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5"/>
  </p:notesMasterIdLst>
  <p:sldIdLst>
    <p:sldId id="280" r:id="rId2"/>
    <p:sldId id="257" r:id="rId3"/>
    <p:sldId id="288" r:id="rId4"/>
    <p:sldId id="289" r:id="rId5"/>
    <p:sldId id="307" r:id="rId6"/>
    <p:sldId id="282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283" r:id="rId21"/>
    <p:sldId id="306" r:id="rId22"/>
    <p:sldId id="284" r:id="rId23"/>
    <p:sldId id="285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6349"/>
    <a:srgbClr val="D14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>
        <p:scale>
          <a:sx n="100" d="100"/>
          <a:sy n="100" d="100"/>
        </p:scale>
        <p:origin x="-480" y="-5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7BD7A-17AF-4E48-ADC4-6FA1065D8ED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CF61D-49F7-4C5F-987C-25457677E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02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0BCF61D-49F7-4C5F-987C-25457677E3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40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CF61D-49F7-4C5F-987C-25457677E3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51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1143000" y="3572"/>
            <a:ext cx="6858000" cy="62324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8" tIns="34288" rIns="34288" bIns="34288">
            <a:spAutoFit/>
          </a:bodyPr>
          <a:lstStyle/>
          <a:p>
            <a:pPr algn="ctr" defTabSz="685783" hangingPunct="0">
              <a:defRPr sz="5600" b="1">
                <a:latin typeface="Times"/>
                <a:ea typeface="Times"/>
                <a:cs typeface="Times"/>
                <a:sym typeface="Times"/>
              </a:defRPr>
            </a:pPr>
            <a:r>
              <a:rPr sz="24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Society of Allied Weight Engineers, Inc</a:t>
            </a:r>
            <a:r>
              <a:rPr lang="en-US" sz="24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.</a:t>
            </a:r>
            <a:endParaRPr sz="1000" b="1" i="1" kern="0" dirty="0">
              <a:solidFill>
                <a:srgbClr val="000000"/>
              </a:solidFill>
              <a:latin typeface="Times New Roman" panose="02020603050405020304" pitchFamily="18" charset="0"/>
              <a:ea typeface="Times"/>
              <a:cs typeface="Times New Roman" panose="02020603050405020304" pitchFamily="18" charset="0"/>
              <a:sym typeface="Times"/>
            </a:endParaRPr>
          </a:p>
          <a:p>
            <a:pPr algn="ctr" defTabSz="685783" hangingPunct="0">
              <a:defRPr sz="3200">
                <a:latin typeface="Times"/>
                <a:ea typeface="Times"/>
                <a:cs typeface="Times"/>
                <a:sym typeface="Times"/>
              </a:defRPr>
            </a:pPr>
            <a:r>
              <a:rPr sz="11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  <a:sym typeface="Times"/>
              </a:rPr>
              <a:t>Aerospace • Marine • Offshore • Land • Allied Industries</a:t>
            </a:r>
          </a:p>
        </p:txBody>
      </p:sp>
      <p:sp>
        <p:nvSpPr>
          <p:cNvPr id="7" name="Shape 5"/>
          <p:cNvSpPr/>
          <p:nvPr userDrawn="1"/>
        </p:nvSpPr>
        <p:spPr>
          <a:xfrm>
            <a:off x="1828800" y="666750"/>
            <a:ext cx="5486400" cy="0"/>
          </a:xfrm>
          <a:prstGeom prst="line">
            <a:avLst/>
          </a:prstGeom>
          <a:ln w="28575">
            <a:solidFill>
              <a:srgbClr val="ECC621"/>
            </a:solidFill>
            <a:miter/>
          </a:ln>
        </p:spPr>
        <p:txBody>
          <a:bodyPr lIns="34288" tIns="34288" rIns="34288" bIns="34288"/>
          <a:lstStyle/>
          <a:p>
            <a:pPr defTabSz="685783" hangingPunct="0"/>
            <a:endParaRPr sz="1400" kern="0">
              <a:solidFill>
                <a:srgbClr val="000000"/>
              </a:solidFill>
              <a:sym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48954" y="361950"/>
            <a:ext cx="452047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ctr" defTabSz="1828800" hangingPunct="0"/>
            <a:r>
              <a:rPr lang="en-US" sz="1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SAWE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85000"/>
                    <a:lumOff val="15000"/>
                  </a:srgbClr>
                </a:solidFill>
              </a:rPr>
              <a:t>Society of Allied Weight Engineers, Inc. proprietary  -  Document contains no export controlled technical data</a:t>
            </a:r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pic>
        <p:nvPicPr>
          <p:cNvPr id="9" name="image1.png" descr="image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5" y="57150"/>
            <a:ext cx="1042988" cy="3429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377789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SAW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628650" y="800100"/>
            <a:ext cx="7886700" cy="3981450"/>
          </a:xfrm>
          <a:prstGeom prst="rect">
            <a:avLst/>
          </a:prstGeom>
        </p:spPr>
        <p:txBody>
          <a:bodyPr/>
          <a:lstStyle>
            <a:lvl1pPr marL="284163" indent="-2841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>
                <a:latin typeface="Calibri" panose="020F0502020204030204" pitchFamily="34" charset="0"/>
              </a:defRPr>
            </a:lvl1pPr>
            <a:lvl2pPr marL="569913" indent="-2778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>
                <a:latin typeface="Calibri" panose="020F0502020204030204" pitchFamily="34" charset="0"/>
              </a:defRPr>
            </a:lvl2pPr>
            <a:lvl3pPr marL="80486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latin typeface="Calibri" panose="020F0502020204030204" pitchFamily="34" charset="0"/>
              </a:defRPr>
            </a:lvl3pPr>
            <a:lvl4pPr marL="1027113" indent="-223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latin typeface="Calibri" panose="020F0502020204030204" pitchFamily="34" charset="0"/>
              </a:defRPr>
            </a:lvl4pPr>
            <a:lvl5pPr marL="1198563" indent="-1730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latin typeface="Calibri" panose="020F0502020204030204" pitchFamily="34" charset="0"/>
              </a:defRPr>
            </a:lvl5pPr>
          </a:lstStyle>
          <a:p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85000"/>
                    <a:lumOff val="15000"/>
                  </a:srgbClr>
                </a:solidFill>
              </a:rPr>
              <a:t>Society of Allied Weight Engineers, Inc. proprietary  -  Document contains no export controlled technical data</a:t>
            </a:r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9177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85000"/>
                    <a:lumOff val="15000"/>
                  </a:srgbClr>
                </a:solidFill>
              </a:rPr>
              <a:t>Society of Allied Weight Engineers, Inc. proprietary  -  Document contains no export controlled technical data</a:t>
            </a:r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3108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783" hangingPunct="0"/>
            <a:fld id="{8EE6D0FD-754F-DC44-9C23-846F00561846}" type="datetime1">
              <a:rPr lang="en-US" sz="1400" kern="0" smtClean="0">
                <a:solidFill>
                  <a:srgbClr val="000000"/>
                </a:solidFill>
                <a:sym typeface="Helvetica"/>
              </a:rPr>
              <a:pPr defTabSz="685783" hangingPunct="0"/>
              <a:t>9/30/2019</a:t>
            </a:fld>
            <a:endParaRPr lang="en-US" sz="1400" kern="0">
              <a:solidFill>
                <a:srgbClr val="000000"/>
              </a:solidFill>
              <a:sym typeface="Helvetic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85000"/>
                    <a:lumOff val="15000"/>
                  </a:srgbClr>
                </a:solidFill>
              </a:rPr>
              <a:t>2018 SAWE Survey</a:t>
            </a:r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173914A-900B-4C4A-BDD0-C92F58D843A0}"/>
              </a:ext>
            </a:extLst>
          </p:cNvPr>
          <p:cNvSpPr>
            <a:spLocks noChangeArrowheads="1"/>
          </p:cNvSpPr>
          <p:nvPr userDrawn="1"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685783" hangingPunct="0"/>
            <a:endParaRPr lang="en-US" sz="1400" kern="0">
              <a:solidFill>
                <a:srgbClr val="000000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4330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02"/>
            <a:ext cx="7848600" cy="56264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42950"/>
            <a:ext cx="7848600" cy="32611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908549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pPr defTabSz="685783" hangingPunct="0"/>
            <a:fld id="{44ED9561-DA74-CB46-B277-897BEB3E4CE3}" type="datetime1">
              <a:rPr lang="en-US" kern="0" smtClean="0">
                <a:solidFill>
                  <a:srgbClr val="000000"/>
                </a:solidFill>
                <a:sym typeface="Helvetica"/>
              </a:rPr>
              <a:pPr defTabSz="685783" hangingPunct="0"/>
              <a:t>9/30/2019</a:t>
            </a:fld>
            <a:endParaRPr lang="en-US" kern="0" dirty="0">
              <a:solidFill>
                <a:srgbClr val="000000"/>
              </a:solidFill>
              <a:sym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4904201"/>
            <a:ext cx="7010400" cy="230832"/>
          </a:xfrm>
        </p:spPr>
        <p:txBody>
          <a:bodyPr/>
          <a:lstStyle/>
          <a:p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Society of Allied Weight Engineers, Inc. proprietary  -  Document contains no export controlled technical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2914" y="4925483"/>
            <a:ext cx="203900" cy="207747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8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5715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8" tIns="34288" rIns="34288" bIns="34288" anchor="ctr">
            <a:normAutofit/>
          </a:bodyPr>
          <a:lstStyle/>
          <a:p>
            <a:r>
              <a:rPr dirty="0"/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28650" y="800100"/>
            <a:ext cx="7886700" cy="296295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8" tIns="34288" rIns="34288" bIns="34288">
            <a:normAutofit/>
          </a:bodyPr>
          <a:lstStyle/>
          <a:p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582914" y="4933950"/>
            <a:ext cx="203900" cy="207747"/>
          </a:xfrm>
          <a:prstGeom prst="rect">
            <a:avLst/>
          </a:prstGeom>
          <a:ln w="25400">
            <a:miter lim="400000"/>
          </a:ln>
        </p:spPr>
        <p:txBody>
          <a:bodyPr wrap="none" lIns="34288" tIns="34288" rIns="34288" bIns="34288" anchor="ctr">
            <a:spAutoFit/>
          </a:bodyPr>
          <a:lstStyle>
            <a:lvl1pPr algn="r"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685783" hangingPunct="0"/>
            <a:fld id="{86CB4B4D-7CA3-9044-876B-883B54F8677D}" type="slidenum">
              <a:rPr lang="en-US" kern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 defTabSz="685783" hangingPunct="0"/>
              <a:t>‹#›</a:t>
            </a:fld>
            <a:endParaRPr lang="en-US" kern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hape 5"/>
          <p:cNvSpPr/>
          <p:nvPr/>
        </p:nvSpPr>
        <p:spPr>
          <a:xfrm>
            <a:off x="1828800" y="571500"/>
            <a:ext cx="5486400" cy="0"/>
          </a:xfrm>
          <a:prstGeom prst="line">
            <a:avLst/>
          </a:prstGeom>
          <a:ln w="28575">
            <a:solidFill>
              <a:srgbClr val="ECC621"/>
            </a:solidFill>
            <a:miter/>
          </a:ln>
        </p:spPr>
        <p:txBody>
          <a:bodyPr lIns="34288" tIns="34288" rIns="34288" bIns="34288"/>
          <a:lstStyle/>
          <a:p>
            <a:pPr defTabSz="685783" hangingPunct="0"/>
            <a:endParaRPr sz="1400" kern="0">
              <a:solidFill>
                <a:srgbClr val="000000"/>
              </a:solidFill>
              <a:sym typeface="Helvetic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066800" y="4912668"/>
            <a:ext cx="701040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defTabSz="685783" hangingPunct="0"/>
            <a:r>
              <a:rPr lang="en-US" kern="0" dirty="0">
                <a:solidFill>
                  <a:srgbClr val="000000">
                    <a:lumMod val="85000"/>
                    <a:lumOff val="15000"/>
                  </a:srgbClr>
                </a:solidFill>
                <a:sym typeface="Helvetica"/>
              </a:rPr>
              <a:t>Society of Allied Weight Engineers, Inc. proprietary  -  Document contains no export controlled technical data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48954" y="361950"/>
            <a:ext cx="452047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ctr" defTabSz="1828800" hangingPunct="0"/>
            <a:r>
              <a:rPr lang="en-US" sz="1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SAWE</a:t>
            </a:r>
          </a:p>
        </p:txBody>
      </p:sp>
      <p:pic>
        <p:nvPicPr>
          <p:cNvPr id="10" name="image1.png" descr="image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5" y="57150"/>
            <a:ext cx="1042988" cy="3429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5085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ransition spd="med"/>
  <p:hf hdr="0" dt="0"/>
  <p:txStyles>
    <p:titleStyle>
      <a:lvl1pPr marL="0" marR="0" indent="0" algn="ctr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Calibri Light"/>
          <a:cs typeface="Calibri Light"/>
          <a:sym typeface="Calibri Light"/>
        </a:defRPr>
      </a:lvl1pPr>
      <a:lvl2pPr marL="0" marR="0" indent="0" algn="ctr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ctr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ctr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ctr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ctr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ctr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ctr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ctr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46" marR="0" indent="-171446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371466" marR="0" indent="-200020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582914" marR="0" indent="-24002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781031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952476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123922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1295368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1466813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1638259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6857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6857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6857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6857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6857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6857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6857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6857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68578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awe.org/" TargetMode="External"/><Relationship Id="rId2" Type="http://schemas.openxmlformats.org/officeDocument/2006/relationships/hyperlink" Target="http://sersawe.org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sawe.org/students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43000" y="742950"/>
            <a:ext cx="6858000" cy="609600"/>
          </a:xfrm>
        </p:spPr>
        <p:txBody>
          <a:bodyPr anchor="t"/>
          <a:lstStyle/>
          <a:p>
            <a:r>
              <a:rPr lang="en-US" dirty="0"/>
              <a:t>Welcome to the SAWE Southeast Region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4171951"/>
            <a:ext cx="8382000" cy="6572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 Proud Chapter of the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Society of Allied Weight Engineers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28C86A-CD9E-4E55-936D-7D7BA3B67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185" y="1123950"/>
            <a:ext cx="3084168" cy="30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750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should I be a member?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28650" y="800100"/>
            <a:ext cx="7886700" cy="2228850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Networking</a:t>
            </a:r>
          </a:p>
          <a:p>
            <a:pPr lvl="1"/>
            <a:r>
              <a:rPr lang="en-US" sz="2000" dirty="0"/>
              <a:t>Collaborate with peers at chapter meetings and regional and international conferences</a:t>
            </a:r>
          </a:p>
          <a:p>
            <a:pPr lvl="1"/>
            <a:r>
              <a:rPr lang="en-US" sz="2000" dirty="0"/>
              <a:t>Mentor the next generation and learn from experts</a:t>
            </a:r>
          </a:p>
          <a:p>
            <a:pPr lvl="1"/>
            <a:r>
              <a:rPr lang="en-US" sz="2000" dirty="0"/>
              <a:t>Discover career opportunities</a:t>
            </a:r>
          </a:p>
          <a:p>
            <a:pPr lvl="1"/>
            <a:r>
              <a:rPr lang="en-US" sz="2000" dirty="0"/>
              <a:t>Make lifelong friendships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"/>
          </p:nvPr>
        </p:nvSpPr>
        <p:spPr>
          <a:xfrm>
            <a:off x="8582914" y="4917330"/>
            <a:ext cx="203900" cy="224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59931"/>
            <a:ext cx="3631583" cy="20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CAA3A9-E1A0-744A-BB70-8B36CFA38D27}"/>
              </a:ext>
            </a:extLst>
          </p:cNvPr>
          <p:cNvSpPr txBox="1"/>
          <p:nvPr/>
        </p:nvSpPr>
        <p:spPr>
          <a:xfrm>
            <a:off x="4876800" y="2859931"/>
            <a:ext cx="4038600" cy="92332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Upcoming International Conference Plans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2021 Melbourne, FL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2022 Savannah, GA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71532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should I be a member?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28650" y="808567"/>
            <a:ext cx="7886700" cy="4133850"/>
          </a:xfrm>
        </p:spPr>
        <p:txBody>
          <a:bodyPr>
            <a:normAutofit fontScale="55000" lnSpcReduction="20000"/>
          </a:bodyPr>
          <a:lstStyle/>
          <a:p>
            <a:r>
              <a:rPr lang="en-US" sz="3400" b="1" dirty="0"/>
              <a:t>Publications</a:t>
            </a:r>
          </a:p>
          <a:p>
            <a:pPr lvl="1"/>
            <a:r>
              <a:rPr lang="en-US" sz="2900" dirty="0"/>
              <a:t>Members Only access to the premier source for </a:t>
            </a:r>
            <a:br>
              <a:rPr lang="en-US" sz="2900" dirty="0"/>
            </a:br>
            <a:r>
              <a:rPr lang="en-US" sz="2900" dirty="0"/>
              <a:t>Mass Properties literature</a:t>
            </a:r>
          </a:p>
          <a:p>
            <a:pPr lvl="1"/>
            <a:r>
              <a:rPr lang="en-US" sz="2900" dirty="0"/>
              <a:t>Extensive Library of over </a:t>
            </a:r>
            <a:br>
              <a:rPr lang="en-US" sz="2900" dirty="0"/>
            </a:br>
            <a:r>
              <a:rPr lang="en-US" sz="2900" dirty="0"/>
              <a:t>3000 Technical Papers*</a:t>
            </a:r>
          </a:p>
          <a:p>
            <a:pPr lvl="1"/>
            <a:r>
              <a:rPr lang="en-US" sz="2900" dirty="0"/>
              <a:t>3 issues of Weight Engineering </a:t>
            </a:r>
            <a:br>
              <a:rPr lang="en-US" sz="2900" dirty="0"/>
            </a:br>
            <a:r>
              <a:rPr lang="en-US" sz="2900" dirty="0"/>
              <a:t>Journal per year</a:t>
            </a:r>
          </a:p>
          <a:p>
            <a:pPr lvl="1"/>
            <a:r>
              <a:rPr lang="en-US" sz="2900" dirty="0"/>
              <a:t>SAWE Blog</a:t>
            </a:r>
          </a:p>
          <a:p>
            <a:pPr lvl="1"/>
            <a:r>
              <a:rPr lang="en-US" sz="2900" dirty="0"/>
              <a:t>Discounts for all SAWE </a:t>
            </a:r>
            <a:br>
              <a:rPr lang="en-US" sz="2900" dirty="0"/>
            </a:br>
            <a:r>
              <a:rPr lang="en-US" sz="2900" dirty="0"/>
              <a:t>publications and textbooks</a:t>
            </a:r>
          </a:p>
          <a:p>
            <a:pPr lvl="1"/>
            <a:r>
              <a:rPr lang="en-US" sz="2900" dirty="0"/>
              <a:t>Free SAWE Handbook </a:t>
            </a:r>
            <a:br>
              <a:rPr lang="en-US" sz="2900" dirty="0"/>
            </a:br>
            <a:r>
              <a:rPr lang="en-US" sz="2900" dirty="0"/>
              <a:t>(digital) plus updates</a:t>
            </a:r>
          </a:p>
          <a:p>
            <a:r>
              <a:rPr lang="en-US" sz="3300" dirty="0"/>
              <a:t>Conference Papers and Exhibitor</a:t>
            </a:r>
            <a:br>
              <a:rPr lang="en-US" sz="3300" dirty="0"/>
            </a:br>
            <a:r>
              <a:rPr lang="en-US" sz="3300" dirty="0"/>
              <a:t>Information provided to Registrants </a:t>
            </a:r>
            <a:br>
              <a:rPr lang="en-US" sz="3300" dirty="0"/>
            </a:br>
            <a:r>
              <a:rPr lang="en-US" sz="3300" dirty="0"/>
              <a:t>and Corporate Partners</a:t>
            </a:r>
            <a:endParaRPr lang="en-US" dirty="0"/>
          </a:p>
          <a:p>
            <a:pPr marL="342900" lvl="1" indent="0">
              <a:buNone/>
            </a:pPr>
            <a:r>
              <a:rPr lang="en-US" sz="1700" dirty="0"/>
              <a:t>* 10 free downloads/year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100" name="Picture 4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" t="5078" r="9500" b="6672"/>
          <a:stretch/>
        </p:blipFill>
        <p:spPr bwMode="auto">
          <a:xfrm>
            <a:off x="6858000" y="1428750"/>
            <a:ext cx="1828800" cy="2321719"/>
          </a:xfrm>
          <a:prstGeom prst="rect">
            <a:avLst/>
          </a:prstGeom>
          <a:noFill/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597" y="1664731"/>
            <a:ext cx="1828800" cy="2321719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103" y="2478881"/>
            <a:ext cx="1828800" cy="2321719"/>
          </a:xfrm>
          <a:prstGeom prst="rect">
            <a:avLst/>
          </a:prstGeom>
          <a:noFill/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r="3360" b="2777"/>
          <a:stretch/>
        </p:blipFill>
        <p:spPr bwMode="auto">
          <a:xfrm>
            <a:off x="7077455" y="2450306"/>
            <a:ext cx="1828800" cy="2321719"/>
          </a:xfrm>
          <a:prstGeom prst="rect">
            <a:avLst/>
          </a:prstGeom>
          <a:noFill/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974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should I be a member?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28650" y="800100"/>
            <a:ext cx="7886700" cy="1466850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Training</a:t>
            </a:r>
          </a:p>
          <a:p>
            <a:pPr lvl="1"/>
            <a:r>
              <a:rPr lang="en-US" sz="2000" dirty="0"/>
              <a:t>Variety of courses from analytical methods to measurement techniques taught by experts online, onsite, or at conferences</a:t>
            </a:r>
          </a:p>
          <a:p>
            <a:pPr lvl="1"/>
            <a:r>
              <a:rPr lang="en-US" sz="2000" dirty="0"/>
              <a:t>Improve technical capabilities and skills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2343150"/>
            <a:ext cx="4762500" cy="1516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371850"/>
            <a:ext cx="5715000" cy="15166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200" y="2343150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Classroom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2316" y="4580751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Hands on</a:t>
            </a:r>
          </a:p>
        </p:txBody>
      </p:sp>
    </p:spTree>
    <p:extLst>
      <p:ext uri="{BB962C8B-B14F-4D97-AF65-F5344CB8AC3E}">
        <p14:creationId xmlns:p14="http://schemas.microsoft.com/office/powerpoint/2010/main" val="1112322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should I be a member?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28650" y="817034"/>
            <a:ext cx="7886700" cy="398145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Scholarships</a:t>
            </a:r>
            <a:r>
              <a:rPr lang="en-US" dirty="0"/>
              <a:t>*</a:t>
            </a:r>
          </a:p>
          <a:p>
            <a:pPr lvl="1"/>
            <a:r>
              <a:rPr lang="en-US" dirty="0"/>
              <a:t>SAWE Scholarship - $1000 (2 awarded/year typically)</a:t>
            </a:r>
          </a:p>
          <a:p>
            <a:pPr lvl="2"/>
            <a:r>
              <a:rPr lang="en-US" dirty="0"/>
              <a:t>Applicants must be high school seniors or graduates who plan to enroll or students who are already enrolled in a full-time undergraduate course of study at an accredited four- year college or university.</a:t>
            </a:r>
          </a:p>
          <a:p>
            <a:pPr lvl="1"/>
            <a:r>
              <a:rPr lang="en-US" dirty="0"/>
              <a:t>Frank Fong Memorial Scholarship - $1000 (1 awarded/year)</a:t>
            </a:r>
          </a:p>
          <a:p>
            <a:pPr lvl="2"/>
            <a:r>
              <a:rPr lang="en-US" dirty="0"/>
              <a:t>Same requirements as above, but applicant must be majoring in a scientific field (e.g. engineering, physics, mathematics, computer sciences, etc.)</a:t>
            </a:r>
          </a:p>
          <a:p>
            <a:pPr lvl="1"/>
            <a:r>
              <a:rPr lang="en-US" dirty="0"/>
              <a:t>Annual Conference Scholarship - $1000 (1 awarded/year)</a:t>
            </a:r>
          </a:p>
          <a:p>
            <a:pPr lvl="1"/>
            <a:r>
              <a:rPr lang="en-US" dirty="0"/>
              <a:t>Chapter Scholarships </a:t>
            </a:r>
          </a:p>
          <a:p>
            <a:pPr lvl="2"/>
            <a:r>
              <a:rPr lang="en-US" dirty="0"/>
              <a:t>Amount determined by individual Chapter</a:t>
            </a:r>
          </a:p>
          <a:p>
            <a:pPr lvl="1"/>
            <a:endParaRPr lang="en-US" dirty="0"/>
          </a:p>
          <a:p>
            <a:pPr marL="457200" lvl="1" indent="-114300">
              <a:buNone/>
            </a:pPr>
            <a:r>
              <a:rPr lang="en-US" sz="1800" dirty="0"/>
              <a:t>*For student members and children or grandchildren </a:t>
            </a:r>
            <a:br>
              <a:rPr lang="en-US" sz="1800" dirty="0"/>
            </a:br>
            <a:r>
              <a:rPr lang="en-US" sz="1800" dirty="0"/>
              <a:t>of members active for at least 1 year</a:t>
            </a:r>
          </a:p>
          <a:p>
            <a:pPr marL="457200" lvl="1" indent="-114300">
              <a:buNone/>
            </a:pP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31" name="Picture 7" descr="C:\Users\u330534\AppData\Local\Microsoft\Windows\Temporary Internet Files\Content.IE5\B42V0XQT\54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194" y="3333750"/>
            <a:ext cx="2418986" cy="150571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5136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should I be a member?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28650" y="757765"/>
            <a:ext cx="7886700" cy="3981450"/>
          </a:xfrm>
        </p:spPr>
        <p:txBody>
          <a:bodyPr>
            <a:normAutofit/>
          </a:bodyPr>
          <a:lstStyle/>
          <a:p>
            <a:r>
              <a:rPr lang="en-US" sz="2400" b="1" dirty="0"/>
              <a:t>Recognition</a:t>
            </a:r>
          </a:p>
          <a:p>
            <a:pPr lvl="1"/>
            <a:r>
              <a:rPr lang="en-US" sz="2000" dirty="0"/>
              <a:t>Awards for advancing the Mass Properties discipline</a:t>
            </a:r>
          </a:p>
          <a:p>
            <a:pPr lvl="2"/>
            <a:r>
              <a:rPr lang="en-US" sz="1800" dirty="0"/>
              <a:t>Best Student Paper Award</a:t>
            </a:r>
          </a:p>
          <a:p>
            <a:pPr lvl="2"/>
            <a:r>
              <a:rPr lang="en-US" sz="1800" dirty="0"/>
              <a:t>Best Student Presentation</a:t>
            </a:r>
          </a:p>
          <a:p>
            <a:pPr lvl="2"/>
            <a:r>
              <a:rPr lang="en-US" sz="1800" dirty="0"/>
              <a:t>Ed Payne Young Engineer Award</a:t>
            </a:r>
          </a:p>
          <a:p>
            <a:pPr lvl="2"/>
            <a:r>
              <a:rPr lang="en-US" sz="1800" dirty="0"/>
              <a:t>L. R. “Mike” Hackney Best Paper Award</a:t>
            </a:r>
          </a:p>
          <a:p>
            <a:pPr lvl="2"/>
            <a:r>
              <a:rPr lang="en-US" sz="1800" dirty="0"/>
              <a:t>Special Merit Award</a:t>
            </a:r>
          </a:p>
          <a:p>
            <a:pPr lvl="2"/>
            <a:r>
              <a:rPr lang="en-US" sz="1800" dirty="0"/>
              <a:t>SAWE Fellow</a:t>
            </a:r>
          </a:p>
          <a:p>
            <a:pPr lvl="2"/>
            <a:r>
              <a:rPr lang="en-US" sz="1800" dirty="0"/>
              <a:t>SAWE Honorary Fellow</a:t>
            </a:r>
          </a:p>
          <a:p>
            <a:pPr lvl="2"/>
            <a:r>
              <a:rPr lang="en-US" sz="1800" dirty="0"/>
              <a:t>SAWE Richard Boynton Lifetime Achievement Award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 descr="C:\Users\u330534\AppData\Local\Microsoft\Windows\Temporary Internet Files\Content.IE5\O2U1ZWMC\Gold_medal_ribbo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852" y="1314450"/>
            <a:ext cx="2216944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931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C4E564-59AF-42CE-82CE-0F65A5F8E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I be a member?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3A673C-D0CB-4808-A3A3-B2157BB704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b="1" dirty="0"/>
              <a:t>Leadership Development</a:t>
            </a:r>
          </a:p>
          <a:p>
            <a:pPr lvl="1"/>
            <a:r>
              <a:rPr lang="en-US" dirty="0"/>
              <a:t>SAWE helps you:</a:t>
            </a:r>
          </a:p>
          <a:p>
            <a:pPr lvl="2"/>
            <a:r>
              <a:rPr lang="en-US" dirty="0"/>
              <a:t>Innovate</a:t>
            </a:r>
          </a:p>
          <a:p>
            <a:pPr lvl="2"/>
            <a:r>
              <a:rPr lang="en-US" dirty="0"/>
              <a:t>Create</a:t>
            </a:r>
          </a:p>
          <a:p>
            <a:pPr lvl="2"/>
            <a:r>
              <a:rPr lang="en-US" dirty="0"/>
              <a:t>Solve problems</a:t>
            </a:r>
          </a:p>
          <a:p>
            <a:pPr lvl="2"/>
            <a:r>
              <a:rPr lang="en-US" dirty="0"/>
              <a:t>Make a difference locally and globally!</a:t>
            </a:r>
          </a:p>
          <a:p>
            <a:pPr lvl="1"/>
            <a:r>
              <a:rPr lang="en-US" dirty="0"/>
              <a:t>Numerous opportunities to get </a:t>
            </a:r>
            <a:br>
              <a:rPr lang="en-US" dirty="0"/>
            </a:br>
            <a:r>
              <a:rPr lang="en-US" dirty="0"/>
              <a:t>involved and lead</a:t>
            </a:r>
          </a:p>
          <a:p>
            <a:pPr lvl="2"/>
            <a:r>
              <a:rPr lang="en-US" dirty="0"/>
              <a:t>Local Chapter Positions</a:t>
            </a:r>
          </a:p>
          <a:p>
            <a:pPr lvl="2"/>
            <a:r>
              <a:rPr lang="en-US" dirty="0"/>
              <a:t>International Officer Positions</a:t>
            </a:r>
          </a:p>
          <a:p>
            <a:pPr lvl="2"/>
            <a:r>
              <a:rPr lang="en-US" dirty="0"/>
              <a:t>Committee Chairs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455E4E-DB4D-4C3C-A862-2FB5A8D50AD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92" y="1428750"/>
            <a:ext cx="345643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50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</a:t>
            </a:r>
            <a:r>
              <a:rPr lang="en-US" b="1" dirty="0" smtClean="0"/>
              <a:t>does my company benefit</a:t>
            </a:r>
            <a:r>
              <a:rPr lang="en-US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28650" y="800100"/>
            <a:ext cx="7886700" cy="2152650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Skilled Workforce</a:t>
            </a:r>
          </a:p>
          <a:p>
            <a:pPr lvl="1"/>
            <a:r>
              <a:rPr lang="en-US" sz="2000" dirty="0"/>
              <a:t>Mass Properties Engineers properly trained with access to the latest knowledge base</a:t>
            </a:r>
          </a:p>
          <a:p>
            <a:pPr lvl="1"/>
            <a:r>
              <a:rPr lang="en-US" sz="2000" dirty="0"/>
              <a:t>Program risk reduced through proper application of proven processes</a:t>
            </a:r>
          </a:p>
          <a:p>
            <a:pPr lvl="1"/>
            <a:r>
              <a:rPr lang="en-US" sz="2000" dirty="0"/>
              <a:t>Lessons learned passed on to younger generation starting at the college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89310" y="2800351"/>
            <a:ext cx="8127387" cy="2000250"/>
            <a:chOff x="489309" y="4114800"/>
            <a:chExt cx="8127387" cy="1999308"/>
          </a:xfrm>
        </p:grpSpPr>
        <p:grpSp>
          <p:nvGrpSpPr>
            <p:cNvPr id="7" name="Group 6"/>
            <p:cNvGrpSpPr/>
            <p:nvPr/>
          </p:nvGrpSpPr>
          <p:grpSpPr>
            <a:xfrm>
              <a:off x="489309" y="4114800"/>
              <a:ext cx="8127387" cy="1999308"/>
              <a:chOff x="489309" y="4114800"/>
              <a:chExt cx="8127387" cy="199930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496" y="4114800"/>
                <a:ext cx="8077200" cy="1999308"/>
              </a:xfrm>
              <a:prstGeom prst="rect">
                <a:avLst/>
              </a:prstGeom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309" y="4383024"/>
                <a:ext cx="2121408" cy="1219200"/>
              </a:xfrm>
              <a:prstGeom prst="rect">
                <a:avLst/>
              </a:prstGeom>
              <a:noFill/>
              <a:ln>
                <a:noFill/>
              </a:ln>
              <a:scene3d>
                <a:camera prst="perspectiveContrastingRightFacing" fov="6600000">
                  <a:rot lat="21003145" lon="19193292" rev="198692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Freeform 3"/>
            <p:cNvSpPr/>
            <p:nvPr/>
          </p:nvSpPr>
          <p:spPr>
            <a:xfrm>
              <a:off x="2174771" y="4540864"/>
              <a:ext cx="156950" cy="1043293"/>
            </a:xfrm>
            <a:custGeom>
              <a:avLst/>
              <a:gdLst>
                <a:gd name="connsiteX0" fmla="*/ 0 w 192024"/>
                <a:gd name="connsiteY0" fmla="*/ 0 h 1033272"/>
                <a:gd name="connsiteX1" fmla="*/ 164592 w 192024"/>
                <a:gd name="connsiteY1" fmla="*/ 36576 h 1033272"/>
                <a:gd name="connsiteX2" fmla="*/ 192024 w 192024"/>
                <a:gd name="connsiteY2" fmla="*/ 1033272 h 1033272"/>
                <a:gd name="connsiteX3" fmla="*/ 146304 w 192024"/>
                <a:gd name="connsiteY3" fmla="*/ 1033272 h 1033272"/>
                <a:gd name="connsiteX4" fmla="*/ 0 w 192024"/>
                <a:gd name="connsiteY4" fmla="*/ 0 h 1033272"/>
                <a:gd name="connsiteX0" fmla="*/ 0 w 192024"/>
                <a:gd name="connsiteY0" fmla="*/ 0 h 1048304"/>
                <a:gd name="connsiteX1" fmla="*/ 164592 w 192024"/>
                <a:gd name="connsiteY1" fmla="*/ 36576 h 1048304"/>
                <a:gd name="connsiteX2" fmla="*/ 192024 w 192024"/>
                <a:gd name="connsiteY2" fmla="*/ 1048304 h 1048304"/>
                <a:gd name="connsiteX3" fmla="*/ 146304 w 192024"/>
                <a:gd name="connsiteY3" fmla="*/ 1033272 h 1048304"/>
                <a:gd name="connsiteX4" fmla="*/ 0 w 192024"/>
                <a:gd name="connsiteY4" fmla="*/ 0 h 1048304"/>
                <a:gd name="connsiteX0" fmla="*/ 0 w 192024"/>
                <a:gd name="connsiteY0" fmla="*/ 0 h 1050809"/>
                <a:gd name="connsiteX1" fmla="*/ 164592 w 192024"/>
                <a:gd name="connsiteY1" fmla="*/ 36576 h 1050809"/>
                <a:gd name="connsiteX2" fmla="*/ 192024 w 192024"/>
                <a:gd name="connsiteY2" fmla="*/ 1048304 h 1050809"/>
                <a:gd name="connsiteX3" fmla="*/ 148810 w 192024"/>
                <a:gd name="connsiteY3" fmla="*/ 1050809 h 1050809"/>
                <a:gd name="connsiteX4" fmla="*/ 0 w 192024"/>
                <a:gd name="connsiteY4" fmla="*/ 0 h 1050809"/>
                <a:gd name="connsiteX0" fmla="*/ 0 w 166971"/>
                <a:gd name="connsiteY0" fmla="*/ 0 h 1040788"/>
                <a:gd name="connsiteX1" fmla="*/ 139539 w 166971"/>
                <a:gd name="connsiteY1" fmla="*/ 26555 h 1040788"/>
                <a:gd name="connsiteX2" fmla="*/ 166971 w 166971"/>
                <a:gd name="connsiteY2" fmla="*/ 1038283 h 1040788"/>
                <a:gd name="connsiteX3" fmla="*/ 123757 w 166971"/>
                <a:gd name="connsiteY3" fmla="*/ 1040788 h 1040788"/>
                <a:gd name="connsiteX4" fmla="*/ 0 w 166971"/>
                <a:gd name="connsiteY4" fmla="*/ 0 h 1040788"/>
                <a:gd name="connsiteX0" fmla="*/ 0 w 156950"/>
                <a:gd name="connsiteY0" fmla="*/ 0 h 1038282"/>
                <a:gd name="connsiteX1" fmla="*/ 129518 w 156950"/>
                <a:gd name="connsiteY1" fmla="*/ 24049 h 1038282"/>
                <a:gd name="connsiteX2" fmla="*/ 156950 w 156950"/>
                <a:gd name="connsiteY2" fmla="*/ 1035777 h 1038282"/>
                <a:gd name="connsiteX3" fmla="*/ 113736 w 156950"/>
                <a:gd name="connsiteY3" fmla="*/ 1038282 h 1038282"/>
                <a:gd name="connsiteX4" fmla="*/ 0 w 156950"/>
                <a:gd name="connsiteY4" fmla="*/ 0 h 1038282"/>
                <a:gd name="connsiteX0" fmla="*/ 0 w 156950"/>
                <a:gd name="connsiteY0" fmla="*/ 0 h 1043293"/>
                <a:gd name="connsiteX1" fmla="*/ 129518 w 156950"/>
                <a:gd name="connsiteY1" fmla="*/ 29060 h 1043293"/>
                <a:gd name="connsiteX2" fmla="*/ 156950 w 156950"/>
                <a:gd name="connsiteY2" fmla="*/ 1040788 h 1043293"/>
                <a:gd name="connsiteX3" fmla="*/ 113736 w 156950"/>
                <a:gd name="connsiteY3" fmla="*/ 1043293 h 1043293"/>
                <a:gd name="connsiteX4" fmla="*/ 0 w 156950"/>
                <a:gd name="connsiteY4" fmla="*/ 0 h 1043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950" h="1043293">
                  <a:moveTo>
                    <a:pt x="0" y="0"/>
                  </a:moveTo>
                  <a:lnTo>
                    <a:pt x="129518" y="29060"/>
                  </a:lnTo>
                  <a:lnTo>
                    <a:pt x="156950" y="1040788"/>
                  </a:lnTo>
                  <a:lnTo>
                    <a:pt x="113736" y="1043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0293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my company benefit?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28650" y="800100"/>
            <a:ext cx="7886700" cy="1466850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Standards</a:t>
            </a:r>
          </a:p>
          <a:p>
            <a:pPr lvl="1"/>
            <a:r>
              <a:rPr lang="en-US" sz="2000" dirty="0"/>
              <a:t>Gain access to proven recommended practices created through years of SAWE, industry and government collaboration</a:t>
            </a:r>
          </a:p>
          <a:p>
            <a:pPr lvl="1"/>
            <a:r>
              <a:rPr lang="en-US" sz="2000" dirty="0"/>
              <a:t>Help shape these standards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766" y="2190750"/>
            <a:ext cx="2056261" cy="27241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90750"/>
            <a:ext cx="2053121" cy="27241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626" y="2190750"/>
            <a:ext cx="2051773" cy="27241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05800" y="344833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49940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my company benefit?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28650" y="800100"/>
            <a:ext cx="7886700" cy="146685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Technology Awareness</a:t>
            </a:r>
            <a:endParaRPr lang="en-US" sz="2400" b="1" dirty="0"/>
          </a:p>
          <a:p>
            <a:pPr lvl="1"/>
            <a:r>
              <a:rPr lang="en-US" sz="2000" dirty="0" smtClean="0"/>
              <a:t>Keep abreast of the latest equipment, software and services available</a:t>
            </a:r>
            <a:endParaRPr lang="en-US" sz="2000" dirty="0"/>
          </a:p>
          <a:p>
            <a:pPr lvl="1"/>
            <a:r>
              <a:rPr lang="en-US" sz="2000" dirty="0" smtClean="0"/>
              <a:t>Share your innovations with potential customers / collaborators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05800" y="344833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343150"/>
            <a:ext cx="2318650" cy="227638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29401"/>
            <a:ext cx="2514600" cy="210388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724150"/>
            <a:ext cx="2867025" cy="15906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145550" y="4250208"/>
            <a:ext cx="1673850" cy="36932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7" tIns="91437" rIns="91437" bIns="91437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rPr>
              <a:t>Courtesy</a:t>
            </a:r>
            <a:r>
              <a:rPr kumimoji="0" lang="en-US" sz="600" b="0" i="0" u="none" strike="noStrike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kumimoji="0" lang="en-US" sz="6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rPr>
              <a:t>of General Electrodynamics</a:t>
            </a:r>
            <a:r>
              <a:rPr kumimoji="0" lang="en-US" sz="600" b="0" i="0" u="none" strike="noStrike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rPr>
              <a:t> Corp.</a:t>
            </a:r>
            <a:br>
              <a:rPr kumimoji="0" lang="en-US" sz="600" b="0" i="0" u="none" strike="noStrike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rPr>
            </a:br>
            <a:r>
              <a:rPr kumimoji="0" lang="en-US" sz="600" b="0" i="0" u="none" strike="noStrike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rPr>
              <a:t>GEC</a:t>
            </a:r>
            <a:endParaRPr kumimoji="0" lang="en-US" sz="6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3530" y="4429650"/>
            <a:ext cx="2265359" cy="27699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7" tIns="91437" rIns="91437" bIns="91437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rPr>
              <a:t>Courtesy</a:t>
            </a:r>
            <a:r>
              <a:rPr kumimoji="0" lang="en-US" sz="600" b="0" i="0" u="none" strike="noStrike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kumimoji="0" lang="en-US" sz="6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rPr>
              <a:t>of 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sym typeface="Helvetica"/>
              </a:rPr>
              <a:t>T</a:t>
            </a:r>
            <a:r>
              <a:rPr kumimoji="0" lang="en-US" sz="6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rPr>
              <a:t>he Boeing </a:t>
            </a:r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  <a:sym typeface="Helvetica"/>
              </a:rPr>
              <a:t>C</a:t>
            </a:r>
            <a:r>
              <a:rPr kumimoji="0" lang="en-US" sz="6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rPr>
              <a:t>ompany &amp;</a:t>
            </a:r>
            <a:r>
              <a:rPr kumimoji="0" lang="en-US" sz="600" b="0" i="0" u="none" strike="noStrike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rPr>
              <a:t> Space Electronics, LLC</a:t>
            </a:r>
            <a:r>
              <a:rPr kumimoji="0" lang="en-US" sz="6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endParaRPr kumimoji="0" lang="en-US" sz="6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3983" y="4111711"/>
            <a:ext cx="1377294" cy="27699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7" tIns="91437" rIns="91437" bIns="91437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rPr>
              <a:t>Courtesy</a:t>
            </a:r>
            <a:r>
              <a:rPr kumimoji="0" lang="en-US" sz="600" b="0" i="0" u="none" strike="noStrike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kumimoji="0" lang="en-US" sz="6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rPr>
              <a:t>of Altair Engineering,</a:t>
            </a:r>
            <a:r>
              <a:rPr kumimoji="0" lang="en-US" sz="600" b="0" i="0" u="none" strike="noStrike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rPr>
              <a:t> Inc.</a:t>
            </a:r>
            <a:endParaRPr kumimoji="0" lang="en-US" sz="6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414855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much does </a:t>
            </a:r>
            <a:r>
              <a:rPr lang="en-US" b="1" dirty="0" smtClean="0"/>
              <a:t>Membership cost</a:t>
            </a:r>
            <a:r>
              <a:rPr lang="en-US" b="1" dirty="0"/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097376"/>
              </p:ext>
            </p:extLst>
          </p:nvPr>
        </p:nvGraphicFramePr>
        <p:xfrm>
          <a:off x="1524000" y="895350"/>
          <a:ext cx="6096000" cy="203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Level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Cost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Individual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endParaRPr lang="en-US" sz="150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40180">
                <a:tc>
                  <a:txBody>
                    <a:bodyPr/>
                    <a:lstStyle/>
                    <a:p>
                      <a:pPr marL="512763" marR="0" indent="-2841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/>
                        <a:t>New Member</a:t>
                      </a:r>
                    </a:p>
                    <a:p>
                      <a:pPr marL="512763" marR="0" indent="-2841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/>
                        <a:t>Member</a:t>
                      </a:r>
                    </a:p>
                    <a:p>
                      <a:pPr marL="512763" marR="0" indent="-2841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/>
                        <a:t>Retired</a:t>
                      </a:r>
                      <a:r>
                        <a:rPr lang="en-US" sz="1500" baseline="0" dirty="0"/>
                        <a:t> Member</a:t>
                      </a:r>
                    </a:p>
                    <a:p>
                      <a:pPr marL="512763" marR="0" indent="-2841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aseline="0" dirty="0"/>
                        <a:t>Student Member</a:t>
                      </a:r>
                    </a:p>
                    <a:p>
                      <a:pPr marL="512763" marR="0" indent="-2841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aseline="0" dirty="0"/>
                        <a:t>Lifetime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$30/1st year</a:t>
                      </a:r>
                    </a:p>
                    <a:p>
                      <a:pPr algn="l"/>
                      <a:r>
                        <a:rPr lang="en-US" sz="1500" dirty="0"/>
                        <a:t>$60/year</a:t>
                      </a:r>
                    </a:p>
                    <a:p>
                      <a:pPr algn="l"/>
                      <a:r>
                        <a:rPr lang="en-US" sz="1500" dirty="0"/>
                        <a:t>$30/year</a:t>
                      </a:r>
                    </a:p>
                    <a:p>
                      <a:pPr algn="l"/>
                      <a:r>
                        <a:rPr lang="en-US" sz="1500" dirty="0"/>
                        <a:t>Free (pending verification)</a:t>
                      </a:r>
                    </a:p>
                    <a:p>
                      <a:pPr algn="l"/>
                      <a:r>
                        <a:rPr lang="en-US" sz="1500" dirty="0"/>
                        <a:t>$900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762000" y="3600450"/>
            <a:ext cx="7620000" cy="742950"/>
          </a:xfrm>
          <a:prstGeom prst="roundRect">
            <a:avLst/>
          </a:prstGeom>
          <a:solidFill>
            <a:srgbClr val="D16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Special  Deal - Gulfstream reimburses half of annual dues for employees!</a:t>
            </a:r>
          </a:p>
        </p:txBody>
      </p:sp>
    </p:spTree>
    <p:extLst>
      <p:ext uri="{BB962C8B-B14F-4D97-AF65-F5344CB8AC3E}">
        <p14:creationId xmlns:p14="http://schemas.microsoft.com/office/powerpoint/2010/main" val="41255196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is SAWE?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42950"/>
            <a:ext cx="8153400" cy="3962400"/>
          </a:xfrm>
        </p:spPr>
        <p:txBody>
          <a:bodyPr>
            <a:noAutofit/>
          </a:bodyPr>
          <a:lstStyle/>
          <a:p>
            <a:r>
              <a:rPr lang="en-US" sz="2400" dirty="0"/>
              <a:t>We are an International Organization of Mass Properties Engineers founded in 1939</a:t>
            </a:r>
          </a:p>
          <a:p>
            <a:r>
              <a:rPr lang="en-US" sz="2400" dirty="0"/>
              <a:t>Our Purpose:</a:t>
            </a:r>
          </a:p>
          <a:p>
            <a:pPr lvl="1"/>
            <a:r>
              <a:rPr lang="en-US" sz="2000" dirty="0"/>
              <a:t>To promote the Mass Properties discipline</a:t>
            </a:r>
          </a:p>
          <a:p>
            <a:pPr lvl="1"/>
            <a:r>
              <a:rPr lang="en-US" sz="2000" dirty="0"/>
              <a:t>To provide a medium for exchanging recommended practices </a:t>
            </a:r>
            <a:br>
              <a:rPr lang="en-US" sz="2000" dirty="0"/>
            </a:br>
            <a:r>
              <a:rPr lang="en-US" sz="2000" dirty="0"/>
              <a:t>based on experience and innovation</a:t>
            </a:r>
          </a:p>
          <a:p>
            <a:pPr lvl="1"/>
            <a:r>
              <a:rPr lang="en-US" sz="2000" dirty="0"/>
              <a:t>To foster technical excellence and superior quality in </a:t>
            </a:r>
            <a:br>
              <a:rPr lang="en-US" sz="2000" dirty="0"/>
            </a:br>
            <a:r>
              <a:rPr lang="en-US" sz="2000" dirty="0"/>
              <a:t>mass properties prediction, control and validation</a:t>
            </a:r>
          </a:p>
          <a:p>
            <a:r>
              <a:rPr lang="en-US" sz="2400" dirty="0"/>
              <a:t>22 Chapters in the US, Canada, South America, UK and Europe</a:t>
            </a:r>
          </a:p>
          <a:p>
            <a:r>
              <a:rPr lang="en-US" sz="2400" dirty="0" smtClean="0"/>
              <a:t>18 </a:t>
            </a:r>
            <a:r>
              <a:rPr lang="en-US" sz="2400" dirty="0"/>
              <a:t>Corporate </a:t>
            </a:r>
            <a:r>
              <a:rPr lang="en-US" sz="2400" dirty="0" smtClean="0"/>
              <a:t>Partners and over 500 members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9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I learn more?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hlinkClick r:id="rId2"/>
              </a:rPr>
              <a:t>http</a:t>
            </a:r>
            <a:r>
              <a:rPr lang="en-US" sz="2600" dirty="0" smtClean="0">
                <a:hlinkClick r:id="rId2"/>
              </a:rPr>
              <a:t>://www.sersawe.org</a:t>
            </a:r>
            <a:r>
              <a:rPr lang="en-US" sz="2600" dirty="0" smtClean="0"/>
              <a:t> </a:t>
            </a:r>
            <a:r>
              <a:rPr lang="en-US" sz="2600" dirty="0"/>
              <a:t>and </a:t>
            </a:r>
            <a:r>
              <a:rPr lang="en-US" sz="2600" dirty="0">
                <a:hlinkClick r:id="rId3"/>
              </a:rPr>
              <a:t>https://www.sawe.org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200150"/>
            <a:ext cx="6667500" cy="3733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51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can </a:t>
            </a:r>
            <a:r>
              <a:rPr lang="en-US" b="1" dirty="0" smtClean="0"/>
              <a:t>I </a:t>
            </a:r>
            <a:r>
              <a:rPr lang="en-US" b="1" dirty="0"/>
              <a:t>learn more?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28650" y="774699"/>
            <a:ext cx="7886700" cy="3981450"/>
          </a:xfrm>
        </p:spPr>
        <p:txBody>
          <a:bodyPr/>
          <a:lstStyle/>
          <a:p>
            <a:r>
              <a:rPr lang="en-US" sz="2400" b="1" dirty="0">
                <a:hlinkClick r:id="rId2"/>
              </a:rPr>
              <a:t>https://www.sawe.org/students/</a:t>
            </a:r>
            <a:endParaRPr lang="en-US" sz="24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10A8AD-435C-43DF-AF44-A331D9B08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76350"/>
            <a:ext cx="7010400" cy="350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454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88" y="666750"/>
            <a:ext cx="8013224" cy="4114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join?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6601968" y="2381250"/>
            <a:ext cx="457200" cy="6858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2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Come and Join Us!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encourage you to join us at our quarterly meetings</a:t>
            </a:r>
          </a:p>
          <a:p>
            <a:r>
              <a:rPr lang="en-US" dirty="0"/>
              <a:t>Help us keep our critical discipline alive and well</a:t>
            </a:r>
          </a:p>
          <a:p>
            <a:pPr lvl="1"/>
            <a:r>
              <a:rPr lang="en-US" dirty="0"/>
              <a:t>Write a paper, attend a conference, help with chapter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4315852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Help Us Help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C40E2D-A9D7-4729-8A6A-2B2930333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63" y="1809750"/>
            <a:ext cx="281147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1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1" y="3778724"/>
            <a:ext cx="1228344" cy="1211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Industries Served by SAWE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28650" y="590550"/>
            <a:ext cx="7886700" cy="3981450"/>
          </a:xfrm>
        </p:spPr>
        <p:txBody>
          <a:bodyPr>
            <a:normAutofit/>
          </a:bodyPr>
          <a:lstStyle/>
          <a:p>
            <a:r>
              <a:rPr lang="en-US" sz="2400" b="1" dirty="0"/>
              <a:t>Initially - Society of Aeronautical Weight Engineers</a:t>
            </a:r>
          </a:p>
          <a:p>
            <a:r>
              <a:rPr lang="en-US" sz="2400" b="1" dirty="0"/>
              <a:t>1973 - Renamed Society of Allied Weight Engineers </a:t>
            </a:r>
            <a:br>
              <a:rPr lang="en-US" sz="2400" b="1" dirty="0"/>
            </a:br>
            <a:r>
              <a:rPr lang="en-US" sz="2400" b="1" dirty="0"/>
              <a:t>to include:</a:t>
            </a:r>
          </a:p>
          <a:p>
            <a:pPr lvl="1"/>
            <a:r>
              <a:rPr lang="en-US" sz="2000" dirty="0"/>
              <a:t>Aerospace – aircraft, missiles, space, electronics, …</a:t>
            </a:r>
          </a:p>
          <a:p>
            <a:pPr lvl="1"/>
            <a:r>
              <a:rPr lang="en-US" sz="2000" dirty="0"/>
              <a:t>Marine – surface, cargo, submarines, …</a:t>
            </a:r>
          </a:p>
          <a:p>
            <a:pPr lvl="1"/>
            <a:r>
              <a:rPr lang="en-US" sz="2000" dirty="0"/>
              <a:t>Offshore Platforms – oil and gas, launch/landing, …</a:t>
            </a:r>
          </a:p>
          <a:p>
            <a:pPr lvl="1"/>
            <a:r>
              <a:rPr lang="en-US" sz="2000" dirty="0"/>
              <a:t>Land Vehicles – automotive, armored, construction, …</a:t>
            </a:r>
          </a:p>
          <a:p>
            <a:pPr lvl="1"/>
            <a:r>
              <a:rPr lang="en-US" sz="2000" dirty="0"/>
              <a:t>Allied Industries – scales, equipment, software, 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>
          <a:xfrm>
            <a:off x="8610600" y="4933950"/>
            <a:ext cx="182604" cy="20774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1" y="3783296"/>
            <a:ext cx="1228344" cy="1211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259" y="3777505"/>
            <a:ext cx="1228344" cy="1211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24" y="3783296"/>
            <a:ext cx="1228344" cy="1211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796" y="3790154"/>
            <a:ext cx="1236877" cy="12199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794" y="3790154"/>
            <a:ext cx="1228344" cy="1211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187" y="3778724"/>
            <a:ext cx="1219202" cy="12192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56886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SAWE </a:t>
            </a:r>
            <a:r>
              <a:rPr lang="en-US" b="1" dirty="0" smtClean="0"/>
              <a:t>International Leadership Team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21478995"/>
              </p:ext>
            </p:extLst>
          </p:nvPr>
        </p:nvGraphicFramePr>
        <p:xfrm>
          <a:off x="533400" y="819150"/>
          <a:ext cx="7886701" cy="3375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2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16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697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Position</a:t>
                      </a:r>
                    </a:p>
                  </a:txBody>
                  <a:tcPr marL="83722" marR="83722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Officer</a:t>
                      </a:r>
                    </a:p>
                  </a:txBody>
                  <a:tcPr marL="83722" marR="83722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Organization</a:t>
                      </a:r>
                    </a:p>
                  </a:txBody>
                  <a:tcPr marL="83722" marR="83722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President</a:t>
                      </a:r>
                    </a:p>
                  </a:txBody>
                  <a:tcPr marL="83722" marR="83722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John Hargrave</a:t>
                      </a:r>
                    </a:p>
                  </a:txBody>
                  <a:tcPr marL="83722" marR="83722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Northrop Grumman Corporation -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Retired</a:t>
                      </a:r>
                    </a:p>
                  </a:txBody>
                  <a:tcPr marL="83722" marR="83722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Executive VP</a:t>
                      </a:r>
                    </a:p>
                  </a:txBody>
                  <a:tcPr marL="83722" marR="83722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Clint Stephenson</a:t>
                      </a:r>
                    </a:p>
                  </a:txBody>
                  <a:tcPr marL="83722" marR="83722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S&amp;K Global Solutions</a:t>
                      </a:r>
                    </a:p>
                  </a:txBody>
                  <a:tcPr marL="83722" marR="83722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Senior VP</a:t>
                      </a:r>
                    </a:p>
                  </a:txBody>
                  <a:tcPr marL="83722" marR="83722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Errol Oguzhan</a:t>
                      </a:r>
                    </a:p>
                  </a:txBody>
                  <a:tcPr marL="83722" marR="83722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Lockheed Martin</a:t>
                      </a:r>
                    </a:p>
                  </a:txBody>
                  <a:tcPr marL="83722" marR="83722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VP</a:t>
                      </a:r>
                      <a:r>
                        <a:rPr lang="en-US" sz="1200" baseline="0" dirty="0"/>
                        <a:t> Publications</a:t>
                      </a:r>
                      <a:endParaRPr lang="en-US" sz="1200" dirty="0"/>
                    </a:p>
                  </a:txBody>
                  <a:tcPr marL="83722" marR="83722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Nicholas </a:t>
                      </a:r>
                      <a:r>
                        <a:rPr lang="en-US" sz="1200" dirty="0" err="1"/>
                        <a:t>Marickovich</a:t>
                      </a:r>
                      <a:endParaRPr lang="en-US" sz="1200" dirty="0"/>
                    </a:p>
                  </a:txBody>
                  <a:tcPr marL="83722" marR="83722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Huntington</a:t>
                      </a:r>
                      <a:r>
                        <a:rPr lang="en-US" sz="1200" baseline="0" dirty="0"/>
                        <a:t> Ingalls Industries</a:t>
                      </a:r>
                      <a:endParaRPr lang="en-US" sz="1200" dirty="0"/>
                    </a:p>
                  </a:txBody>
                  <a:tcPr marL="83722" marR="83722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VP Technical</a:t>
                      </a:r>
                    </a:p>
                  </a:txBody>
                  <a:tcPr marL="83722" marR="83722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Robert Zimmerman</a:t>
                      </a:r>
                    </a:p>
                  </a:txBody>
                  <a:tcPr marL="83722" marR="83722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Lockheed Martin - Retired</a:t>
                      </a:r>
                    </a:p>
                  </a:txBody>
                  <a:tcPr marL="83722" marR="83722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VP Training</a:t>
                      </a:r>
                    </a:p>
                  </a:txBody>
                  <a:tcPr marL="83722" marR="83722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Dan Rowley</a:t>
                      </a:r>
                    </a:p>
                  </a:txBody>
                  <a:tcPr marL="83722" marR="83722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Northrop Grumman Corporation</a:t>
                      </a:r>
                    </a:p>
                  </a:txBody>
                  <a:tcPr marL="83722" marR="83722"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VP Vendor Relations</a:t>
                      </a:r>
                    </a:p>
                  </a:txBody>
                  <a:tcPr marL="83722" marR="83722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Paul Kennedy</a:t>
                      </a:r>
                    </a:p>
                  </a:txBody>
                  <a:tcPr marL="83722" marR="83722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Space Electronics</a:t>
                      </a:r>
                    </a:p>
                  </a:txBody>
                  <a:tcPr marL="83722" marR="83722" marT="34290" marB="3429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VP Internet</a:t>
                      </a:r>
                    </a:p>
                  </a:txBody>
                  <a:tcPr marL="83722" marR="83722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Andrew Brooks</a:t>
                      </a:r>
                    </a:p>
                  </a:txBody>
                  <a:tcPr marL="83722" marR="83722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Lockheed Martin Aeronautics -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Retired</a:t>
                      </a:r>
                    </a:p>
                  </a:txBody>
                  <a:tcPr marL="83722" marR="83722" marT="34290" marB="3429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VP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Standards &amp; Practices</a:t>
                      </a:r>
                    </a:p>
                  </a:txBody>
                  <a:tcPr marL="83722" marR="83722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Douglas Fisher</a:t>
                      </a:r>
                    </a:p>
                  </a:txBody>
                  <a:tcPr marL="83722" marR="83722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Collins Aerospace</a:t>
                      </a:r>
                    </a:p>
                  </a:txBody>
                  <a:tcPr marL="83722" marR="83722" marT="34290" marB="3429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VP Academic Affairs</a:t>
                      </a:r>
                    </a:p>
                  </a:txBody>
                  <a:tcPr marL="83722" marR="83722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Dr. Donna </a:t>
                      </a:r>
                      <a:r>
                        <a:rPr lang="en-US" sz="1200" dirty="0" err="1"/>
                        <a:t>Gerren</a:t>
                      </a:r>
                      <a:endParaRPr lang="en-US" sz="1200" dirty="0"/>
                    </a:p>
                  </a:txBody>
                  <a:tcPr marL="83722" marR="83722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University of Colorado Boulder</a:t>
                      </a:r>
                    </a:p>
                  </a:txBody>
                  <a:tcPr marL="83722" marR="83722" marT="34290" marB="3429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Executive Director</a:t>
                      </a:r>
                    </a:p>
                  </a:txBody>
                  <a:tcPr marL="83722" marR="83722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Bill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Boze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83722" marR="83722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Huntington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Ingalls Industries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83722" marR="83722" marT="34290" marB="3429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3849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DE52D5-E622-4110-988E-DA662172B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Chapter History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2FC7588B-71AF-4E49-B7BC-76DECF8D5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37" y="936057"/>
            <a:ext cx="3988191" cy="2016693"/>
          </a:xfrm>
          <a:ln w="12700"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F02FDE-D9B0-486B-B12E-157C6C1B0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7260E0B-7EF5-403B-BB85-487708F33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800" y="3039924"/>
            <a:ext cx="4424400" cy="181782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706AA62-DD21-42E7-8FD5-D9EB74036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2" y="1081225"/>
            <a:ext cx="4124400" cy="172635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xmlns="" id="{8754510E-C1A6-4F6C-8028-EF06C5033188}"/>
              </a:ext>
            </a:extLst>
          </p:cNvPr>
          <p:cNvCxnSpPr>
            <a:endCxn id="9" idx="1"/>
          </p:cNvCxnSpPr>
          <p:nvPr/>
        </p:nvCxnSpPr>
        <p:spPr>
          <a:xfrm rot="16200000" flipH="1">
            <a:off x="1316702" y="2905738"/>
            <a:ext cx="1174197" cy="912000"/>
          </a:xfrm>
          <a:prstGeom prst="bentConnector2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xmlns="" id="{95FCB376-3AB5-4321-9547-504D22C05849}"/>
              </a:ext>
            </a:extLst>
          </p:cNvPr>
          <p:cNvCxnSpPr>
            <a:stCxn id="9" idx="3"/>
          </p:cNvCxnSpPr>
          <p:nvPr/>
        </p:nvCxnSpPr>
        <p:spPr>
          <a:xfrm flipV="1">
            <a:off x="6784200" y="2919809"/>
            <a:ext cx="912000" cy="1029028"/>
          </a:xfrm>
          <a:prstGeom prst="bentConnector2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8495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Chapter Leadership Team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155" y="666750"/>
            <a:ext cx="6055890" cy="43592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A957EEF-C497-4C54-8F3D-D3D457D715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6675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is Mass Properties Control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b="1" dirty="0"/>
              <a:t>Weight, Center of Gravity, Moments and Products of Inertia are </a:t>
            </a:r>
            <a:r>
              <a:rPr lang="en-US" sz="2600" b="1" i="1" u="sng" dirty="0">
                <a:solidFill>
                  <a:srgbClr val="FF0000"/>
                </a:solidFill>
              </a:rPr>
              <a:t>critical</a:t>
            </a:r>
            <a:r>
              <a:rPr lang="en-US" sz="2600" b="1" dirty="0"/>
              <a:t> for vehicle safety and performance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6" y="2887155"/>
            <a:ext cx="2821634" cy="189439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1733550"/>
            <a:ext cx="2466975" cy="1766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887155"/>
            <a:ext cx="2631440" cy="1894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33886"/>
            <a:ext cx="2438400" cy="1765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72500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is Mass Properties Control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Cost of weight growth and balance issues increases dramatically as your programs progress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47800" y="1809750"/>
            <a:ext cx="6324600" cy="3048000"/>
          </a:xfrm>
          <a:prstGeom prst="rect">
            <a:avLst/>
          </a:prstGeom>
          <a:solidFill>
            <a:schemeClr val="bg1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53768" y="2112863"/>
            <a:ext cx="5396992" cy="23446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V="1">
            <a:off x="2206752" y="2365375"/>
            <a:ext cx="4897770" cy="1850853"/>
          </a:xfrm>
          <a:custGeom>
            <a:avLst/>
            <a:gdLst>
              <a:gd name="connsiteX0" fmla="*/ 0 w 4425696"/>
              <a:gd name="connsiteY0" fmla="*/ 1801368 h 1801368"/>
              <a:gd name="connsiteX1" fmla="*/ 2167128 w 4425696"/>
              <a:gd name="connsiteY1" fmla="*/ 777240 h 1801368"/>
              <a:gd name="connsiteX2" fmla="*/ 4425696 w 4425696"/>
              <a:gd name="connsiteY2" fmla="*/ 0 h 1801368"/>
              <a:gd name="connsiteX0" fmla="*/ 0 w 4425696"/>
              <a:gd name="connsiteY0" fmla="*/ 1801368 h 1801368"/>
              <a:gd name="connsiteX1" fmla="*/ 1344168 w 4425696"/>
              <a:gd name="connsiteY1" fmla="*/ 1581912 h 1801368"/>
              <a:gd name="connsiteX2" fmla="*/ 2167128 w 4425696"/>
              <a:gd name="connsiteY2" fmla="*/ 777240 h 1801368"/>
              <a:gd name="connsiteX3" fmla="*/ 4425696 w 4425696"/>
              <a:gd name="connsiteY3" fmla="*/ 0 h 1801368"/>
              <a:gd name="connsiteX0" fmla="*/ 0 w 4425696"/>
              <a:gd name="connsiteY0" fmla="*/ 1801368 h 1801368"/>
              <a:gd name="connsiteX1" fmla="*/ 1344168 w 4425696"/>
              <a:gd name="connsiteY1" fmla="*/ 1581912 h 1801368"/>
              <a:gd name="connsiteX2" fmla="*/ 2167128 w 4425696"/>
              <a:gd name="connsiteY2" fmla="*/ 777240 h 1801368"/>
              <a:gd name="connsiteX3" fmla="*/ 3136392 w 4425696"/>
              <a:gd name="connsiteY3" fmla="*/ 91440 h 1801368"/>
              <a:gd name="connsiteX4" fmla="*/ 4425696 w 4425696"/>
              <a:gd name="connsiteY4" fmla="*/ 0 h 1801368"/>
              <a:gd name="connsiteX0" fmla="*/ 0 w 4425696"/>
              <a:gd name="connsiteY0" fmla="*/ 1801368 h 1801368"/>
              <a:gd name="connsiteX1" fmla="*/ 1344168 w 4425696"/>
              <a:gd name="connsiteY1" fmla="*/ 1581912 h 1801368"/>
              <a:gd name="connsiteX2" fmla="*/ 2167128 w 4425696"/>
              <a:gd name="connsiteY2" fmla="*/ 777240 h 1801368"/>
              <a:gd name="connsiteX3" fmla="*/ 3136392 w 4425696"/>
              <a:gd name="connsiteY3" fmla="*/ 91440 h 1801368"/>
              <a:gd name="connsiteX4" fmla="*/ 4425696 w 4425696"/>
              <a:gd name="connsiteY4" fmla="*/ 0 h 1801368"/>
              <a:gd name="connsiteX0" fmla="*/ 0 w 4425696"/>
              <a:gd name="connsiteY0" fmla="*/ 1801368 h 1801368"/>
              <a:gd name="connsiteX1" fmla="*/ 1344168 w 4425696"/>
              <a:gd name="connsiteY1" fmla="*/ 1581912 h 1801368"/>
              <a:gd name="connsiteX2" fmla="*/ 2167128 w 4425696"/>
              <a:gd name="connsiteY2" fmla="*/ 777240 h 1801368"/>
              <a:gd name="connsiteX3" fmla="*/ 3136392 w 4425696"/>
              <a:gd name="connsiteY3" fmla="*/ 91440 h 1801368"/>
              <a:gd name="connsiteX4" fmla="*/ 4425696 w 4425696"/>
              <a:gd name="connsiteY4" fmla="*/ 0 h 1801368"/>
              <a:gd name="connsiteX0" fmla="*/ 0 w 4425696"/>
              <a:gd name="connsiteY0" fmla="*/ 1804582 h 1804582"/>
              <a:gd name="connsiteX1" fmla="*/ 1344168 w 4425696"/>
              <a:gd name="connsiteY1" fmla="*/ 1585126 h 1804582"/>
              <a:gd name="connsiteX2" fmla="*/ 2167128 w 4425696"/>
              <a:gd name="connsiteY2" fmla="*/ 780454 h 1804582"/>
              <a:gd name="connsiteX3" fmla="*/ 3136392 w 4425696"/>
              <a:gd name="connsiteY3" fmla="*/ 94654 h 1804582"/>
              <a:gd name="connsiteX4" fmla="*/ 4425696 w 4425696"/>
              <a:gd name="connsiteY4" fmla="*/ 3214 h 180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5696" h="1804582">
                <a:moveTo>
                  <a:pt x="0" y="1804582"/>
                </a:moveTo>
                <a:cubicBezTo>
                  <a:pt x="228600" y="1804582"/>
                  <a:pt x="982980" y="1755814"/>
                  <a:pt x="1344168" y="1585126"/>
                </a:cubicBezTo>
                <a:cubicBezTo>
                  <a:pt x="1705356" y="1414438"/>
                  <a:pt x="1868424" y="1028866"/>
                  <a:pt x="2167128" y="780454"/>
                </a:cubicBezTo>
                <a:cubicBezTo>
                  <a:pt x="2465832" y="532042"/>
                  <a:pt x="2759964" y="224194"/>
                  <a:pt x="3136392" y="94654"/>
                </a:cubicBezTo>
                <a:cubicBezTo>
                  <a:pt x="3512820" y="-34886"/>
                  <a:pt x="4216908" y="7786"/>
                  <a:pt x="4425696" y="3214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206752" y="2365376"/>
            <a:ext cx="4897770" cy="1850853"/>
          </a:xfrm>
          <a:custGeom>
            <a:avLst/>
            <a:gdLst>
              <a:gd name="connsiteX0" fmla="*/ 0 w 4425696"/>
              <a:gd name="connsiteY0" fmla="*/ 1801368 h 1801368"/>
              <a:gd name="connsiteX1" fmla="*/ 2167128 w 4425696"/>
              <a:gd name="connsiteY1" fmla="*/ 777240 h 1801368"/>
              <a:gd name="connsiteX2" fmla="*/ 4425696 w 4425696"/>
              <a:gd name="connsiteY2" fmla="*/ 0 h 1801368"/>
              <a:gd name="connsiteX0" fmla="*/ 0 w 4425696"/>
              <a:gd name="connsiteY0" fmla="*/ 1801368 h 1801368"/>
              <a:gd name="connsiteX1" fmla="*/ 1344168 w 4425696"/>
              <a:gd name="connsiteY1" fmla="*/ 1581912 h 1801368"/>
              <a:gd name="connsiteX2" fmla="*/ 2167128 w 4425696"/>
              <a:gd name="connsiteY2" fmla="*/ 777240 h 1801368"/>
              <a:gd name="connsiteX3" fmla="*/ 4425696 w 4425696"/>
              <a:gd name="connsiteY3" fmla="*/ 0 h 1801368"/>
              <a:gd name="connsiteX0" fmla="*/ 0 w 4425696"/>
              <a:gd name="connsiteY0" fmla="*/ 1801368 h 1801368"/>
              <a:gd name="connsiteX1" fmla="*/ 1344168 w 4425696"/>
              <a:gd name="connsiteY1" fmla="*/ 1581912 h 1801368"/>
              <a:gd name="connsiteX2" fmla="*/ 2167128 w 4425696"/>
              <a:gd name="connsiteY2" fmla="*/ 777240 h 1801368"/>
              <a:gd name="connsiteX3" fmla="*/ 3136392 w 4425696"/>
              <a:gd name="connsiteY3" fmla="*/ 91440 h 1801368"/>
              <a:gd name="connsiteX4" fmla="*/ 4425696 w 4425696"/>
              <a:gd name="connsiteY4" fmla="*/ 0 h 1801368"/>
              <a:gd name="connsiteX0" fmla="*/ 0 w 4425696"/>
              <a:gd name="connsiteY0" fmla="*/ 1801368 h 1801368"/>
              <a:gd name="connsiteX1" fmla="*/ 1344168 w 4425696"/>
              <a:gd name="connsiteY1" fmla="*/ 1581912 h 1801368"/>
              <a:gd name="connsiteX2" fmla="*/ 2167128 w 4425696"/>
              <a:gd name="connsiteY2" fmla="*/ 777240 h 1801368"/>
              <a:gd name="connsiteX3" fmla="*/ 3136392 w 4425696"/>
              <a:gd name="connsiteY3" fmla="*/ 91440 h 1801368"/>
              <a:gd name="connsiteX4" fmla="*/ 4425696 w 4425696"/>
              <a:gd name="connsiteY4" fmla="*/ 0 h 1801368"/>
              <a:gd name="connsiteX0" fmla="*/ 0 w 4425696"/>
              <a:gd name="connsiteY0" fmla="*/ 1801368 h 1801368"/>
              <a:gd name="connsiteX1" fmla="*/ 1344168 w 4425696"/>
              <a:gd name="connsiteY1" fmla="*/ 1581912 h 1801368"/>
              <a:gd name="connsiteX2" fmla="*/ 2167128 w 4425696"/>
              <a:gd name="connsiteY2" fmla="*/ 777240 h 1801368"/>
              <a:gd name="connsiteX3" fmla="*/ 3136392 w 4425696"/>
              <a:gd name="connsiteY3" fmla="*/ 91440 h 1801368"/>
              <a:gd name="connsiteX4" fmla="*/ 4425696 w 4425696"/>
              <a:gd name="connsiteY4" fmla="*/ 0 h 1801368"/>
              <a:gd name="connsiteX0" fmla="*/ 0 w 4425696"/>
              <a:gd name="connsiteY0" fmla="*/ 1804582 h 1804582"/>
              <a:gd name="connsiteX1" fmla="*/ 1344168 w 4425696"/>
              <a:gd name="connsiteY1" fmla="*/ 1585126 h 1804582"/>
              <a:gd name="connsiteX2" fmla="*/ 2167128 w 4425696"/>
              <a:gd name="connsiteY2" fmla="*/ 780454 h 1804582"/>
              <a:gd name="connsiteX3" fmla="*/ 3136392 w 4425696"/>
              <a:gd name="connsiteY3" fmla="*/ 94654 h 1804582"/>
              <a:gd name="connsiteX4" fmla="*/ 4425696 w 4425696"/>
              <a:gd name="connsiteY4" fmla="*/ 3214 h 180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5696" h="1804582">
                <a:moveTo>
                  <a:pt x="0" y="1804582"/>
                </a:moveTo>
                <a:cubicBezTo>
                  <a:pt x="228600" y="1804582"/>
                  <a:pt x="982980" y="1755814"/>
                  <a:pt x="1344168" y="1585126"/>
                </a:cubicBezTo>
                <a:cubicBezTo>
                  <a:pt x="1705356" y="1414438"/>
                  <a:pt x="1868424" y="1028866"/>
                  <a:pt x="2167128" y="780454"/>
                </a:cubicBezTo>
                <a:cubicBezTo>
                  <a:pt x="2465832" y="532042"/>
                  <a:pt x="2759964" y="224194"/>
                  <a:pt x="3136392" y="94654"/>
                </a:cubicBezTo>
                <a:cubicBezTo>
                  <a:pt x="3512820" y="-34886"/>
                  <a:pt x="4216908" y="7786"/>
                  <a:pt x="4425696" y="3214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06752" y="4174637"/>
            <a:ext cx="1625766" cy="2917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Cost of design change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6752" y="2112864"/>
            <a:ext cx="2146742" cy="2917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Opportunity for design change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188960" y="4631801"/>
            <a:ext cx="281255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58335" y="2385543"/>
            <a:ext cx="521298" cy="2917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HIGH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38096" y="3906374"/>
            <a:ext cx="497252" cy="2917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LOW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82492" y="4469926"/>
            <a:ext cx="1855216" cy="3536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Program Lifecycle</a:t>
            </a:r>
          </a:p>
        </p:txBody>
      </p:sp>
    </p:spTree>
    <p:extLst>
      <p:ext uri="{BB962C8B-B14F-4D97-AF65-F5344CB8AC3E}">
        <p14:creationId xmlns:p14="http://schemas.microsoft.com/office/powerpoint/2010/main" val="17794536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is SAWE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Mass Properties discipline often overlooked</a:t>
            </a:r>
          </a:p>
          <a:p>
            <a:pPr lvl="1"/>
            <a:r>
              <a:rPr lang="en-US" dirty="0"/>
              <a:t>Not specifically in college curriculum even though it is integral to every product and system</a:t>
            </a:r>
          </a:p>
          <a:p>
            <a:pPr lvl="1"/>
            <a:r>
              <a:rPr lang="en-US" dirty="0"/>
              <a:t>Company Management mistakenly thinks CAD can do it all</a:t>
            </a:r>
          </a:p>
          <a:p>
            <a:pPr lvl="1"/>
            <a:r>
              <a:rPr lang="en-US" dirty="0"/>
              <a:t>Inadequate staffing/skills increases program risk</a:t>
            </a:r>
          </a:p>
          <a:p>
            <a:pPr lvl="1"/>
            <a:r>
              <a:rPr lang="en-US" dirty="0"/>
              <a:t>Aging workforce in this crucial discipline </a:t>
            </a:r>
          </a:p>
          <a:p>
            <a:pPr lvl="2"/>
            <a:r>
              <a:rPr lang="en-US" dirty="0"/>
              <a:t>62% retiring over next 10 years*</a:t>
            </a:r>
          </a:p>
          <a:p>
            <a:r>
              <a:rPr lang="en-US" b="1" dirty="0"/>
              <a:t>SAWE provides:</a:t>
            </a:r>
          </a:p>
          <a:p>
            <a:pPr lvl="1"/>
            <a:r>
              <a:rPr lang="en-US" dirty="0"/>
              <a:t>Proven processes and experience for mass properties control</a:t>
            </a:r>
          </a:p>
          <a:p>
            <a:pPr lvl="1"/>
            <a:r>
              <a:rPr lang="en-US" dirty="0"/>
              <a:t>Educational resources for ensuring a skilled workforce</a:t>
            </a:r>
          </a:p>
          <a:p>
            <a:pPr lvl="1"/>
            <a:r>
              <a:rPr lang="en-US" dirty="0"/>
              <a:t>International collaboration between industry and governments</a:t>
            </a:r>
          </a:p>
          <a:p>
            <a:pPr lvl="1"/>
            <a:r>
              <a:rPr lang="en-US" dirty="0"/>
              <a:t>Venue for sharing and discovering new methods and lessons learned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1" y="4629150"/>
            <a:ext cx="44919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*</a:t>
            </a:r>
            <a:r>
              <a:rPr lang="en-US" sz="1050" b="1" i="1" dirty="0"/>
              <a:t>The Health of Mass Properties Engineering  - 2018 Industry Survey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18089259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3441</TotalTime>
  <Words>866</Words>
  <Application>Microsoft Office PowerPoint</Application>
  <PresentationFormat>On-screen Show (16:9)</PresentationFormat>
  <Paragraphs>204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Welcome to the SAWE Southeast Region</vt:lpstr>
      <vt:lpstr>Who is SAWE?</vt:lpstr>
      <vt:lpstr>Industries Served by SAWE </vt:lpstr>
      <vt:lpstr>SAWE International Leadership Team</vt:lpstr>
      <vt:lpstr>Our Chapter History</vt:lpstr>
      <vt:lpstr>Our Chapter Leadership Team</vt:lpstr>
      <vt:lpstr>Why is Mass Properties Control important?</vt:lpstr>
      <vt:lpstr>Why is Mass Properties Control important?</vt:lpstr>
      <vt:lpstr>Why is SAWE important?</vt:lpstr>
      <vt:lpstr>Why should I be a member?</vt:lpstr>
      <vt:lpstr>Why should I be a member?</vt:lpstr>
      <vt:lpstr>Why should I be a member?</vt:lpstr>
      <vt:lpstr>Why should I be a member?</vt:lpstr>
      <vt:lpstr>Why should I be a member?</vt:lpstr>
      <vt:lpstr>Why should I be a member?</vt:lpstr>
      <vt:lpstr>How does my company benefit?</vt:lpstr>
      <vt:lpstr>How does my company benefit?</vt:lpstr>
      <vt:lpstr>How does my company benefit?</vt:lpstr>
      <vt:lpstr>How much does Membership cost?</vt:lpstr>
      <vt:lpstr>Where can I learn more?</vt:lpstr>
      <vt:lpstr>Where can I learn more?</vt:lpstr>
      <vt:lpstr>How do I join?</vt:lpstr>
      <vt:lpstr>Come and Join Us!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SAWE Southeast Region</dc:title>
  <dc:creator>Yanez, Damian</dc:creator>
  <cp:lastModifiedBy>Yanez, Damian</cp:lastModifiedBy>
  <cp:revision>211</cp:revision>
  <dcterms:created xsi:type="dcterms:W3CDTF">2006-08-16T00:00:00Z</dcterms:created>
  <dcterms:modified xsi:type="dcterms:W3CDTF">2019-09-30T18:10:56Z</dcterms:modified>
</cp:coreProperties>
</file>