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4"/>
  </p:notesMasterIdLst>
  <p:sldIdLst>
    <p:sldId id="256" r:id="rId2"/>
    <p:sldId id="260" r:id="rId3"/>
    <p:sldId id="332" r:id="rId4"/>
    <p:sldId id="263" r:id="rId5"/>
    <p:sldId id="262" r:id="rId6"/>
    <p:sldId id="323" r:id="rId7"/>
    <p:sldId id="290" r:id="rId8"/>
    <p:sldId id="270" r:id="rId9"/>
    <p:sldId id="288" r:id="rId10"/>
    <p:sldId id="285" r:id="rId11"/>
    <p:sldId id="280" r:id="rId12"/>
    <p:sldId id="281" r:id="rId13"/>
    <p:sldId id="291" r:id="rId14"/>
    <p:sldId id="294" r:id="rId15"/>
    <p:sldId id="292" r:id="rId16"/>
    <p:sldId id="282" r:id="rId17"/>
    <p:sldId id="293" r:id="rId18"/>
    <p:sldId id="283" r:id="rId19"/>
    <p:sldId id="272" r:id="rId20"/>
    <p:sldId id="321" r:id="rId21"/>
    <p:sldId id="268" r:id="rId22"/>
    <p:sldId id="296" r:id="rId23"/>
    <p:sldId id="322" r:id="rId24"/>
    <p:sldId id="298" r:id="rId25"/>
    <p:sldId id="299" r:id="rId26"/>
    <p:sldId id="300" r:id="rId27"/>
    <p:sldId id="301" r:id="rId28"/>
    <p:sldId id="302" r:id="rId29"/>
    <p:sldId id="304" r:id="rId30"/>
    <p:sldId id="305" r:id="rId31"/>
    <p:sldId id="306" r:id="rId32"/>
    <p:sldId id="307" r:id="rId33"/>
    <p:sldId id="308" r:id="rId34"/>
    <p:sldId id="309" r:id="rId35"/>
    <p:sldId id="324" r:id="rId36"/>
    <p:sldId id="325" r:id="rId37"/>
    <p:sldId id="326" r:id="rId38"/>
    <p:sldId id="327" r:id="rId39"/>
    <p:sldId id="328" r:id="rId40"/>
    <p:sldId id="329" r:id="rId41"/>
    <p:sldId id="330" r:id="rId42"/>
    <p:sldId id="317" r:id="rId43"/>
    <p:sldId id="318" r:id="rId44"/>
    <p:sldId id="331" r:id="rId45"/>
    <p:sldId id="284" r:id="rId46"/>
    <p:sldId id="286" r:id="rId47"/>
    <p:sldId id="333" r:id="rId48"/>
    <p:sldId id="334" r:id="rId49"/>
    <p:sldId id="335" r:id="rId50"/>
    <p:sldId id="336" r:id="rId51"/>
    <p:sldId id="337" r:id="rId52"/>
    <p:sldId id="338" r:id="rId53"/>
    <p:sldId id="339" r:id="rId54"/>
    <p:sldId id="340" r:id="rId55"/>
    <p:sldId id="341" r:id="rId56"/>
    <p:sldId id="342" r:id="rId57"/>
    <p:sldId id="343" r:id="rId58"/>
    <p:sldId id="344" r:id="rId59"/>
    <p:sldId id="345" r:id="rId60"/>
    <p:sldId id="346" r:id="rId61"/>
    <p:sldId id="347" r:id="rId62"/>
    <p:sldId id="289" r:id="rId63"/>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D04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81" autoAdjust="0"/>
    <p:restoredTop sz="79857" autoAdjust="0"/>
  </p:normalViewPr>
  <p:slideViewPr>
    <p:cSldViewPr snapToGrid="0">
      <p:cViewPr varScale="1">
        <p:scale>
          <a:sx n="91" d="100"/>
          <a:sy n="91" d="100"/>
        </p:scale>
        <p:origin x="-702" y="-108"/>
      </p:cViewPr>
      <p:guideLst>
        <p:guide orient="horz" pos="2160"/>
        <p:guide pos="2880"/>
      </p:guideLst>
    </p:cSldViewPr>
  </p:slideViewPr>
  <p:notesTextViewPr>
    <p:cViewPr>
      <p:scale>
        <a:sx n="125" d="100"/>
        <a:sy n="125"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openxmlformats.org/officeDocument/2006/relationships/chartUserShapes" Target="../drawings/drawing1.xml"/><Relationship Id="rId1" Type="http://schemas.openxmlformats.org/officeDocument/2006/relationships/oleObject" Target="Book1" TargetMode="External"/><Relationship Id="rId4"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dirty="0"/>
              <a:t>Wing Area vs. Weight</a:t>
            </a:r>
          </a:p>
        </c:rich>
      </c:tx>
      <c:layout/>
      <c:overlay val="0"/>
      <c:spPr>
        <a:noFill/>
        <a:ln>
          <a:noFill/>
        </a:ln>
        <a:effectLst/>
      </c:spPr>
    </c:title>
    <c:autoTitleDeleted val="0"/>
    <c:plotArea>
      <c:layout/>
      <c:scatterChart>
        <c:scatterStyle val="lineMarker"/>
        <c:varyColors val="0"/>
        <c:ser>
          <c:idx val="0"/>
          <c:order val="0"/>
          <c:spPr>
            <a:ln w="25400" cap="rnd">
              <a:no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linear"/>
            <c:dispRSqr val="0"/>
            <c:dispEq val="0"/>
          </c:trendline>
          <c:trendline>
            <c:spPr>
              <a:ln w="25400" cap="rnd">
                <a:solidFill>
                  <a:schemeClr val="accent1"/>
                </a:solidFill>
                <a:prstDash val="sysDot"/>
              </a:ln>
              <a:effectLst/>
            </c:spPr>
            <c:trendlineType val="linear"/>
            <c:forward val="25"/>
            <c:backward val="25"/>
            <c:dispRSqr val="0"/>
            <c:dispEq val="1"/>
            <c:trendlineLbl>
              <c:layout>
                <c:manualLayout>
                  <c:x val="-4.8486638033882132E-2"/>
                  <c:y val="-5.3958397482348E-2"/>
                </c:manualLayout>
              </c:layout>
              <c:tx>
                <c:rich>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r>
                      <a:rPr lang="en-US" baseline="0"/>
                      <a:t>y = 17.4x + (L/D)*Kx^2</a:t>
                    </a:r>
                    <a:endParaRPr lang="en-US"/>
                  </a:p>
                </c:rich>
              </c:tx>
              <c:numFmt formatCode="General" sourceLinked="0"/>
              <c:spPr>
                <a:noFill/>
                <a:ln>
                  <a:noFill/>
                </a:ln>
                <a:effectLst/>
              </c:spPr>
            </c:trendlineLbl>
          </c:trendline>
          <c:xVal>
            <c:numRef>
              <c:f>Sheet1!$B$6:$B$8</c:f>
              <c:numCache>
                <c:formatCode>General</c:formatCode>
                <c:ptCount val="3"/>
                <c:pt idx="0">
                  <c:v>1300</c:v>
                </c:pt>
                <c:pt idx="1">
                  <c:v>1550</c:v>
                </c:pt>
                <c:pt idx="2">
                  <c:v>1375</c:v>
                </c:pt>
              </c:numCache>
            </c:numRef>
          </c:xVal>
          <c:yVal>
            <c:numRef>
              <c:f>Sheet1!$C$6:$C$8</c:f>
              <c:numCache>
                <c:formatCode>General</c:formatCode>
                <c:ptCount val="3"/>
                <c:pt idx="0">
                  <c:v>30000</c:v>
                </c:pt>
                <c:pt idx="1">
                  <c:v>35000</c:v>
                </c:pt>
                <c:pt idx="2">
                  <c:v>34000</c:v>
                </c:pt>
              </c:numCache>
            </c:numRef>
          </c:yVal>
          <c:smooth val="0"/>
        </c:ser>
        <c:dLbls>
          <c:showLegendKey val="0"/>
          <c:showVal val="0"/>
          <c:showCatName val="0"/>
          <c:showSerName val="0"/>
          <c:showPercent val="0"/>
          <c:showBubbleSize val="0"/>
        </c:dLbls>
        <c:axId val="90346240"/>
        <c:axId val="90348160"/>
      </c:scatterChart>
      <c:valAx>
        <c:axId val="90346240"/>
        <c:scaling>
          <c:orientation val="minMax"/>
          <c:min val="120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b="1" dirty="0"/>
                  <a:t>Wing Area, ft^2</a:t>
                </a:r>
              </a:p>
            </c:rich>
          </c:tx>
          <c:layout/>
          <c:overlay val="0"/>
          <c:spPr>
            <a:noFill/>
            <a:ln>
              <a:noFill/>
            </a:ln>
            <a:effectLst/>
          </c:sp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0348160"/>
        <c:crosses val="autoZero"/>
        <c:crossBetween val="midCat"/>
      </c:valAx>
      <c:valAx>
        <c:axId val="9034816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b="1" dirty="0"/>
                  <a:t>Wing Weight, lb.</a:t>
                </a:r>
              </a:p>
            </c:rich>
          </c:tx>
          <c:layout>
            <c:manualLayout>
              <c:xMode val="edge"/>
              <c:yMode val="edge"/>
              <c:x val="9.46969696969697E-3"/>
              <c:y val="0.37876303991140914"/>
            </c:manualLayout>
          </c:layout>
          <c:overlay val="0"/>
          <c:spPr>
            <a:noFill/>
            <a:ln>
              <a:noFill/>
            </a:ln>
            <a:effectLst/>
          </c:sp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0346240"/>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userShapes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image" Target="../media/image6.wmf"/><Relationship Id="rId5" Type="http://schemas.openxmlformats.org/officeDocument/2006/relationships/image" Target="../media/image10.wmf"/><Relationship Id="rId4" Type="http://schemas.openxmlformats.org/officeDocument/2006/relationships/image" Target="../media/image9.wmf"/></Relationships>
</file>

<file path=ppt/drawings/drawing1.xml><?xml version="1.0" encoding="utf-8"?>
<c:userShapes xmlns:c="http://schemas.openxmlformats.org/drawingml/2006/chart">
  <cdr:relSizeAnchor xmlns:cdr="http://schemas.openxmlformats.org/drawingml/2006/chartDrawing">
    <cdr:from>
      <cdr:x>0.82525</cdr:x>
      <cdr:y>0.322</cdr:y>
    </cdr:from>
    <cdr:to>
      <cdr:x>1</cdr:x>
      <cdr:y>0.39796</cdr:y>
    </cdr:to>
    <cdr:sp macro="" textlink="">
      <cdr:nvSpPr>
        <cdr:cNvPr id="2" name="TextBox 2"/>
        <cdr:cNvSpPr txBox="1"/>
      </cdr:nvSpPr>
      <cdr:spPr>
        <a:xfrm xmlns:a="http://schemas.openxmlformats.org/drawingml/2006/main">
          <a:off x="3854245" y="979107"/>
          <a:ext cx="816172" cy="230963"/>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n-US" sz="1100" dirty="0"/>
            <a:t>Airplane Y</a:t>
          </a:r>
        </a:p>
      </cdr:txBody>
    </cdr:sp>
  </cdr:relSizeAnchor>
  <cdr:relSizeAnchor xmlns:cdr="http://schemas.openxmlformats.org/drawingml/2006/chartDrawing">
    <cdr:from>
      <cdr:x>0.49675</cdr:x>
      <cdr:y>0.3987</cdr:y>
    </cdr:from>
    <cdr:to>
      <cdr:x>0.69262</cdr:x>
      <cdr:y>0.47293</cdr:y>
    </cdr:to>
    <cdr:sp macro="" textlink="">
      <cdr:nvSpPr>
        <cdr:cNvPr id="3" name="TextBox 2"/>
        <cdr:cNvSpPr txBox="1"/>
      </cdr:nvSpPr>
      <cdr:spPr>
        <a:xfrm xmlns:a="http://schemas.openxmlformats.org/drawingml/2006/main">
          <a:off x="2320013" y="1212326"/>
          <a:ext cx="914799" cy="225683"/>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n-US" sz="1100" dirty="0"/>
            <a:t>Airplane Z</a:t>
          </a:r>
        </a:p>
      </cdr:txBody>
    </cdr:sp>
  </cdr:relSizeAnchor>
  <cdr:relSizeAnchor xmlns:cdr="http://schemas.openxmlformats.org/drawingml/2006/chartDrawing">
    <cdr:from>
      <cdr:x>0.35605</cdr:x>
      <cdr:y>0.71678</cdr:y>
    </cdr:from>
    <cdr:to>
      <cdr:x>0.55192</cdr:x>
      <cdr:y>0.79101</cdr:y>
    </cdr:to>
    <cdr:sp macro="" textlink="">
      <cdr:nvSpPr>
        <cdr:cNvPr id="4" name="TextBox 1"/>
        <cdr:cNvSpPr txBox="1"/>
      </cdr:nvSpPr>
      <cdr:spPr>
        <a:xfrm xmlns:a="http://schemas.openxmlformats.org/drawingml/2006/main">
          <a:off x="1662891" y="2179502"/>
          <a:ext cx="914799" cy="225683"/>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n-US" sz="1100" dirty="0"/>
            <a:t>Airplane </a:t>
          </a:r>
          <a:r>
            <a:rPr lang="en-US" sz="1100" dirty="0" smtClean="0"/>
            <a:t>X</a:t>
          </a:r>
          <a:endParaRPr lang="en-US"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33F242C7-F682-4029-869A-4F9C5595FF86}" type="datetimeFigureOut">
              <a:rPr lang="en-US" smtClean="0"/>
              <a:t>3/15/2016</a:t>
            </a:fld>
            <a:endParaRPr lang="en-US" dirty="0"/>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3054A3DC-0870-4660-877A-F46EEC296F09}" type="slidenum">
              <a:rPr lang="en-US" smtClean="0"/>
              <a:t>‹#›</a:t>
            </a:fld>
            <a:endParaRPr lang="en-US" dirty="0"/>
          </a:p>
        </p:txBody>
      </p:sp>
    </p:spTree>
    <p:extLst>
      <p:ext uri="{BB962C8B-B14F-4D97-AF65-F5344CB8AC3E}">
        <p14:creationId xmlns:p14="http://schemas.microsoft.com/office/powerpoint/2010/main" val="39423591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Speaker</a:t>
            </a:r>
            <a:r>
              <a:rPr lang="en-US" b="1" baseline="0" dirty="0" smtClean="0"/>
              <a:t> </a:t>
            </a:r>
            <a:r>
              <a:rPr lang="en-US" b="1" baseline="0" dirty="0" smtClean="0"/>
              <a:t>introduction - </a:t>
            </a:r>
            <a:r>
              <a:rPr lang="en-US" b="1" baseline="0" dirty="0" err="1" smtClean="0"/>
              <a:t>Whidy</a:t>
            </a:r>
            <a:r>
              <a:rPr lang="en-US" b="1" baseline="0" dirty="0" smtClean="0"/>
              <a:t>: </a:t>
            </a:r>
            <a:r>
              <a:rPr lang="en-US" baseline="0" dirty="0" smtClean="0"/>
              <a:t>Describe your background, industry experience, involvement in SAWE, and your reason for being there.</a:t>
            </a:r>
            <a:endParaRPr lang="en-US" dirty="0"/>
          </a:p>
        </p:txBody>
      </p:sp>
      <p:sp>
        <p:nvSpPr>
          <p:cNvPr id="4" name="Slide Number Placeholder 3"/>
          <p:cNvSpPr>
            <a:spLocks noGrp="1"/>
          </p:cNvSpPr>
          <p:nvPr>
            <p:ph type="sldNum" sz="quarter" idx="10"/>
          </p:nvPr>
        </p:nvSpPr>
        <p:spPr/>
        <p:txBody>
          <a:bodyPr/>
          <a:lstStyle/>
          <a:p>
            <a:fld id="{3054A3DC-0870-4660-877A-F46EEC296F09}" type="slidenum">
              <a:rPr lang="en-US" smtClean="0"/>
              <a:t>2</a:t>
            </a:fld>
            <a:endParaRPr lang="en-US" dirty="0"/>
          </a:p>
        </p:txBody>
      </p:sp>
    </p:spTree>
    <p:extLst>
      <p:ext uri="{BB962C8B-B14F-4D97-AF65-F5344CB8AC3E}">
        <p14:creationId xmlns:p14="http://schemas.microsoft.com/office/powerpoint/2010/main" val="26717353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b="1" dirty="0"/>
              <a:t>Conceptual Weight Estimation:</a:t>
            </a:r>
            <a:endParaRPr lang="en-US" dirty="0"/>
          </a:p>
          <a:p>
            <a:pPr marL="174982" indent="-174982" defTabSz="933237">
              <a:buFontTx/>
              <a:buChar char="-"/>
              <a:defRPr/>
            </a:pPr>
            <a:r>
              <a:rPr lang="en-US" dirty="0"/>
              <a:t>Talk about when it’s used and what kind of accuracy to expect.</a:t>
            </a:r>
          </a:p>
          <a:p>
            <a:pPr marL="174982" indent="-174982" defTabSz="933237">
              <a:buFontTx/>
              <a:buChar char="-"/>
              <a:defRPr/>
            </a:pPr>
            <a:r>
              <a:rPr lang="en-US" dirty="0"/>
              <a:t>Stress that this is a first order weight buildup.</a:t>
            </a:r>
          </a:p>
        </p:txBody>
      </p:sp>
      <p:sp>
        <p:nvSpPr>
          <p:cNvPr id="4" name="Slide Number Placeholder 3"/>
          <p:cNvSpPr>
            <a:spLocks noGrp="1"/>
          </p:cNvSpPr>
          <p:nvPr>
            <p:ph type="sldNum" sz="quarter" idx="10"/>
          </p:nvPr>
        </p:nvSpPr>
        <p:spPr/>
        <p:txBody>
          <a:bodyPr/>
          <a:lstStyle/>
          <a:p>
            <a:fld id="{3054A3DC-0870-4660-877A-F46EEC296F09}" type="slidenum">
              <a:rPr lang="en-US" smtClean="0"/>
              <a:t>11</a:t>
            </a:fld>
            <a:endParaRPr lang="en-US" dirty="0"/>
          </a:p>
        </p:txBody>
      </p:sp>
    </p:spTree>
    <p:extLst>
      <p:ext uri="{BB962C8B-B14F-4D97-AF65-F5344CB8AC3E}">
        <p14:creationId xmlns:p14="http://schemas.microsoft.com/office/powerpoint/2010/main" val="9615095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b="1" dirty="0"/>
              <a:t>Conceptual Weight Estimation:</a:t>
            </a:r>
            <a:endParaRPr lang="en-US" dirty="0"/>
          </a:p>
          <a:p>
            <a:pPr marL="174982" indent="-174982" defTabSz="933237">
              <a:buFontTx/>
              <a:buChar char="-"/>
              <a:defRPr/>
            </a:pPr>
            <a:r>
              <a:rPr lang="en-US" dirty="0"/>
              <a:t>Talk about when it’s used and what kind of accuracy to expect.</a:t>
            </a:r>
          </a:p>
          <a:p>
            <a:pPr marL="174982" indent="-174982" defTabSz="933237">
              <a:buFontTx/>
              <a:buChar char="-"/>
              <a:defRPr/>
            </a:pPr>
            <a:r>
              <a:rPr lang="en-US" dirty="0"/>
              <a:t>Stress that this is a first order weight buildup.</a:t>
            </a:r>
          </a:p>
        </p:txBody>
      </p:sp>
      <p:sp>
        <p:nvSpPr>
          <p:cNvPr id="4" name="Slide Number Placeholder 3"/>
          <p:cNvSpPr>
            <a:spLocks noGrp="1"/>
          </p:cNvSpPr>
          <p:nvPr>
            <p:ph type="sldNum" sz="quarter" idx="10"/>
          </p:nvPr>
        </p:nvSpPr>
        <p:spPr/>
        <p:txBody>
          <a:bodyPr/>
          <a:lstStyle/>
          <a:p>
            <a:fld id="{3054A3DC-0870-4660-877A-F46EEC296F09}" type="slidenum">
              <a:rPr lang="en-US" smtClean="0"/>
              <a:t>14</a:t>
            </a:fld>
            <a:endParaRPr lang="en-US" dirty="0"/>
          </a:p>
        </p:txBody>
      </p:sp>
    </p:spTree>
    <p:extLst>
      <p:ext uri="{BB962C8B-B14F-4D97-AF65-F5344CB8AC3E}">
        <p14:creationId xmlns:p14="http://schemas.microsoft.com/office/powerpoint/2010/main" val="24879974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b="1" dirty="0"/>
              <a:t>Statistical Weight Estimation:</a:t>
            </a:r>
            <a:endParaRPr lang="en-US" dirty="0"/>
          </a:p>
          <a:p>
            <a:pPr marL="174982" indent="-174982" defTabSz="933237">
              <a:buFontTx/>
              <a:buChar char="-"/>
              <a:defRPr/>
            </a:pPr>
            <a:r>
              <a:rPr lang="en-US" dirty="0"/>
              <a:t>Talk about the reason this is tough and the lousy data that’s available.</a:t>
            </a:r>
          </a:p>
          <a:p>
            <a:pPr marL="174982" indent="-174982" defTabSz="933237">
              <a:buFontTx/>
              <a:buChar char="-"/>
              <a:defRPr/>
            </a:pPr>
            <a:r>
              <a:rPr lang="en-US" dirty="0"/>
              <a:t>This is typically the first step that industry uses; but these relationships are highly proprietary.</a:t>
            </a:r>
          </a:p>
        </p:txBody>
      </p:sp>
      <p:sp>
        <p:nvSpPr>
          <p:cNvPr id="4" name="Slide Number Placeholder 3"/>
          <p:cNvSpPr>
            <a:spLocks noGrp="1"/>
          </p:cNvSpPr>
          <p:nvPr>
            <p:ph type="sldNum" sz="quarter" idx="10"/>
          </p:nvPr>
        </p:nvSpPr>
        <p:spPr/>
        <p:txBody>
          <a:bodyPr/>
          <a:lstStyle/>
          <a:p>
            <a:fld id="{3054A3DC-0870-4660-877A-F46EEC296F09}" type="slidenum">
              <a:rPr lang="en-US" smtClean="0"/>
              <a:t>16</a:t>
            </a:fld>
            <a:endParaRPr lang="en-US" dirty="0"/>
          </a:p>
        </p:txBody>
      </p:sp>
    </p:spTree>
    <p:extLst>
      <p:ext uri="{BB962C8B-B14F-4D97-AF65-F5344CB8AC3E}">
        <p14:creationId xmlns:p14="http://schemas.microsoft.com/office/powerpoint/2010/main" val="42272871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b="1" dirty="0"/>
              <a:t>Detailed Weight Estimation:</a:t>
            </a:r>
            <a:r>
              <a:rPr lang="en-US" dirty="0"/>
              <a:t> </a:t>
            </a:r>
          </a:p>
          <a:p>
            <a:pPr marL="174982" indent="-174982" defTabSz="933237">
              <a:buFontTx/>
              <a:buChar char="-"/>
              <a:defRPr/>
            </a:pPr>
            <a:r>
              <a:rPr lang="en-US" dirty="0"/>
              <a:t>How is it done in industry. Talk about transition from parametric to detailed calculations.</a:t>
            </a:r>
          </a:p>
          <a:p>
            <a:pPr marL="174982" indent="-174982" defTabSz="933237">
              <a:buFontTx/>
              <a:buChar char="-"/>
              <a:defRPr/>
            </a:pPr>
            <a:r>
              <a:rPr lang="en-US" dirty="0"/>
              <a:t>Emphasize the starting point is a known product.</a:t>
            </a:r>
          </a:p>
          <a:p>
            <a:endParaRPr lang="en-US" dirty="0"/>
          </a:p>
        </p:txBody>
      </p:sp>
      <p:sp>
        <p:nvSpPr>
          <p:cNvPr id="4" name="Slide Number Placeholder 3"/>
          <p:cNvSpPr>
            <a:spLocks noGrp="1"/>
          </p:cNvSpPr>
          <p:nvPr>
            <p:ph type="sldNum" sz="quarter" idx="10"/>
          </p:nvPr>
        </p:nvSpPr>
        <p:spPr/>
        <p:txBody>
          <a:bodyPr/>
          <a:lstStyle/>
          <a:p>
            <a:fld id="{3054A3DC-0870-4660-877A-F46EEC296F09}" type="slidenum">
              <a:rPr lang="en-US" smtClean="0"/>
              <a:t>18</a:t>
            </a:fld>
            <a:endParaRPr lang="en-US" dirty="0"/>
          </a:p>
        </p:txBody>
      </p:sp>
    </p:spTree>
    <p:extLst>
      <p:ext uri="{BB962C8B-B14F-4D97-AF65-F5344CB8AC3E}">
        <p14:creationId xmlns:p14="http://schemas.microsoft.com/office/powerpoint/2010/main" val="13944091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r>
              <a:rPr lang="en-US" sz="800" b="1" dirty="0" smtClean="0"/>
              <a:t>Weight </a:t>
            </a:r>
            <a:r>
              <a:rPr lang="en-US" sz="800" b="1" dirty="0"/>
              <a:t>Engineer RAA: </a:t>
            </a:r>
            <a:r>
              <a:rPr lang="en-US" sz="800" dirty="0"/>
              <a:t>Big idea: Weight is a function of many, many design parameters. Weight Engineers must be a “jack-of-all-trades” to ensure an efficient design. </a:t>
            </a:r>
          </a:p>
        </p:txBody>
      </p:sp>
      <p:sp>
        <p:nvSpPr>
          <p:cNvPr id="2458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b="1">
                <a:solidFill>
                  <a:srgbClr val="0000FF"/>
                </a:solidFill>
                <a:latin typeface="Arial" panose="020B0604020202020204" pitchFamily="34" charset="0"/>
              </a:defRPr>
            </a:lvl1pPr>
            <a:lvl2pPr marL="758255" indent="-291636" eaLnBrk="0" hangingPunct="0">
              <a:defRPr sz="1400" b="1">
                <a:solidFill>
                  <a:srgbClr val="0000FF"/>
                </a:solidFill>
                <a:latin typeface="Arial" panose="020B0604020202020204" pitchFamily="34" charset="0"/>
              </a:defRPr>
            </a:lvl2pPr>
            <a:lvl3pPr marL="1166546" indent="-233309" eaLnBrk="0" hangingPunct="0">
              <a:defRPr sz="1400" b="1">
                <a:solidFill>
                  <a:srgbClr val="0000FF"/>
                </a:solidFill>
                <a:latin typeface="Arial" panose="020B0604020202020204" pitchFamily="34" charset="0"/>
              </a:defRPr>
            </a:lvl3pPr>
            <a:lvl4pPr marL="1633164" indent="-233309" eaLnBrk="0" hangingPunct="0">
              <a:defRPr sz="1400" b="1">
                <a:solidFill>
                  <a:srgbClr val="0000FF"/>
                </a:solidFill>
                <a:latin typeface="Arial" panose="020B0604020202020204" pitchFamily="34" charset="0"/>
              </a:defRPr>
            </a:lvl4pPr>
            <a:lvl5pPr marL="2099782" indent="-233309" eaLnBrk="0" hangingPunct="0">
              <a:defRPr sz="1400" b="1">
                <a:solidFill>
                  <a:srgbClr val="0000FF"/>
                </a:solidFill>
                <a:latin typeface="Arial" panose="020B0604020202020204" pitchFamily="34" charset="0"/>
              </a:defRPr>
            </a:lvl5pPr>
            <a:lvl6pPr marL="2566401" indent="-233309" algn="ctr" eaLnBrk="0" fontAlgn="base" hangingPunct="0">
              <a:spcBef>
                <a:spcPct val="0"/>
              </a:spcBef>
              <a:spcAft>
                <a:spcPct val="0"/>
              </a:spcAft>
              <a:defRPr sz="1400" b="1">
                <a:solidFill>
                  <a:srgbClr val="0000FF"/>
                </a:solidFill>
                <a:latin typeface="Arial" panose="020B0604020202020204" pitchFamily="34" charset="0"/>
              </a:defRPr>
            </a:lvl6pPr>
            <a:lvl7pPr marL="3033019" indent="-233309" algn="ctr" eaLnBrk="0" fontAlgn="base" hangingPunct="0">
              <a:spcBef>
                <a:spcPct val="0"/>
              </a:spcBef>
              <a:spcAft>
                <a:spcPct val="0"/>
              </a:spcAft>
              <a:defRPr sz="1400" b="1">
                <a:solidFill>
                  <a:srgbClr val="0000FF"/>
                </a:solidFill>
                <a:latin typeface="Arial" panose="020B0604020202020204" pitchFamily="34" charset="0"/>
              </a:defRPr>
            </a:lvl7pPr>
            <a:lvl8pPr marL="3499637" indent="-233309" algn="ctr" eaLnBrk="0" fontAlgn="base" hangingPunct="0">
              <a:spcBef>
                <a:spcPct val="0"/>
              </a:spcBef>
              <a:spcAft>
                <a:spcPct val="0"/>
              </a:spcAft>
              <a:defRPr sz="1400" b="1">
                <a:solidFill>
                  <a:srgbClr val="0000FF"/>
                </a:solidFill>
                <a:latin typeface="Arial" panose="020B0604020202020204" pitchFamily="34" charset="0"/>
              </a:defRPr>
            </a:lvl8pPr>
            <a:lvl9pPr marL="3966256" indent="-233309" algn="ctr" eaLnBrk="0" fontAlgn="base" hangingPunct="0">
              <a:spcBef>
                <a:spcPct val="0"/>
              </a:spcBef>
              <a:spcAft>
                <a:spcPct val="0"/>
              </a:spcAft>
              <a:defRPr sz="1400" b="1">
                <a:solidFill>
                  <a:srgbClr val="0000FF"/>
                </a:solidFill>
                <a:latin typeface="Arial" panose="020B0604020202020204" pitchFamily="34" charset="0"/>
              </a:defRPr>
            </a:lvl9pPr>
          </a:lstStyle>
          <a:p>
            <a:pPr eaLnBrk="1" hangingPunct="1"/>
            <a:fld id="{9035DDE9-FB6B-43B5-8591-33263463D232}" type="slidenum">
              <a:rPr lang="en-US" altLang="en-US" sz="1200" b="0">
                <a:solidFill>
                  <a:schemeClr val="tx1"/>
                </a:solidFill>
              </a:rPr>
              <a:pPr eaLnBrk="1" hangingPunct="1"/>
              <a:t>19</a:t>
            </a:fld>
            <a:endParaRPr lang="en-US" altLang="en-US" sz="1200" b="0" dirty="0">
              <a:solidFill>
                <a:schemeClr val="tx1"/>
              </a:solidFill>
            </a:endParaRPr>
          </a:p>
        </p:txBody>
      </p:sp>
    </p:spTree>
    <p:extLst>
      <p:ext uri="{BB962C8B-B14F-4D97-AF65-F5344CB8AC3E}">
        <p14:creationId xmlns:p14="http://schemas.microsoft.com/office/powerpoint/2010/main" val="9578114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11.5 in.</a:t>
            </a:r>
          </a:p>
          <a:p>
            <a:endParaRPr lang="en-US" dirty="0" smtClean="0"/>
          </a:p>
          <a:p>
            <a:pPr marL="174982" indent="-174982">
              <a:buFontTx/>
              <a:buChar char="-"/>
            </a:pPr>
            <a:r>
              <a:rPr lang="en-US" baseline="0" dirty="0" smtClean="0"/>
              <a:t>Calculate total weight (50+45+8+21 = 124 lb.)</a:t>
            </a:r>
          </a:p>
          <a:p>
            <a:pPr marL="174982" indent="-174982">
              <a:buFontTx/>
              <a:buChar char="-"/>
            </a:pPr>
            <a:r>
              <a:rPr lang="en-US" baseline="0" dirty="0" smtClean="0"/>
              <a:t>Calculate total longitudinal moment of each component (50*11 + 45*10 + 8*21 + 21*12 = 1420 </a:t>
            </a:r>
            <a:r>
              <a:rPr lang="en-US" baseline="0" dirty="0" err="1" smtClean="0"/>
              <a:t>lb</a:t>
            </a:r>
            <a:r>
              <a:rPr lang="en-US" baseline="0" dirty="0" smtClean="0"/>
              <a:t>-in)</a:t>
            </a:r>
          </a:p>
          <a:p>
            <a:pPr marL="174982" indent="-174982">
              <a:buFontTx/>
              <a:buChar char="-"/>
            </a:pPr>
            <a:r>
              <a:rPr lang="en-US" baseline="0" dirty="0" smtClean="0"/>
              <a:t>Calculate structure C.G. by dividing total moment by weight (1420 / 124 = 11.5 in.)</a:t>
            </a:r>
          </a:p>
        </p:txBody>
      </p:sp>
      <p:sp>
        <p:nvSpPr>
          <p:cNvPr id="4" name="Slide Number Placeholder 3"/>
          <p:cNvSpPr>
            <a:spLocks noGrp="1"/>
          </p:cNvSpPr>
          <p:nvPr>
            <p:ph type="sldNum" sz="quarter" idx="10"/>
          </p:nvPr>
        </p:nvSpPr>
        <p:spPr/>
        <p:txBody>
          <a:bodyPr/>
          <a:lstStyle/>
          <a:p>
            <a:fld id="{3054A3DC-0870-4660-877A-F46EEC296F09}" type="slidenum">
              <a:rPr lang="en-US" smtClean="0"/>
              <a:t>20</a:t>
            </a:fld>
            <a:endParaRPr lang="en-US" dirty="0"/>
          </a:p>
        </p:txBody>
      </p:sp>
    </p:spTree>
    <p:extLst>
      <p:ext uri="{BB962C8B-B14F-4D97-AF65-F5344CB8AC3E}">
        <p14:creationId xmlns:p14="http://schemas.microsoft.com/office/powerpoint/2010/main" val="32492435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Rod</a:t>
            </a:r>
          </a:p>
          <a:p>
            <a:r>
              <a:rPr lang="en-US" b="1" dirty="0" smtClean="0"/>
              <a:t>Importance</a:t>
            </a:r>
            <a:r>
              <a:rPr lang="en-US" b="1" baseline="0" dirty="0" smtClean="0"/>
              <a:t> </a:t>
            </a:r>
            <a:r>
              <a:rPr lang="en-US" b="1" baseline="0" dirty="0" smtClean="0"/>
              <a:t>of C.G.: </a:t>
            </a:r>
            <a:r>
              <a:rPr lang="en-US" baseline="0" dirty="0" smtClean="0"/>
              <a:t>Ask, “Why is center or gravity envelope important to airlines?” </a:t>
            </a:r>
          </a:p>
          <a:p>
            <a:pPr marL="174982" indent="-174982">
              <a:buFontTx/>
              <a:buChar char="-"/>
            </a:pPr>
            <a:r>
              <a:rPr lang="en-US" baseline="0" dirty="0" smtClean="0"/>
              <a:t>C.G. envelope delineates where an airline can load and operate its airplane.</a:t>
            </a:r>
          </a:p>
          <a:p>
            <a:pPr marL="174982" indent="-174982">
              <a:buFontTx/>
              <a:buChar char="-"/>
            </a:pPr>
            <a:r>
              <a:rPr lang="en-US" baseline="0" dirty="0" smtClean="0"/>
              <a:t>C.G. imbalances cause increased fuel burn.</a:t>
            </a:r>
          </a:p>
          <a:p>
            <a:pPr marL="174982" indent="-174982">
              <a:buFontTx/>
              <a:buChar char="-"/>
            </a:pPr>
            <a:r>
              <a:rPr lang="en-US" baseline="0" dirty="0" smtClean="0"/>
              <a:t>C.G. excursions can lead to aircraft damage (tipping) or complete loss of control authority, which is catastrophic (aft load shift).</a:t>
            </a:r>
          </a:p>
          <a:p>
            <a:r>
              <a:rPr lang="en-US" baseline="0" dirty="0" smtClean="0"/>
              <a:t>Ask, “Does anyone know why I’ve included a picture of the A320 in the Hudson River?”</a:t>
            </a:r>
          </a:p>
          <a:p>
            <a:r>
              <a:rPr lang="en-US" baseline="0" dirty="0" smtClean="0"/>
              <a:t>- Talk about ditching and flotation requirements, and the effect of mass properties.</a:t>
            </a:r>
            <a:endParaRPr lang="en-US" dirty="0"/>
          </a:p>
        </p:txBody>
      </p:sp>
      <p:sp>
        <p:nvSpPr>
          <p:cNvPr id="4" name="Slide Number Placeholder 3"/>
          <p:cNvSpPr>
            <a:spLocks noGrp="1"/>
          </p:cNvSpPr>
          <p:nvPr>
            <p:ph type="sldNum" sz="quarter" idx="10"/>
          </p:nvPr>
        </p:nvSpPr>
        <p:spPr/>
        <p:txBody>
          <a:bodyPr/>
          <a:lstStyle/>
          <a:p>
            <a:fld id="{3054A3DC-0870-4660-877A-F46EEC296F09}" type="slidenum">
              <a:rPr lang="en-US" smtClean="0"/>
              <a:t>21</a:t>
            </a:fld>
            <a:endParaRPr lang="en-US" dirty="0"/>
          </a:p>
        </p:txBody>
      </p:sp>
    </p:spTree>
    <p:extLst>
      <p:ext uri="{BB962C8B-B14F-4D97-AF65-F5344CB8AC3E}">
        <p14:creationId xmlns:p14="http://schemas.microsoft.com/office/powerpoint/2010/main" val="30524715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463" indent="-181463">
              <a:buFontTx/>
              <a:buChar char="•"/>
            </a:pPr>
            <a:r>
              <a:rPr lang="en-US" sz="1000" dirty="0">
                <a:latin typeface="Arial" charset="0"/>
              </a:rPr>
              <a:t>The main things to say:</a:t>
            </a:r>
          </a:p>
          <a:p>
            <a:pPr marL="181463" indent="-181463">
              <a:buFontTx/>
              <a:buChar char="•"/>
            </a:pPr>
            <a:r>
              <a:rPr lang="en-US" sz="1000" dirty="0">
                <a:latin typeface="Arial" charset="0"/>
              </a:rPr>
              <a:t>These are the things we try to account for while establishing a set of design C.G. limits.</a:t>
            </a:r>
          </a:p>
          <a:p>
            <a:pPr marL="181463" indent="-181463">
              <a:buFontTx/>
              <a:buChar char="•"/>
            </a:pPr>
            <a:r>
              <a:rPr lang="en-US" sz="1000" dirty="0">
                <a:latin typeface="Arial" charset="0"/>
              </a:rPr>
              <a:t>Objectives: </a:t>
            </a:r>
          </a:p>
          <a:p>
            <a:pPr marL="546009" lvl="1" indent="-181463">
              <a:buFont typeface="Times New Roman" pitchFamily="18" charset="0"/>
              <a:buChar char="–"/>
            </a:pPr>
            <a:r>
              <a:rPr lang="en-US" sz="1000" dirty="0">
                <a:latin typeface="Arial" charset="0"/>
              </a:rPr>
              <a:t>We don’t always meet the design objectives. We have to compromise on occasion, depending on the nature of the airplane configuration.</a:t>
            </a:r>
          </a:p>
          <a:p>
            <a:pPr marL="546009" lvl="1" indent="-181463">
              <a:buFont typeface="Times New Roman" pitchFamily="18" charset="0"/>
              <a:buChar char="–"/>
            </a:pPr>
            <a:r>
              <a:rPr lang="en-US" sz="1000" dirty="0">
                <a:latin typeface="Arial" charset="0"/>
              </a:rPr>
              <a:t>The required limits don’t necessarily represent how the airlines will operate the airplane. However, what we want is a </a:t>
            </a:r>
            <a:r>
              <a:rPr lang="en-US" sz="1000" u="sng" dirty="0">
                <a:latin typeface="Arial" charset="0"/>
              </a:rPr>
              <a:t>consistent</a:t>
            </a:r>
            <a:r>
              <a:rPr lang="en-US" sz="1000" dirty="0">
                <a:latin typeface="Arial" charset="0"/>
              </a:rPr>
              <a:t> set of rules to use across a broad range of airplane models.</a:t>
            </a:r>
          </a:p>
          <a:p>
            <a:pPr marL="181463" indent="-181463">
              <a:buFontTx/>
              <a:buChar char="•"/>
            </a:pPr>
            <a:endParaRPr lang="en-US" sz="1000" dirty="0">
              <a:latin typeface="Arial" charset="0"/>
            </a:endParaRPr>
          </a:p>
          <a:p>
            <a:pPr marL="181463" indent="-181463">
              <a:buFontTx/>
              <a:buChar char="•"/>
            </a:pPr>
            <a:r>
              <a:rPr lang="en-US" sz="1000" dirty="0">
                <a:latin typeface="Arial" charset="0"/>
              </a:rPr>
              <a:t>Appreciate that this occurs years before the a/p is actually built, so we have to do our best to guess what the requirements are.</a:t>
            </a:r>
          </a:p>
          <a:p>
            <a:pPr marL="181463" indent="-181463">
              <a:buFontTx/>
              <a:buChar char="•"/>
            </a:pPr>
            <a:r>
              <a:rPr lang="en-US" sz="1000" dirty="0">
                <a:latin typeface="Arial" charset="0"/>
              </a:rPr>
              <a:t>This discussion focuses on passenger a/p’s.  But, the C.G. limits are the same for freighters.  We don’t re-</a:t>
            </a:r>
            <a:r>
              <a:rPr lang="en-US" sz="1000" dirty="0" err="1">
                <a:latin typeface="Arial" charset="0"/>
              </a:rPr>
              <a:t>calc</a:t>
            </a:r>
            <a:r>
              <a:rPr lang="en-US" sz="1000" dirty="0">
                <a:latin typeface="Arial" charset="0"/>
              </a:rPr>
              <a:t> them; they are a fall-out of what we design for pax models.</a:t>
            </a:r>
          </a:p>
        </p:txBody>
      </p:sp>
      <p:sp>
        <p:nvSpPr>
          <p:cNvPr id="4" name="Slide Number Placeholder 3"/>
          <p:cNvSpPr>
            <a:spLocks noGrp="1"/>
          </p:cNvSpPr>
          <p:nvPr>
            <p:ph type="sldNum" sz="quarter" idx="10"/>
          </p:nvPr>
        </p:nvSpPr>
        <p:spPr/>
        <p:txBody>
          <a:bodyPr/>
          <a:lstStyle/>
          <a:p>
            <a:fld id="{3054A3DC-0870-4660-877A-F46EEC296F09}" type="slidenum">
              <a:rPr lang="en-US" smtClean="0"/>
              <a:t>22</a:t>
            </a:fld>
            <a:endParaRPr lang="en-US" dirty="0"/>
          </a:p>
        </p:txBody>
      </p:sp>
    </p:spTree>
    <p:extLst>
      <p:ext uri="{BB962C8B-B14F-4D97-AF65-F5344CB8AC3E}">
        <p14:creationId xmlns:p14="http://schemas.microsoft.com/office/powerpoint/2010/main" val="12174516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pPr defTabSz="986704"/>
            <a:fld id="{36046290-A635-4E9B-8B2C-9D1B746B409D}" type="slidenum">
              <a:rPr lang="en-US" smtClean="0"/>
              <a:pPr defTabSz="986704"/>
              <a:t>23</a:t>
            </a:fld>
            <a:endParaRPr lang="en-US" smtClean="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r>
              <a:rPr lang="en-US" b="1" dirty="0" smtClean="0"/>
              <a:t>Weight vs.</a:t>
            </a:r>
            <a:r>
              <a:rPr lang="en-US" b="1" baseline="0" dirty="0" smtClean="0"/>
              <a:t> Moment C.G. Grid</a:t>
            </a:r>
            <a:endParaRPr lang="en-US" b="1" dirty="0" smtClean="0"/>
          </a:p>
          <a:p>
            <a:pPr marL="174982" indent="-174982">
              <a:buFontTx/>
              <a:buChar char="-"/>
            </a:pPr>
            <a:r>
              <a:rPr lang="en-US" baseline="0" dirty="0" smtClean="0"/>
              <a:t>It’s useful to plot the center of gravity on a weight versus moment fan chart. Each fan line is a line of constant %MAC (mean aerodynamic chord).</a:t>
            </a:r>
          </a:p>
          <a:p>
            <a:pPr marL="174982" indent="-174982">
              <a:buFontTx/>
              <a:buChar char="-"/>
            </a:pPr>
            <a:r>
              <a:rPr lang="en-US" baseline="0" dirty="0" smtClean="0"/>
              <a:t>The “datum” is the %MAC location where the moment = 0. This point is chosen; in this chart, we use the datum at 20% MAC.</a:t>
            </a:r>
          </a:p>
          <a:p>
            <a:pPr marL="174982" indent="-174982">
              <a:buFontTx/>
              <a:buChar char="-"/>
            </a:pPr>
            <a:r>
              <a:rPr lang="en-US" baseline="0" dirty="0" smtClean="0"/>
              <a:t>Given: OEW, C.G.</a:t>
            </a:r>
            <a:endParaRPr lang="en-US" dirty="0" smtClean="0"/>
          </a:p>
        </p:txBody>
      </p:sp>
    </p:spTree>
    <p:extLst>
      <p:ext uri="{BB962C8B-B14F-4D97-AF65-F5344CB8AC3E}">
        <p14:creationId xmlns:p14="http://schemas.microsoft.com/office/powerpoint/2010/main" val="24138967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pPr defTabSz="986704"/>
            <a:fld id="{36046290-A635-4E9B-8B2C-9D1B746B409D}" type="slidenum">
              <a:rPr lang="en-US" smtClean="0"/>
              <a:pPr defTabSz="986704"/>
              <a:t>24</a:t>
            </a:fld>
            <a:endParaRPr lang="en-US" smtClean="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r>
              <a:rPr lang="en-US" b="1" dirty="0" smtClean="0"/>
              <a:t>Plot Most </a:t>
            </a:r>
            <a:r>
              <a:rPr lang="en-US" b="1" dirty="0" err="1" smtClean="0"/>
              <a:t>Fwd</a:t>
            </a:r>
            <a:r>
              <a:rPr lang="en-US" b="1" baseline="0" dirty="0" smtClean="0"/>
              <a:t> &amp; Aft C.G.</a:t>
            </a:r>
            <a:endParaRPr lang="en-US" dirty="0" smtClean="0"/>
          </a:p>
          <a:p>
            <a:pPr marL="174982" indent="-174982">
              <a:buFontTx/>
              <a:buChar char="-"/>
            </a:pPr>
            <a:r>
              <a:rPr lang="en-US" dirty="0" smtClean="0"/>
              <a:t>The starting point is an assumed, nominal OEW, and a range of associated empty weight C.G.’s that accommodate expected airline configuration variations relative to this nominal OEW.</a:t>
            </a:r>
          </a:p>
          <a:p>
            <a:pPr marL="174982" indent="-174982">
              <a:buFontTx/>
              <a:buChar char="-"/>
            </a:pPr>
            <a:r>
              <a:rPr lang="en-US" dirty="0" smtClean="0"/>
              <a:t>The forward C.G. starting point is typically based on a single or dual class configuration while the aft is based on a dual or tri configuration depending on the airplane (single-aisle or twin-aisle).</a:t>
            </a:r>
          </a:p>
          <a:p>
            <a:pPr marL="181463" indent="-181463"/>
            <a:endParaRPr lang="en-US" dirty="0" smtClean="0"/>
          </a:p>
        </p:txBody>
      </p:sp>
    </p:spTree>
    <p:extLst>
      <p:ext uri="{BB962C8B-B14F-4D97-AF65-F5344CB8AC3E}">
        <p14:creationId xmlns:p14="http://schemas.microsoft.com/office/powerpoint/2010/main" val="1064484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Speaker</a:t>
            </a:r>
            <a:r>
              <a:rPr lang="en-US" b="1" baseline="0" dirty="0" smtClean="0"/>
              <a:t> </a:t>
            </a:r>
            <a:r>
              <a:rPr lang="en-US" b="1" baseline="0" dirty="0" smtClean="0"/>
              <a:t>introduction - Rod: </a:t>
            </a:r>
            <a:r>
              <a:rPr lang="en-US" baseline="0" dirty="0" smtClean="0"/>
              <a:t>Describe your background, industry experience, involvement in SAWE, and your reason for being there.</a:t>
            </a:r>
            <a:endParaRPr lang="en-US" dirty="0"/>
          </a:p>
        </p:txBody>
      </p:sp>
      <p:sp>
        <p:nvSpPr>
          <p:cNvPr id="4" name="Slide Number Placeholder 3"/>
          <p:cNvSpPr>
            <a:spLocks noGrp="1"/>
          </p:cNvSpPr>
          <p:nvPr>
            <p:ph type="sldNum" sz="quarter" idx="10"/>
          </p:nvPr>
        </p:nvSpPr>
        <p:spPr/>
        <p:txBody>
          <a:bodyPr/>
          <a:lstStyle/>
          <a:p>
            <a:fld id="{3054A3DC-0870-4660-877A-F46EEC296F09}" type="slidenum">
              <a:rPr lang="en-US" smtClean="0"/>
              <a:t>3</a:t>
            </a:fld>
            <a:endParaRPr lang="en-US" dirty="0"/>
          </a:p>
        </p:txBody>
      </p:sp>
    </p:spTree>
    <p:extLst>
      <p:ext uri="{BB962C8B-B14F-4D97-AF65-F5344CB8AC3E}">
        <p14:creationId xmlns:p14="http://schemas.microsoft.com/office/powerpoint/2010/main" val="26717353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pPr defTabSz="986704"/>
            <a:fld id="{BC89C4DC-0808-4968-9414-A782882D9EAB}" type="slidenum">
              <a:rPr lang="en-US" smtClean="0"/>
              <a:pPr defTabSz="986704"/>
              <a:t>25</a:t>
            </a:fld>
            <a:endParaRPr lang="en-US" smtClean="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r>
              <a:rPr lang="en-US" b="1" dirty="0" smtClean="0"/>
              <a:t>Load</a:t>
            </a:r>
            <a:r>
              <a:rPr lang="en-US" b="1" baseline="0" dirty="0" smtClean="0"/>
              <a:t> Passengers</a:t>
            </a:r>
          </a:p>
          <a:p>
            <a:pPr marL="174982" indent="-174982">
              <a:buFontTx/>
              <a:buChar char="-"/>
            </a:pPr>
            <a:r>
              <a:rPr lang="en-US" dirty="0" smtClean="0"/>
              <a:t>Next, the passengers are seated.  On a twin-aisle airplane a tri-class interior will typically result in the most aft C.G. configuration.</a:t>
            </a:r>
          </a:p>
          <a:p>
            <a:pPr marL="174982" indent="-174982">
              <a:buFontTx/>
              <a:buChar char="-"/>
            </a:pPr>
            <a:r>
              <a:rPr lang="en-US" dirty="0" smtClean="0"/>
              <a:t>On a twin-aisle airplane a dual-class interior will typically result in the most forward C.G. configuration. </a:t>
            </a:r>
          </a:p>
          <a:p>
            <a:pPr marL="174982" indent="-174982">
              <a:buFontTx/>
              <a:buChar char="-"/>
            </a:pPr>
            <a:r>
              <a:rPr lang="en-US" dirty="0" smtClean="0"/>
              <a:t>Judgment is also used during this process.  For example, experience has shown that nobody flies around in a tri-class configuration with the economy section full and both business and first class completely empty.</a:t>
            </a:r>
          </a:p>
          <a:p>
            <a:pPr marL="174982" indent="-174982">
              <a:buFontTx/>
              <a:buChar char="-"/>
            </a:pPr>
            <a:r>
              <a:rPr lang="en-US" dirty="0" smtClean="0"/>
              <a:t>These loading vectors assume loading of all passengers in a given class at the centroid of the seating area for that class.</a:t>
            </a:r>
          </a:p>
          <a:p>
            <a:pPr marL="181463" indent="-181463">
              <a:buFontTx/>
              <a:buChar char="•"/>
            </a:pPr>
            <a:endParaRPr lang="en-US" dirty="0" smtClean="0"/>
          </a:p>
        </p:txBody>
      </p:sp>
    </p:spTree>
    <p:extLst>
      <p:ext uri="{BB962C8B-B14F-4D97-AF65-F5344CB8AC3E}">
        <p14:creationId xmlns:p14="http://schemas.microsoft.com/office/powerpoint/2010/main" val="5201136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pPr defTabSz="986704"/>
            <a:fld id="{0240ADAB-649F-46A2-82EB-E01735D0C9FD}" type="slidenum">
              <a:rPr lang="en-US" smtClean="0"/>
              <a:pPr defTabSz="986704"/>
              <a:t>26</a:t>
            </a:fld>
            <a:endParaRPr lang="en-US"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r>
              <a:rPr lang="en-US" b="1" dirty="0" smtClean="0"/>
              <a:t>Load Cargo</a:t>
            </a:r>
          </a:p>
          <a:p>
            <a:pPr marL="174982" indent="-174982">
              <a:buFontTx/>
              <a:buChar char="-"/>
            </a:pPr>
            <a:r>
              <a:rPr lang="en-US" dirty="0" smtClean="0"/>
              <a:t>Now we will load the cargo starting at the extremes that will be considered from the passenger loading envelopes.</a:t>
            </a:r>
          </a:p>
          <a:p>
            <a:pPr marL="174982" indent="-174982">
              <a:buFontTx/>
              <a:buChar char="-"/>
            </a:pPr>
            <a:r>
              <a:rPr lang="en-US" dirty="0" smtClean="0"/>
              <a:t>First the forward and aft cargo compartments are filled starting at the most forward pax loading point considered.</a:t>
            </a:r>
          </a:p>
          <a:p>
            <a:pPr marL="174982" indent="-174982">
              <a:buFontTx/>
              <a:buChar char="-"/>
            </a:pPr>
            <a:r>
              <a:rPr lang="en-US" dirty="0" smtClean="0"/>
              <a:t>Then again, but starting at the most aft pax loading point considered.  We will again use some judgment, and not assume the complete loading of only one compartment.  We will assume the cargo load can be evenly distributed between the forward and aft.</a:t>
            </a:r>
          </a:p>
          <a:p>
            <a:pPr marL="174982" indent="-174982">
              <a:buFontTx/>
              <a:buChar char="-"/>
            </a:pPr>
            <a:r>
              <a:rPr lang="en-US" dirty="0" smtClean="0"/>
              <a:t>Similar to passengers, these loading vectors assume all cargo in a given compartment is loaded at the centroid of that compartment.</a:t>
            </a:r>
          </a:p>
          <a:p>
            <a:pPr marL="174982" indent="-174982">
              <a:buFontTx/>
              <a:buChar char="-"/>
            </a:pPr>
            <a:r>
              <a:rPr lang="en-US" dirty="0" smtClean="0"/>
              <a:t>The most aft point considered has loaded only bags.  We will see that this is actually further aft than selecting the full cargo point.</a:t>
            </a:r>
          </a:p>
          <a:p>
            <a:pPr marL="181463" indent="-181463"/>
            <a:endParaRPr lang="en-US" dirty="0" smtClean="0"/>
          </a:p>
          <a:p>
            <a:pPr marL="181463" indent="-181463"/>
            <a:endParaRPr lang="en-US" dirty="0" smtClean="0"/>
          </a:p>
        </p:txBody>
      </p:sp>
    </p:spTree>
    <p:extLst>
      <p:ext uri="{BB962C8B-B14F-4D97-AF65-F5344CB8AC3E}">
        <p14:creationId xmlns:p14="http://schemas.microsoft.com/office/powerpoint/2010/main" val="9018800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pPr defTabSz="986704"/>
            <a:fld id="{A807E404-9A17-405E-B0C5-43C5CC63C4E0}" type="slidenum">
              <a:rPr lang="en-US" smtClean="0"/>
              <a:pPr defTabSz="986704"/>
              <a:t>27</a:t>
            </a:fld>
            <a:endParaRPr lang="en-US" smtClean="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r>
              <a:rPr lang="en-US" b="1" dirty="0" smtClean="0"/>
              <a:t>Load Fuel</a:t>
            </a:r>
          </a:p>
          <a:p>
            <a:pPr marL="174982" indent="-174982">
              <a:buFontTx/>
              <a:buChar char="-"/>
            </a:pPr>
            <a:r>
              <a:rPr lang="en-US" dirty="0" smtClean="0"/>
              <a:t>Finally consider the fuel vector for the airplane starting at the extremes of the pax seating and cargo loading that we are going to consider.</a:t>
            </a:r>
          </a:p>
          <a:p>
            <a:pPr marL="174982" indent="-174982">
              <a:buFontTx/>
              <a:buChar char="-"/>
            </a:pPr>
            <a:r>
              <a:rPr lang="en-US" dirty="0" smtClean="0"/>
              <a:t>The fuel vector on a jet transport with two mains and a center section is typically based on loading main tank fuel initially. The main tank fuel is located in the wings.  The swept wing, in conjunction with the dihedral found on most jet airplanes, results in the C.G. moving aft while the fuel is being loaded into the wing.</a:t>
            </a:r>
          </a:p>
          <a:p>
            <a:pPr marL="174982" indent="-174982">
              <a:buFontTx/>
              <a:buChar char="-"/>
            </a:pPr>
            <a:r>
              <a:rPr lang="en-US" dirty="0" smtClean="0"/>
              <a:t>The center tank is typically loaded next.  The center tank is located in-between the wings in the center section of the airplane.  As fuel is loaded into the center tank the C.G. typically moves forward.</a:t>
            </a:r>
          </a:p>
          <a:p>
            <a:pPr marL="174982" indent="-174982">
              <a:buFontTx/>
              <a:buChar char="-"/>
            </a:pPr>
            <a:r>
              <a:rPr lang="en-US" dirty="0" smtClean="0"/>
              <a:t>Changes in C.G. during burning of the fuel follows just the opposite sequence as that of loading.</a:t>
            </a:r>
          </a:p>
        </p:txBody>
      </p:sp>
    </p:spTree>
    <p:extLst>
      <p:ext uri="{BB962C8B-B14F-4D97-AF65-F5344CB8AC3E}">
        <p14:creationId xmlns:p14="http://schemas.microsoft.com/office/powerpoint/2010/main" val="2133834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pPr defTabSz="986704"/>
            <a:fld id="{A1CA5CB2-8129-4A60-9357-A1329585E076}" type="slidenum">
              <a:rPr lang="en-US" smtClean="0"/>
              <a:pPr defTabSz="986704"/>
              <a:t>28</a:t>
            </a:fld>
            <a:endParaRPr lang="en-US" smtClean="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marL="174982" indent="-174982">
              <a:buFontTx/>
              <a:buChar char="-"/>
            </a:pPr>
            <a:r>
              <a:rPr lang="en-US" dirty="0" smtClean="0"/>
              <a:t>This</a:t>
            </a:r>
            <a:r>
              <a:rPr lang="en-US" baseline="0" dirty="0" smtClean="0"/>
              <a:t> now defines the required C.G. range for passenger, cargo, and fuel loading.</a:t>
            </a:r>
          </a:p>
          <a:p>
            <a:pPr marL="174982" indent="-174982">
              <a:buFontTx/>
              <a:buChar char="-"/>
            </a:pPr>
            <a:r>
              <a:rPr lang="en-US" b="1" baseline="0" dirty="0" smtClean="0"/>
              <a:t>Question: </a:t>
            </a:r>
            <a:r>
              <a:rPr lang="en-US" b="0" baseline="0" dirty="0" smtClean="0"/>
              <a:t>“Why is the red dashed line outside the limit?” </a:t>
            </a:r>
          </a:p>
          <a:p>
            <a:pPr marL="174982" indent="-174982">
              <a:buFontTx/>
              <a:buChar char="-"/>
            </a:pPr>
            <a:r>
              <a:rPr lang="en-US" b="1" baseline="0" dirty="0" smtClean="0"/>
              <a:t>Answer:</a:t>
            </a:r>
            <a:r>
              <a:rPr lang="en-US" b="0" baseline="0" dirty="0" smtClean="0"/>
              <a:t> The red line represents loading on the ground, not in flight.</a:t>
            </a:r>
            <a:endParaRPr lang="en-US" b="1" dirty="0" smtClean="0"/>
          </a:p>
        </p:txBody>
      </p:sp>
    </p:spTree>
    <p:extLst>
      <p:ext uri="{BB962C8B-B14F-4D97-AF65-F5344CB8AC3E}">
        <p14:creationId xmlns:p14="http://schemas.microsoft.com/office/powerpoint/2010/main" val="8593508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pPr defTabSz="986704"/>
            <a:fld id="{68898377-5D26-412E-B806-BBC8A11B18A7}" type="slidenum">
              <a:rPr lang="en-US" smtClean="0"/>
              <a:pPr defTabSz="986704"/>
              <a:t>29</a:t>
            </a:fld>
            <a:endParaRPr lang="en-US" smtClean="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r>
              <a:rPr lang="en-US" b="1" dirty="0" smtClean="0"/>
              <a:t>Establish Curtailments (factor of safety)</a:t>
            </a:r>
          </a:p>
          <a:p>
            <a:pPr marL="174982" indent="-174982">
              <a:buFontTx/>
              <a:buChar char="-"/>
            </a:pPr>
            <a:r>
              <a:rPr lang="en-US" dirty="0" smtClean="0"/>
              <a:t>Now we account for the fact that operators will be adding curtailments to the certified limits.  We want to provide the loading capability we have determined from the previous slides even after curtailments have been applied.</a:t>
            </a:r>
          </a:p>
          <a:p>
            <a:pPr marL="174982" indent="-174982">
              <a:buFontTx/>
              <a:buChar char="-"/>
            </a:pPr>
            <a:endParaRPr lang="en-US" dirty="0" smtClean="0"/>
          </a:p>
        </p:txBody>
      </p:sp>
    </p:spTree>
    <p:extLst>
      <p:ext uri="{BB962C8B-B14F-4D97-AF65-F5344CB8AC3E}">
        <p14:creationId xmlns:p14="http://schemas.microsoft.com/office/powerpoint/2010/main" val="6592279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pPr defTabSz="986704"/>
            <a:fld id="{9BDAA05E-E06F-4751-A7F3-4C75AC6D6AF8}" type="slidenum">
              <a:rPr lang="en-US" smtClean="0"/>
              <a:pPr defTabSz="986704"/>
              <a:t>30</a:t>
            </a:fld>
            <a:endParaRPr lang="en-US"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marL="174982" indent="-174982">
              <a:buFontTx/>
              <a:buChar char="-"/>
            </a:pPr>
            <a:r>
              <a:rPr lang="en-US" dirty="0" smtClean="0"/>
              <a:t>This produces the final required C.G. range to consider.  </a:t>
            </a:r>
          </a:p>
          <a:p>
            <a:pPr marL="174982" indent="-174982">
              <a:buFontTx/>
              <a:buChar char="-"/>
            </a:pPr>
            <a:endParaRPr lang="en-US" dirty="0" smtClean="0"/>
          </a:p>
        </p:txBody>
      </p:sp>
    </p:spTree>
    <p:extLst>
      <p:ext uri="{BB962C8B-B14F-4D97-AF65-F5344CB8AC3E}">
        <p14:creationId xmlns:p14="http://schemas.microsoft.com/office/powerpoint/2010/main" val="33328722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pPr defTabSz="986704"/>
            <a:fld id="{66F3BDB1-487B-4660-8459-5ECD1068171D}" type="slidenum">
              <a:rPr lang="en-US" smtClean="0"/>
              <a:pPr defTabSz="986704"/>
              <a:t>31</a:t>
            </a:fld>
            <a:endParaRPr lang="en-US" smtClean="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r>
              <a:rPr lang="en-US" b="1" dirty="0" smtClean="0"/>
              <a:t>Certified Maximum Weights</a:t>
            </a:r>
          </a:p>
          <a:p>
            <a:pPr marL="181463" indent="-181463">
              <a:buFontTx/>
              <a:buChar char="•"/>
            </a:pPr>
            <a:r>
              <a:rPr lang="en-US" dirty="0" smtClean="0"/>
              <a:t>Next, we add the critical weights like Maximum Takeoff Weight, Maximum Landing Weight and Max. Zero Fuel Weight and this defines the weight – C.G. envelope to which we could design the airplane.</a:t>
            </a:r>
          </a:p>
          <a:p>
            <a:pPr marL="181463" indent="-181463">
              <a:buFontTx/>
              <a:buChar char="•"/>
            </a:pPr>
            <a:r>
              <a:rPr lang="en-US" b="1" dirty="0" smtClean="0"/>
              <a:t>However, designing the airplane to operate within this complete C.G. range at all weights up to MTOW would result in a heavy, and inefficient airplane</a:t>
            </a:r>
            <a:r>
              <a:rPr lang="en-US" dirty="0" smtClean="0"/>
              <a:t>.</a:t>
            </a:r>
          </a:p>
        </p:txBody>
      </p:sp>
    </p:spTree>
    <p:extLst>
      <p:ext uri="{BB962C8B-B14F-4D97-AF65-F5344CB8AC3E}">
        <p14:creationId xmlns:p14="http://schemas.microsoft.com/office/powerpoint/2010/main" val="10969013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pPr defTabSz="986704"/>
            <a:fld id="{DEFCD527-4B99-45C7-BBAD-8A6C63852664}" type="slidenum">
              <a:rPr lang="en-US" smtClean="0"/>
              <a:pPr defTabSz="986704"/>
              <a:t>32</a:t>
            </a:fld>
            <a:endParaRPr lang="en-US" smtClean="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r>
              <a:rPr lang="en-US" b="1" dirty="0" smtClean="0"/>
              <a:t>Plot</a:t>
            </a:r>
            <a:r>
              <a:rPr lang="en-US" b="1" baseline="0" dirty="0" smtClean="0"/>
              <a:t> Constant Wing Loading</a:t>
            </a:r>
            <a:endParaRPr lang="en-US" b="1" dirty="0" smtClean="0"/>
          </a:p>
          <a:p>
            <a:pPr marL="174982" indent="-174982">
              <a:buFontTx/>
              <a:buChar char="-"/>
            </a:pPr>
            <a:r>
              <a:rPr lang="en-US" b="0" baseline="0" dirty="0" smtClean="0"/>
              <a:t>We now must add design limits, like the structural limit of the wing.</a:t>
            </a:r>
          </a:p>
          <a:p>
            <a:pPr marL="174982" indent="-174982">
              <a:buFontTx/>
              <a:buChar char="-"/>
            </a:pPr>
            <a:r>
              <a:rPr lang="en-US" b="0" baseline="0" dirty="0" smtClean="0"/>
              <a:t>This constrains the Weight vs. C.G. envelope somewhat; the</a:t>
            </a:r>
            <a:r>
              <a:rPr lang="en-US" b="1" dirty="0" smtClean="0"/>
              <a:t> </a:t>
            </a:r>
            <a:r>
              <a:rPr lang="en-US" b="0" dirty="0" smtClean="0"/>
              <a:t>corners of this desired envelope are cut off based on practical design considerations meant to reduce costs and decrease airplane empty weight.</a:t>
            </a:r>
          </a:p>
          <a:p>
            <a:pPr marL="174982" indent="-174982">
              <a:buFontTx/>
              <a:buChar char="-"/>
            </a:pPr>
            <a:r>
              <a:rPr lang="en-US" dirty="0" smtClean="0"/>
              <a:t>Decisions on these design choices are influenced by structural considerations, performance requirements, necessary handling qualities, and many other compromises.</a:t>
            </a:r>
          </a:p>
        </p:txBody>
      </p:sp>
    </p:spTree>
    <p:extLst>
      <p:ext uri="{BB962C8B-B14F-4D97-AF65-F5344CB8AC3E}">
        <p14:creationId xmlns:p14="http://schemas.microsoft.com/office/powerpoint/2010/main" val="20731636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pPr defTabSz="986704"/>
            <a:fld id="{CDD957C0-1D4C-49C6-90F8-28EFC7F78D31}" type="slidenum">
              <a:rPr lang="en-US" smtClean="0"/>
              <a:pPr defTabSz="986704"/>
              <a:t>33</a:t>
            </a:fld>
            <a:endParaRPr lang="en-US" smtClean="0"/>
          </a:p>
        </p:txBody>
      </p:sp>
      <p:sp>
        <p:nvSpPr>
          <p:cNvPr id="78851" name="Rectangle 2"/>
          <p:cNvSpPr>
            <a:spLocks noGrp="1" noRot="1" noChangeAspect="1" noChangeArrowheads="1" noTextEdit="1"/>
          </p:cNvSpPr>
          <p:nvPr>
            <p:ph type="sldImg"/>
          </p:nvPr>
        </p:nvSpPr>
        <p:spPr>
          <a:solidFill>
            <a:srgbClr val="FFFFFF"/>
          </a:solidFill>
          <a:ln/>
        </p:spPr>
      </p:sp>
      <p:sp>
        <p:nvSpPr>
          <p:cNvPr id="78852" name="Rectangle 3"/>
          <p:cNvSpPr>
            <a:spLocks noGrp="1" noChangeArrowheads="1"/>
          </p:cNvSpPr>
          <p:nvPr>
            <p:ph type="body" idx="1"/>
          </p:nvPr>
        </p:nvSpPr>
        <p:spPr>
          <a:xfrm>
            <a:off x="1027454" y="4623844"/>
            <a:ext cx="5494925" cy="4397580"/>
          </a:xfrm>
          <a:noFill/>
          <a:ln/>
        </p:spPr>
        <p:txBody>
          <a:bodyPr lIns="97155" tIns="48577" rIns="97155" bIns="48577"/>
          <a:lstStyle/>
          <a:p>
            <a:r>
              <a:rPr lang="en-US" b="1" dirty="0" smtClean="0"/>
              <a:t>Constant</a:t>
            </a:r>
            <a:r>
              <a:rPr lang="en-US" b="1" baseline="0" dirty="0" smtClean="0"/>
              <a:t> Wing Loading</a:t>
            </a:r>
          </a:p>
          <a:p>
            <a:pPr marL="174982" indent="-174982">
              <a:buFontTx/>
              <a:buChar char="-"/>
            </a:pPr>
            <a:r>
              <a:rPr lang="en-US" b="0" baseline="0" dirty="0" smtClean="0"/>
              <a:t>Start by calculating the moment about the tail. In flight, the sum of these moments must be zero for the airplane to be in equilibrium.</a:t>
            </a:r>
          </a:p>
          <a:p>
            <a:pPr marL="174982" indent="-174982">
              <a:buFontTx/>
              <a:buChar char="-"/>
            </a:pPr>
            <a:r>
              <a:rPr lang="en-US" dirty="0"/>
              <a:t>The load on the wing is increased both by increasing airplane weight, and by forward movement of the center of gravity.  Eventually, the wing’s limits are reached.</a:t>
            </a:r>
          </a:p>
          <a:p>
            <a:pPr marL="174982" indent="-174982">
              <a:buFontTx/>
              <a:buChar char="-"/>
            </a:pPr>
            <a:r>
              <a:rPr lang="en-US" dirty="0"/>
              <a:t>I</a:t>
            </a:r>
            <a:r>
              <a:rPr lang="en-US" dirty="0" smtClean="0"/>
              <a:t>f we could reduce the wing loads we could reduce weight in the wing structure.</a:t>
            </a:r>
          </a:p>
        </p:txBody>
      </p:sp>
    </p:spTree>
    <p:extLst>
      <p:ext uri="{BB962C8B-B14F-4D97-AF65-F5344CB8AC3E}">
        <p14:creationId xmlns:p14="http://schemas.microsoft.com/office/powerpoint/2010/main" val="8717765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pPr defTabSz="986704"/>
            <a:fld id="{74757CF0-956E-464D-918F-7ACEA9137069}" type="slidenum">
              <a:rPr lang="en-US" smtClean="0"/>
              <a:pPr defTabSz="986704"/>
              <a:t>34</a:t>
            </a:fld>
            <a:endParaRPr lang="en-US" smtClean="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pPr defTabSz="933237">
              <a:defRPr/>
            </a:pPr>
            <a:r>
              <a:rPr lang="en-US" b="1" dirty="0" smtClean="0"/>
              <a:t>Plot</a:t>
            </a:r>
            <a:r>
              <a:rPr lang="en-US" b="1" baseline="0" dirty="0" smtClean="0"/>
              <a:t> Constant Max Horizontal Tail Loading</a:t>
            </a:r>
            <a:endParaRPr lang="en-US" b="1" dirty="0" smtClean="0"/>
          </a:p>
          <a:p>
            <a:r>
              <a:rPr lang="en-US" dirty="0" smtClean="0"/>
              <a:t>-</a:t>
            </a:r>
            <a:r>
              <a:rPr lang="en-US" baseline="0" dirty="0" smtClean="0"/>
              <a:t> Similarly, we’ll consider th</a:t>
            </a:r>
            <a:r>
              <a:rPr lang="en-US" dirty="0" smtClean="0"/>
              <a:t>e constraint of a constant, maximum load on the horizontal tail.</a:t>
            </a:r>
          </a:p>
        </p:txBody>
      </p:sp>
    </p:spTree>
    <p:extLst>
      <p:ext uri="{BB962C8B-B14F-4D97-AF65-F5344CB8AC3E}">
        <p14:creationId xmlns:p14="http://schemas.microsoft.com/office/powerpoint/2010/main" val="6842618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smtClean="0">
                <a:solidFill>
                  <a:srgbClr val="FF0000"/>
                </a:solidFill>
              </a:rPr>
              <a:t>Rod</a:t>
            </a:r>
            <a:endParaRPr lang="en-US" b="1" i="0" dirty="0" smtClean="0"/>
          </a:p>
          <a:p>
            <a:r>
              <a:rPr lang="en-US" b="1" dirty="0" smtClean="0"/>
              <a:t>Purpose</a:t>
            </a:r>
            <a:r>
              <a:rPr lang="en-US" b="1" dirty="0" smtClean="0"/>
              <a:t>: </a:t>
            </a:r>
            <a:r>
              <a:rPr lang="en-US" dirty="0" smtClean="0"/>
              <a:t>Explain</a:t>
            </a:r>
            <a:r>
              <a:rPr lang="en-US" baseline="0" dirty="0" smtClean="0"/>
              <a:t> the expected takeaways from the lecture; </a:t>
            </a:r>
          </a:p>
          <a:p>
            <a:r>
              <a:rPr lang="en-US" baseline="0" dirty="0" smtClean="0"/>
              <a:t>   1) that students would learn the background and purpose of SAWE, </a:t>
            </a:r>
          </a:p>
          <a:p>
            <a:r>
              <a:rPr lang="en-US" baseline="0" dirty="0" smtClean="0"/>
              <a:t>   2) that students would gain a deeper understanding of the importance and roles of a Weight and Mass Properties Engineer, </a:t>
            </a:r>
          </a:p>
          <a:p>
            <a:r>
              <a:rPr lang="en-US" baseline="0" dirty="0" smtClean="0"/>
              <a:t>   3) that students would understand the techniques for estimating weight and C.G., and have useful tools for their senior design projects. </a:t>
            </a:r>
            <a:endParaRPr lang="en-US" baseline="0" dirty="0" smtClean="0"/>
          </a:p>
          <a:p>
            <a:r>
              <a:rPr lang="en-US" baseline="0" dirty="0" smtClean="0"/>
              <a:t>   4) Q &amp; A will be available at the end of presentation </a:t>
            </a:r>
            <a:endParaRPr lang="en-US" dirty="0"/>
          </a:p>
        </p:txBody>
      </p:sp>
      <p:sp>
        <p:nvSpPr>
          <p:cNvPr id="4" name="Slide Number Placeholder 3"/>
          <p:cNvSpPr>
            <a:spLocks noGrp="1"/>
          </p:cNvSpPr>
          <p:nvPr>
            <p:ph type="sldNum" sz="quarter" idx="10"/>
          </p:nvPr>
        </p:nvSpPr>
        <p:spPr/>
        <p:txBody>
          <a:bodyPr/>
          <a:lstStyle/>
          <a:p>
            <a:fld id="{3054A3DC-0870-4660-877A-F46EEC296F09}" type="slidenum">
              <a:rPr lang="en-US" smtClean="0"/>
              <a:t>4</a:t>
            </a:fld>
            <a:endParaRPr lang="en-US" dirty="0"/>
          </a:p>
        </p:txBody>
      </p:sp>
    </p:spTree>
    <p:extLst>
      <p:ext uri="{BB962C8B-B14F-4D97-AF65-F5344CB8AC3E}">
        <p14:creationId xmlns:p14="http://schemas.microsoft.com/office/powerpoint/2010/main" val="1496764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pPr defTabSz="986704"/>
            <a:fld id="{CDD957C0-1D4C-49C6-90F8-28EFC7F78D31}" type="slidenum">
              <a:rPr lang="en-US" smtClean="0"/>
              <a:pPr defTabSz="986704"/>
              <a:t>35</a:t>
            </a:fld>
            <a:endParaRPr lang="en-US" smtClean="0"/>
          </a:p>
        </p:txBody>
      </p:sp>
      <p:sp>
        <p:nvSpPr>
          <p:cNvPr id="78851" name="Rectangle 2"/>
          <p:cNvSpPr>
            <a:spLocks noGrp="1" noRot="1" noChangeAspect="1" noChangeArrowheads="1" noTextEdit="1"/>
          </p:cNvSpPr>
          <p:nvPr>
            <p:ph type="sldImg"/>
          </p:nvPr>
        </p:nvSpPr>
        <p:spPr>
          <a:solidFill>
            <a:srgbClr val="FFFFFF"/>
          </a:solidFill>
          <a:ln/>
        </p:spPr>
      </p:sp>
      <p:sp>
        <p:nvSpPr>
          <p:cNvPr id="78852" name="Rectangle 3"/>
          <p:cNvSpPr>
            <a:spLocks noGrp="1" noChangeArrowheads="1"/>
          </p:cNvSpPr>
          <p:nvPr>
            <p:ph type="body" idx="1"/>
          </p:nvPr>
        </p:nvSpPr>
        <p:spPr>
          <a:xfrm>
            <a:off x="1027454" y="4623844"/>
            <a:ext cx="5494925" cy="4397580"/>
          </a:xfrm>
          <a:noFill/>
          <a:ln/>
        </p:spPr>
        <p:txBody>
          <a:bodyPr lIns="97155" tIns="48577" rIns="97155" bIns="48577"/>
          <a:lstStyle/>
          <a:p>
            <a:r>
              <a:rPr lang="en-US" b="1" dirty="0" smtClean="0"/>
              <a:t>Constant</a:t>
            </a:r>
            <a:r>
              <a:rPr lang="en-US" b="1" baseline="0" dirty="0" smtClean="0"/>
              <a:t> Tail Loading</a:t>
            </a:r>
          </a:p>
          <a:p>
            <a:pPr marL="174982" indent="-174982">
              <a:buFontTx/>
              <a:buChar char="-"/>
            </a:pPr>
            <a:r>
              <a:rPr lang="en-US" b="0" baseline="0" dirty="0" smtClean="0"/>
              <a:t>Start by calculating the moment about the wing. In flight, the sum of these moments must be zero for the airplane to be in equilibrium.</a:t>
            </a:r>
          </a:p>
          <a:p>
            <a:pPr marL="174982" indent="-174982">
              <a:buFontTx/>
              <a:buChar char="-"/>
            </a:pPr>
            <a:r>
              <a:rPr lang="en-US" dirty="0"/>
              <a:t>The load on the tail and aft body is increased both by increasing airplane weight, and by forward movement of the center of gravity.  Eventually, the aft body limits or horizontal tail limits are reached.</a:t>
            </a:r>
          </a:p>
          <a:p>
            <a:pPr marL="174982" indent="-174982">
              <a:buFontTx/>
              <a:buChar char="-"/>
            </a:pPr>
            <a:r>
              <a:rPr lang="en-US" dirty="0"/>
              <a:t>The down tail load is a big driver in airplane design, influencing aft body loads, horizontal tail loads, trim drag, wing design.</a:t>
            </a:r>
          </a:p>
        </p:txBody>
      </p:sp>
    </p:spTree>
    <p:extLst>
      <p:ext uri="{BB962C8B-B14F-4D97-AF65-F5344CB8AC3E}">
        <p14:creationId xmlns:p14="http://schemas.microsoft.com/office/powerpoint/2010/main" val="242364612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pPr defTabSz="986704"/>
            <a:fld id="{74757CF0-956E-464D-918F-7ACEA9137069}" type="slidenum">
              <a:rPr lang="en-US" smtClean="0"/>
              <a:pPr defTabSz="986704"/>
              <a:t>36</a:t>
            </a:fld>
            <a:endParaRPr lang="en-US" smtClean="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pPr defTabSz="933237">
              <a:defRPr/>
            </a:pPr>
            <a:r>
              <a:rPr lang="en-US" b="1" dirty="0" smtClean="0"/>
              <a:t>Plot</a:t>
            </a:r>
            <a:r>
              <a:rPr lang="en-US" b="1" baseline="0" dirty="0" smtClean="0"/>
              <a:t> Constant Max Horizontal Tail Loading</a:t>
            </a:r>
            <a:endParaRPr lang="en-US" b="1" dirty="0" smtClean="0"/>
          </a:p>
          <a:p>
            <a:r>
              <a:rPr lang="en-US" dirty="0" smtClean="0"/>
              <a:t>-</a:t>
            </a:r>
            <a:r>
              <a:rPr lang="en-US" baseline="0" dirty="0" smtClean="0"/>
              <a:t> Similarly, we’ll consider th</a:t>
            </a:r>
            <a:r>
              <a:rPr lang="en-US" dirty="0" smtClean="0"/>
              <a:t>e constraint of a constant, maximum load on the horizontal tail.</a:t>
            </a:r>
          </a:p>
        </p:txBody>
      </p:sp>
    </p:spTree>
    <p:extLst>
      <p:ext uri="{BB962C8B-B14F-4D97-AF65-F5344CB8AC3E}">
        <p14:creationId xmlns:p14="http://schemas.microsoft.com/office/powerpoint/2010/main" val="141465441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pPr defTabSz="986704"/>
            <a:fld id="{CDD957C0-1D4C-49C6-90F8-28EFC7F78D31}" type="slidenum">
              <a:rPr lang="en-US" smtClean="0"/>
              <a:pPr defTabSz="986704"/>
              <a:t>37</a:t>
            </a:fld>
            <a:endParaRPr lang="en-US" smtClean="0"/>
          </a:p>
        </p:txBody>
      </p:sp>
      <p:sp>
        <p:nvSpPr>
          <p:cNvPr id="78851" name="Rectangle 2"/>
          <p:cNvSpPr>
            <a:spLocks noGrp="1" noRot="1" noChangeAspect="1" noChangeArrowheads="1" noTextEdit="1"/>
          </p:cNvSpPr>
          <p:nvPr>
            <p:ph type="sldImg"/>
          </p:nvPr>
        </p:nvSpPr>
        <p:spPr>
          <a:solidFill>
            <a:srgbClr val="FFFFFF"/>
          </a:solidFill>
          <a:ln/>
        </p:spPr>
      </p:sp>
      <p:sp>
        <p:nvSpPr>
          <p:cNvPr id="78852" name="Rectangle 3"/>
          <p:cNvSpPr>
            <a:spLocks noGrp="1" noChangeArrowheads="1"/>
          </p:cNvSpPr>
          <p:nvPr>
            <p:ph type="body" idx="1"/>
          </p:nvPr>
        </p:nvSpPr>
        <p:spPr>
          <a:xfrm>
            <a:off x="1027454" y="4623844"/>
            <a:ext cx="5494925" cy="4397580"/>
          </a:xfrm>
          <a:noFill/>
          <a:ln/>
        </p:spPr>
        <p:txBody>
          <a:bodyPr lIns="97155" tIns="48577" rIns="97155" bIns="48577"/>
          <a:lstStyle/>
          <a:p>
            <a:r>
              <a:rPr lang="en-US" b="1" dirty="0" smtClean="0"/>
              <a:t>Maximum Nose Gear Load</a:t>
            </a:r>
            <a:endParaRPr lang="en-US" b="1" baseline="0" dirty="0" smtClean="0"/>
          </a:p>
          <a:p>
            <a:pPr marL="174982" indent="-174982">
              <a:buFontTx/>
              <a:buChar char="-"/>
            </a:pPr>
            <a:r>
              <a:rPr lang="en-US" b="0" baseline="0" dirty="0" smtClean="0"/>
              <a:t>Start by calculating the moment about the main landing gear. </a:t>
            </a:r>
          </a:p>
          <a:p>
            <a:pPr marL="174982" indent="-174982">
              <a:buFontTx/>
              <a:buChar char="-"/>
            </a:pPr>
            <a:r>
              <a:rPr lang="en-US" dirty="0"/>
              <a:t>The load on the NLG is increased both by increasing airplane weight, and by forward movement of the center of gravity.  Eventually, the NLG limits are reached.</a:t>
            </a:r>
          </a:p>
          <a:p>
            <a:pPr marL="174982" indent="-174982">
              <a:buFontTx/>
              <a:buChar char="-"/>
            </a:pPr>
            <a:r>
              <a:rPr lang="en-US" dirty="0" smtClean="0"/>
              <a:t>Usually the load on the nose gear is only 10% or less of the airplane’s total weight.</a:t>
            </a:r>
          </a:p>
        </p:txBody>
      </p:sp>
    </p:spTree>
    <p:extLst>
      <p:ext uri="{BB962C8B-B14F-4D97-AF65-F5344CB8AC3E}">
        <p14:creationId xmlns:p14="http://schemas.microsoft.com/office/powerpoint/2010/main" val="49337517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pPr defTabSz="986704"/>
            <a:fld id="{74757CF0-956E-464D-918F-7ACEA9137069}" type="slidenum">
              <a:rPr lang="en-US" smtClean="0"/>
              <a:pPr defTabSz="986704"/>
              <a:t>38</a:t>
            </a:fld>
            <a:endParaRPr lang="en-US" smtClean="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pPr defTabSz="933237">
              <a:defRPr/>
            </a:pPr>
            <a:endParaRPr lang="en-US" dirty="0" smtClean="0"/>
          </a:p>
        </p:txBody>
      </p:sp>
    </p:spTree>
    <p:extLst>
      <p:ext uri="{BB962C8B-B14F-4D97-AF65-F5344CB8AC3E}">
        <p14:creationId xmlns:p14="http://schemas.microsoft.com/office/powerpoint/2010/main" val="391297663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pPr defTabSz="986704"/>
            <a:fld id="{CDD957C0-1D4C-49C6-90F8-28EFC7F78D31}" type="slidenum">
              <a:rPr lang="en-US" smtClean="0"/>
              <a:pPr defTabSz="986704"/>
              <a:t>39</a:t>
            </a:fld>
            <a:endParaRPr lang="en-US" smtClean="0"/>
          </a:p>
        </p:txBody>
      </p:sp>
      <p:sp>
        <p:nvSpPr>
          <p:cNvPr id="78851" name="Rectangle 2"/>
          <p:cNvSpPr>
            <a:spLocks noGrp="1" noRot="1" noChangeAspect="1" noChangeArrowheads="1" noTextEdit="1"/>
          </p:cNvSpPr>
          <p:nvPr>
            <p:ph type="sldImg"/>
          </p:nvPr>
        </p:nvSpPr>
        <p:spPr>
          <a:solidFill>
            <a:srgbClr val="FFFFFF"/>
          </a:solidFill>
          <a:ln/>
        </p:spPr>
      </p:sp>
      <p:sp>
        <p:nvSpPr>
          <p:cNvPr id="78852" name="Rectangle 3"/>
          <p:cNvSpPr>
            <a:spLocks noGrp="1" noChangeArrowheads="1"/>
          </p:cNvSpPr>
          <p:nvPr>
            <p:ph type="body" idx="1"/>
          </p:nvPr>
        </p:nvSpPr>
        <p:spPr>
          <a:xfrm>
            <a:off x="1027454" y="4623844"/>
            <a:ext cx="5494925" cy="4397580"/>
          </a:xfrm>
          <a:noFill/>
          <a:ln/>
        </p:spPr>
        <p:txBody>
          <a:bodyPr lIns="97155" tIns="48577" rIns="97155" bIns="48577"/>
          <a:lstStyle/>
          <a:p>
            <a:r>
              <a:rPr lang="en-US" b="1" dirty="0" smtClean="0"/>
              <a:t>Maximum Main Gear Load</a:t>
            </a:r>
            <a:endParaRPr lang="en-US" b="1" baseline="0" dirty="0" smtClean="0"/>
          </a:p>
          <a:p>
            <a:pPr marL="174982" indent="-174982">
              <a:buFontTx/>
              <a:buChar char="-"/>
            </a:pPr>
            <a:r>
              <a:rPr lang="en-US" b="0" baseline="0" dirty="0" smtClean="0"/>
              <a:t>Start by calculating the moment about the nose landing gear. </a:t>
            </a:r>
          </a:p>
          <a:p>
            <a:pPr marL="174982" indent="-174982">
              <a:buFontTx/>
              <a:buChar char="-"/>
            </a:pPr>
            <a:r>
              <a:rPr lang="en-US" dirty="0"/>
              <a:t>The load on the MLG is increased both by increasing airplane weight, and by aft movement of the center of gravity.  Eventually, the MLG limits are reached.</a:t>
            </a:r>
          </a:p>
        </p:txBody>
      </p:sp>
    </p:spTree>
    <p:extLst>
      <p:ext uri="{BB962C8B-B14F-4D97-AF65-F5344CB8AC3E}">
        <p14:creationId xmlns:p14="http://schemas.microsoft.com/office/powerpoint/2010/main" val="35550320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pPr defTabSz="986704"/>
            <a:fld id="{74757CF0-956E-464D-918F-7ACEA9137069}" type="slidenum">
              <a:rPr lang="en-US" smtClean="0"/>
              <a:pPr defTabSz="986704"/>
              <a:t>40</a:t>
            </a:fld>
            <a:endParaRPr lang="en-US" smtClean="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r>
              <a:rPr lang="en-US" b="1" dirty="0" smtClean="0"/>
              <a:t>Takeoff Tip-Up</a:t>
            </a:r>
          </a:p>
          <a:p>
            <a:pPr marL="174982" indent="-174982">
              <a:buFontTx/>
              <a:buChar char="-"/>
            </a:pPr>
            <a:r>
              <a:rPr lang="en-US" b="0" dirty="0" smtClean="0"/>
              <a:t>Some constraints are not due to structural limitations, but instead limitations imposed due to controllability of the airplane.</a:t>
            </a:r>
          </a:p>
          <a:p>
            <a:pPr marL="174982" indent="-174982">
              <a:buFontTx/>
              <a:buChar char="-"/>
            </a:pPr>
            <a:r>
              <a:rPr lang="en-US" b="0" dirty="0" smtClean="0"/>
              <a:t>The takeoff tip-up restriction ensures there will be sufficient nose wheel steering effectiveness.</a:t>
            </a:r>
          </a:p>
        </p:txBody>
      </p:sp>
    </p:spTree>
    <p:extLst>
      <p:ext uri="{BB962C8B-B14F-4D97-AF65-F5344CB8AC3E}">
        <p14:creationId xmlns:p14="http://schemas.microsoft.com/office/powerpoint/2010/main" val="99118849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pPr defTabSz="986704"/>
            <a:fld id="{CDD957C0-1D4C-49C6-90F8-28EFC7F78D31}" type="slidenum">
              <a:rPr lang="en-US" smtClean="0"/>
              <a:pPr defTabSz="986704"/>
              <a:t>41</a:t>
            </a:fld>
            <a:endParaRPr lang="en-US" smtClean="0"/>
          </a:p>
        </p:txBody>
      </p:sp>
      <p:sp>
        <p:nvSpPr>
          <p:cNvPr id="78851" name="Rectangle 2"/>
          <p:cNvSpPr>
            <a:spLocks noGrp="1" noRot="1" noChangeAspect="1" noChangeArrowheads="1" noTextEdit="1"/>
          </p:cNvSpPr>
          <p:nvPr>
            <p:ph type="sldImg"/>
          </p:nvPr>
        </p:nvSpPr>
        <p:spPr>
          <a:solidFill>
            <a:srgbClr val="FFFFFF"/>
          </a:solidFill>
          <a:ln/>
        </p:spPr>
      </p:sp>
      <p:sp>
        <p:nvSpPr>
          <p:cNvPr id="78852" name="Rectangle 3"/>
          <p:cNvSpPr>
            <a:spLocks noGrp="1" noChangeArrowheads="1"/>
          </p:cNvSpPr>
          <p:nvPr>
            <p:ph type="body" idx="1"/>
          </p:nvPr>
        </p:nvSpPr>
        <p:spPr>
          <a:xfrm>
            <a:off x="1027454" y="4623844"/>
            <a:ext cx="5494925" cy="4397580"/>
          </a:xfrm>
          <a:noFill/>
          <a:ln/>
        </p:spPr>
        <p:txBody>
          <a:bodyPr lIns="97155" tIns="48577" rIns="97155" bIns="48577"/>
          <a:lstStyle/>
          <a:p>
            <a:r>
              <a:rPr lang="en-US" b="1" dirty="0" smtClean="0"/>
              <a:t>Takeoff Tip-Up Limit</a:t>
            </a:r>
            <a:endParaRPr lang="en-US" b="1" baseline="0" dirty="0" smtClean="0"/>
          </a:p>
          <a:p>
            <a:pPr marL="174982" indent="-174982">
              <a:buFontTx/>
              <a:buChar char="-"/>
            </a:pPr>
            <a:r>
              <a:rPr lang="en-US" b="0" baseline="0" dirty="0" smtClean="0"/>
              <a:t>Start by calculating the moment about the main landing gear. </a:t>
            </a:r>
          </a:p>
          <a:p>
            <a:pPr marL="174982" indent="-174982">
              <a:buFontTx/>
              <a:buChar char="-"/>
            </a:pPr>
            <a:r>
              <a:rPr lang="en-US" dirty="0"/>
              <a:t>The load on the NLG is reduced both by decreasing airplane weight, and by aft movement of the C.G., and increasing thrust.</a:t>
            </a:r>
          </a:p>
          <a:p>
            <a:pPr marL="174982" indent="-174982">
              <a:buFontTx/>
              <a:buChar char="-"/>
            </a:pPr>
            <a:r>
              <a:rPr lang="en-US" dirty="0" smtClean="0"/>
              <a:t>Low-speed steering is with nose-gear wheel, whereas high-speed steering is with rudder.  If you lose NG steering before moving fast enough for rudder steering to work you can lose control of the airplane.</a:t>
            </a:r>
          </a:p>
          <a:p>
            <a:pPr marL="174982" indent="-174982">
              <a:buFontTx/>
              <a:buChar char="-"/>
            </a:pPr>
            <a:r>
              <a:rPr lang="en-US" dirty="0" smtClean="0"/>
              <a:t>Like a rudder on a boat, airflow over rudder must be enough that rudder can supply enough control force.</a:t>
            </a:r>
          </a:p>
          <a:p>
            <a:pPr marL="174982" indent="-174982">
              <a:buFontTx/>
              <a:buChar char="-"/>
            </a:pPr>
            <a:r>
              <a:rPr lang="en-US" dirty="0" smtClean="0"/>
              <a:t>This only applies to a/p’s with underwing engines.</a:t>
            </a:r>
          </a:p>
          <a:p>
            <a:pPr marL="174982" indent="-174982">
              <a:buFontTx/>
              <a:buChar char="-"/>
            </a:pPr>
            <a:r>
              <a:rPr lang="en-US" dirty="0" smtClean="0"/>
              <a:t>Actually, the analysis is much deeper than this simple look.  It involves moment of inertia in the yawing axis.  </a:t>
            </a:r>
          </a:p>
          <a:p>
            <a:pPr lvl="1"/>
            <a:r>
              <a:rPr lang="en-US" dirty="0" smtClean="0"/>
              <a:t>	Torque = (moment of inertia) (angular acceleration)</a:t>
            </a:r>
          </a:p>
          <a:p>
            <a:pPr lvl="1"/>
            <a:r>
              <a:rPr lang="en-US" dirty="0" smtClean="0"/>
              <a:t>Moment of inertia increases as weight moves further from axis of rotation.</a:t>
            </a:r>
          </a:p>
        </p:txBody>
      </p:sp>
    </p:spTree>
    <p:extLst>
      <p:ext uri="{BB962C8B-B14F-4D97-AF65-F5344CB8AC3E}">
        <p14:creationId xmlns:p14="http://schemas.microsoft.com/office/powerpoint/2010/main" val="172258941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pPr defTabSz="986704"/>
            <a:fld id="{8408B60A-4288-463D-86C6-3D2D6C0F8361}" type="slidenum">
              <a:rPr lang="en-US" smtClean="0"/>
              <a:pPr defTabSz="986704"/>
              <a:t>42</a:t>
            </a:fld>
            <a:endParaRPr lang="en-US" smtClean="0"/>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pPr marL="181463" indent="-181463">
              <a:spcBef>
                <a:spcPct val="0"/>
              </a:spcBef>
            </a:pPr>
            <a:r>
              <a:rPr lang="en-US" dirty="0" smtClean="0"/>
              <a:t>If we add these all together…</a:t>
            </a:r>
          </a:p>
        </p:txBody>
      </p:sp>
    </p:spTree>
    <p:extLst>
      <p:ext uri="{BB962C8B-B14F-4D97-AF65-F5344CB8AC3E}">
        <p14:creationId xmlns:p14="http://schemas.microsoft.com/office/powerpoint/2010/main" val="31905622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pPr defTabSz="986704"/>
            <a:fld id="{BDAD8BFD-B506-4CB5-AB3C-A35E4CBA36F2}" type="slidenum">
              <a:rPr lang="en-US" smtClean="0"/>
              <a:pPr defTabSz="986704"/>
              <a:t>43</a:t>
            </a:fld>
            <a:endParaRPr lang="en-US" smtClean="0"/>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r>
              <a:rPr lang="en-US" b="1" dirty="0" smtClean="0"/>
              <a:t>Final Certified Structural</a:t>
            </a:r>
            <a:r>
              <a:rPr lang="en-US" b="1" baseline="0" dirty="0" smtClean="0"/>
              <a:t> Weigh &amp; C.G. Envelope</a:t>
            </a:r>
          </a:p>
          <a:p>
            <a:pPr marL="174982" indent="-174982">
              <a:buFontTx/>
              <a:buChar char="-"/>
            </a:pPr>
            <a:r>
              <a:rPr lang="en-US" b="0" baseline="0" dirty="0" smtClean="0"/>
              <a:t>W</a:t>
            </a:r>
            <a:r>
              <a:rPr lang="en-US" dirty="0" smtClean="0"/>
              <a:t>e finally end up with the legal weight – C.G. envelope which is documented in the Airplane Flight Manual and Weight and Balance manual.</a:t>
            </a:r>
          </a:p>
          <a:p>
            <a:pPr marL="174982" indent="-174982">
              <a:buFontTx/>
              <a:buChar char="-"/>
            </a:pPr>
            <a:r>
              <a:rPr lang="en-US" dirty="0" smtClean="0"/>
              <a:t>The airplane must be loaded in such a way that from engine start to engine shut-down these legal limits are not exceeded.</a:t>
            </a:r>
          </a:p>
          <a:p>
            <a:pPr marL="174982" indent="-174982">
              <a:buFontTx/>
              <a:buChar char="-"/>
            </a:pPr>
            <a:r>
              <a:rPr lang="en-US" dirty="0" smtClean="0"/>
              <a:t>Boeing must then design the aircraft to handle all loads within this certified weight/C.G. envelope.  In addition, the aircraft’s performance and handling characteristics must be proven to be acceptable when operated within these limits.</a:t>
            </a:r>
          </a:p>
        </p:txBody>
      </p:sp>
    </p:spTree>
    <p:extLst>
      <p:ext uri="{BB962C8B-B14F-4D97-AF65-F5344CB8AC3E}">
        <p14:creationId xmlns:p14="http://schemas.microsoft.com/office/powerpoint/2010/main" val="358016823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pPr defTabSz="986704"/>
            <a:fld id="{BDAD8BFD-B506-4CB5-AB3C-A35E4CBA36F2}" type="slidenum">
              <a:rPr lang="en-US" smtClean="0"/>
              <a:pPr defTabSz="986704"/>
              <a:t>44</a:t>
            </a:fld>
            <a:endParaRPr lang="en-US" smtClean="0"/>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r>
              <a:rPr lang="en-US" b="1" dirty="0" smtClean="0"/>
              <a:t>Additional Considerations – Ground Handling</a:t>
            </a:r>
          </a:p>
          <a:p>
            <a:pPr marL="174982" indent="-174982">
              <a:buFontTx/>
              <a:buChar char="-"/>
            </a:pPr>
            <a:r>
              <a:rPr lang="en-US" dirty="0" smtClean="0"/>
              <a:t>There are a few additional limitations that are outside of the certified envelope.</a:t>
            </a:r>
          </a:p>
          <a:p>
            <a:pPr marL="174982" indent="-174982">
              <a:buFontTx/>
              <a:buChar char="-"/>
            </a:pPr>
            <a:r>
              <a:rPr lang="en-US" dirty="0" smtClean="0"/>
              <a:t>Two of these are the tipping limit and the ground stability limit (static).</a:t>
            </a:r>
          </a:p>
          <a:p>
            <a:pPr marL="174982" indent="-174982">
              <a:buFontTx/>
              <a:buChar char="-"/>
            </a:pPr>
            <a:r>
              <a:rPr lang="en-US" dirty="0" smtClean="0"/>
              <a:t>These lines are really just special case lines on constant nose gear load, namely a line of constant 0.0 lb. nose gear load.</a:t>
            </a:r>
          </a:p>
        </p:txBody>
      </p:sp>
    </p:spTree>
    <p:extLst>
      <p:ext uri="{BB962C8B-B14F-4D97-AF65-F5344CB8AC3E}">
        <p14:creationId xmlns:p14="http://schemas.microsoft.com/office/powerpoint/2010/main" val="17178377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Introduction</a:t>
            </a:r>
            <a:r>
              <a:rPr lang="en-US" b="1" baseline="0" dirty="0" smtClean="0"/>
              <a:t> to SAWE:</a:t>
            </a:r>
            <a:r>
              <a:rPr lang="en-US" b="0" baseline="0" dirty="0" smtClean="0"/>
              <a:t> Describe the history of SAWE. Explain that SAWE covers many industries. Talk about the national conference and collaboration between competitors to solve problems.</a:t>
            </a:r>
            <a:endParaRPr lang="en-US" b="1" dirty="0"/>
          </a:p>
        </p:txBody>
      </p:sp>
      <p:sp>
        <p:nvSpPr>
          <p:cNvPr id="4" name="Slide Number Placeholder 3"/>
          <p:cNvSpPr>
            <a:spLocks noGrp="1"/>
          </p:cNvSpPr>
          <p:nvPr>
            <p:ph type="sldNum" sz="quarter" idx="10"/>
          </p:nvPr>
        </p:nvSpPr>
        <p:spPr/>
        <p:txBody>
          <a:bodyPr/>
          <a:lstStyle/>
          <a:p>
            <a:fld id="{3054A3DC-0870-4660-877A-F46EEC296F09}" type="slidenum">
              <a:rPr lang="en-US" smtClean="0"/>
              <a:t>5</a:t>
            </a:fld>
            <a:endParaRPr lang="en-US" dirty="0"/>
          </a:p>
        </p:txBody>
      </p:sp>
    </p:spTree>
    <p:extLst>
      <p:ext uri="{BB962C8B-B14F-4D97-AF65-F5344CB8AC3E}">
        <p14:creationId xmlns:p14="http://schemas.microsoft.com/office/powerpoint/2010/main" val="240150822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err="1" smtClean="0"/>
              <a:t>Whidy</a:t>
            </a:r>
            <a:r>
              <a:rPr lang="en-CA" dirty="0" smtClean="0"/>
              <a:t> ---- Reference </a:t>
            </a:r>
            <a:r>
              <a:rPr lang="en-CA" dirty="0" smtClean="0"/>
              <a:t>SAWE Paper 3302 – </a:t>
            </a:r>
            <a:endParaRPr lang="en-CA" dirty="0"/>
          </a:p>
        </p:txBody>
      </p:sp>
      <p:sp>
        <p:nvSpPr>
          <p:cNvPr id="4" name="Slide Number Placeholder 3"/>
          <p:cNvSpPr>
            <a:spLocks noGrp="1"/>
          </p:cNvSpPr>
          <p:nvPr>
            <p:ph type="sldNum" sz="quarter" idx="10"/>
          </p:nvPr>
        </p:nvSpPr>
        <p:spPr/>
        <p:txBody>
          <a:bodyPr/>
          <a:lstStyle/>
          <a:p>
            <a:fld id="{3054A3DC-0870-4660-877A-F46EEC296F09}" type="slidenum">
              <a:rPr lang="en-US" smtClean="0"/>
              <a:pPr/>
              <a:t>47</a:t>
            </a:fld>
            <a:endParaRPr lang="en-US" dirty="0"/>
          </a:p>
        </p:txBody>
      </p:sp>
    </p:spTree>
    <p:extLst>
      <p:ext uri="{BB962C8B-B14F-4D97-AF65-F5344CB8AC3E}">
        <p14:creationId xmlns:p14="http://schemas.microsoft.com/office/powerpoint/2010/main" val="60467558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3054A3DC-0870-4660-877A-F46EEC296F09}" type="slidenum">
              <a:rPr lang="en-US" smtClean="0"/>
              <a:pPr/>
              <a:t>50</a:t>
            </a:fld>
            <a:endParaRPr lang="en-US" dirty="0"/>
          </a:p>
        </p:txBody>
      </p:sp>
    </p:spTree>
    <p:extLst>
      <p:ext uri="{BB962C8B-B14F-4D97-AF65-F5344CB8AC3E}">
        <p14:creationId xmlns:p14="http://schemas.microsoft.com/office/powerpoint/2010/main" val="194740208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Rod</a:t>
            </a:r>
            <a:r>
              <a:rPr lang="en-US" dirty="0" smtClean="0"/>
              <a:t> to present this video on behalf of </a:t>
            </a:r>
            <a:r>
              <a:rPr lang="en-US" dirty="0" err="1" smtClean="0"/>
              <a:t>Safran</a:t>
            </a:r>
            <a:r>
              <a:rPr lang="en-US" baseline="0" dirty="0" smtClean="0"/>
              <a:t> Landing Gear Systems</a:t>
            </a:r>
            <a:endParaRPr lang="en-US" dirty="0"/>
          </a:p>
        </p:txBody>
      </p:sp>
      <p:sp>
        <p:nvSpPr>
          <p:cNvPr id="4" name="Slide Number Placeholder 3"/>
          <p:cNvSpPr>
            <a:spLocks noGrp="1"/>
          </p:cNvSpPr>
          <p:nvPr>
            <p:ph type="sldNum" sz="quarter" idx="10"/>
          </p:nvPr>
        </p:nvSpPr>
        <p:spPr/>
        <p:txBody>
          <a:bodyPr/>
          <a:lstStyle/>
          <a:p>
            <a:fld id="{3054A3DC-0870-4660-877A-F46EEC296F09}" type="slidenum">
              <a:rPr lang="en-US" smtClean="0"/>
              <a:pPr/>
              <a:t>53</a:t>
            </a:fld>
            <a:endParaRPr lang="en-US" dirty="0"/>
          </a:p>
        </p:txBody>
      </p:sp>
    </p:spTree>
    <p:extLst>
      <p:ext uri="{BB962C8B-B14F-4D97-AF65-F5344CB8AC3E}">
        <p14:creationId xmlns:p14="http://schemas.microsoft.com/office/powerpoint/2010/main" val="15825646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err="1" smtClean="0"/>
              <a:t>Whidy</a:t>
            </a:r>
            <a:r>
              <a:rPr lang="en-US" baseline="0" dirty="0" smtClean="0"/>
              <a:t> to present this section</a:t>
            </a:r>
            <a:endParaRPr lang="en-US" dirty="0"/>
          </a:p>
        </p:txBody>
      </p:sp>
      <p:sp>
        <p:nvSpPr>
          <p:cNvPr id="4" name="Slide Number Placeholder 3"/>
          <p:cNvSpPr>
            <a:spLocks noGrp="1"/>
          </p:cNvSpPr>
          <p:nvPr>
            <p:ph type="sldNum" sz="quarter" idx="10"/>
          </p:nvPr>
        </p:nvSpPr>
        <p:spPr/>
        <p:txBody>
          <a:bodyPr/>
          <a:lstStyle/>
          <a:p>
            <a:fld id="{3054A3DC-0870-4660-877A-F46EEC296F09}" type="slidenum">
              <a:rPr lang="en-US" smtClean="0"/>
              <a:pPr/>
              <a:t>54</a:t>
            </a:fld>
            <a:endParaRPr lang="en-US" dirty="0"/>
          </a:p>
        </p:txBody>
      </p:sp>
    </p:spTree>
    <p:extLst>
      <p:ext uri="{BB962C8B-B14F-4D97-AF65-F5344CB8AC3E}">
        <p14:creationId xmlns:p14="http://schemas.microsoft.com/office/powerpoint/2010/main" val="22582469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3054A3DC-0870-4660-877A-F46EEC296F09}" type="slidenum">
              <a:rPr lang="en-US" smtClean="0"/>
              <a:pPr/>
              <a:t>56</a:t>
            </a:fld>
            <a:endParaRPr lang="en-US" dirty="0"/>
          </a:p>
        </p:txBody>
      </p:sp>
    </p:spTree>
    <p:extLst>
      <p:ext uri="{BB962C8B-B14F-4D97-AF65-F5344CB8AC3E}">
        <p14:creationId xmlns:p14="http://schemas.microsoft.com/office/powerpoint/2010/main" val="197761646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err="1" smtClean="0"/>
              <a:t>Whidy</a:t>
            </a:r>
            <a:r>
              <a:rPr lang="en-CA" dirty="0" smtClean="0"/>
              <a:t> will talk about Priyanka’s internship</a:t>
            </a:r>
            <a:endParaRPr lang="en-CA" dirty="0"/>
          </a:p>
        </p:txBody>
      </p:sp>
      <p:sp>
        <p:nvSpPr>
          <p:cNvPr id="4" name="Slide Number Placeholder 3"/>
          <p:cNvSpPr>
            <a:spLocks noGrp="1"/>
          </p:cNvSpPr>
          <p:nvPr>
            <p:ph type="sldNum" sz="quarter" idx="10"/>
          </p:nvPr>
        </p:nvSpPr>
        <p:spPr/>
        <p:txBody>
          <a:bodyPr/>
          <a:lstStyle/>
          <a:p>
            <a:fld id="{3054A3DC-0870-4660-877A-F46EEC296F09}" type="slidenum">
              <a:rPr lang="en-US" smtClean="0"/>
              <a:pPr/>
              <a:t>57</a:t>
            </a:fld>
            <a:endParaRPr lang="en-US" dirty="0"/>
          </a:p>
        </p:txBody>
      </p:sp>
    </p:spTree>
    <p:extLst>
      <p:ext uri="{BB962C8B-B14F-4D97-AF65-F5344CB8AC3E}">
        <p14:creationId xmlns:p14="http://schemas.microsoft.com/office/powerpoint/2010/main" val="88546585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smtClean="0"/>
              <a:t>Rod</a:t>
            </a:r>
            <a:r>
              <a:rPr lang="en-CA" dirty="0" smtClean="0"/>
              <a:t> will talk about Graeme’s internship</a:t>
            </a:r>
            <a:endParaRPr lang="en-CA" dirty="0"/>
          </a:p>
        </p:txBody>
      </p:sp>
      <p:sp>
        <p:nvSpPr>
          <p:cNvPr id="4" name="Slide Number Placeholder 3"/>
          <p:cNvSpPr>
            <a:spLocks noGrp="1"/>
          </p:cNvSpPr>
          <p:nvPr>
            <p:ph type="sldNum" sz="quarter" idx="10"/>
          </p:nvPr>
        </p:nvSpPr>
        <p:spPr/>
        <p:txBody>
          <a:bodyPr/>
          <a:lstStyle/>
          <a:p>
            <a:fld id="{3054A3DC-0870-4660-877A-F46EEC296F09}" type="slidenum">
              <a:rPr lang="en-US" smtClean="0"/>
              <a:pPr/>
              <a:t>58</a:t>
            </a:fld>
            <a:endParaRPr lang="en-US" dirty="0"/>
          </a:p>
        </p:txBody>
      </p:sp>
    </p:spTree>
    <p:extLst>
      <p:ext uri="{BB962C8B-B14F-4D97-AF65-F5344CB8AC3E}">
        <p14:creationId xmlns:p14="http://schemas.microsoft.com/office/powerpoint/2010/main" val="88546585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54A3DC-0870-4660-877A-F46EEC296F09}" type="slidenum">
              <a:rPr lang="en-US" smtClean="0"/>
              <a:pPr/>
              <a:t>59</a:t>
            </a:fld>
            <a:endParaRPr lang="en-US" dirty="0"/>
          </a:p>
        </p:txBody>
      </p:sp>
    </p:spTree>
    <p:extLst>
      <p:ext uri="{BB962C8B-B14F-4D97-AF65-F5344CB8AC3E}">
        <p14:creationId xmlns:p14="http://schemas.microsoft.com/office/powerpoint/2010/main" val="152948715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Rod</a:t>
            </a:r>
            <a:r>
              <a:rPr lang="en-US" dirty="0" smtClean="0"/>
              <a:t> to</a:t>
            </a:r>
            <a:r>
              <a:rPr lang="en-US" baseline="0" dirty="0" smtClean="0"/>
              <a:t> present the future opportunities to participate in upcoming conferences. </a:t>
            </a:r>
          </a:p>
          <a:p>
            <a:r>
              <a:rPr lang="en-US" baseline="0" dirty="0" smtClean="0"/>
              <a:t>Be sure to highlight:</a:t>
            </a:r>
          </a:p>
          <a:p>
            <a:pPr marL="171450" indent="-171450">
              <a:buFontTx/>
              <a:buChar char="-"/>
            </a:pPr>
            <a:r>
              <a:rPr lang="en-US" baseline="0" dirty="0" smtClean="0"/>
              <a:t>Nov. 3-5, 2016 Regional Conference at same location  </a:t>
            </a:r>
          </a:p>
          <a:p>
            <a:pPr marL="171450" indent="-171450">
              <a:buFontTx/>
              <a:buChar char="-"/>
            </a:pPr>
            <a:r>
              <a:rPr lang="en-US" baseline="0" dirty="0" smtClean="0"/>
              <a:t>Free student memberships with access to technical paper database</a:t>
            </a:r>
          </a:p>
          <a:p>
            <a:pPr marL="171450" indent="-171450">
              <a:buFontTx/>
              <a:buChar char="-"/>
            </a:pPr>
            <a:r>
              <a:rPr lang="en-US" baseline="0" dirty="0" smtClean="0"/>
              <a:t>Awards that are typically given – give example of this years’ conference in Denver</a:t>
            </a:r>
          </a:p>
          <a:p>
            <a:pPr marL="171450" indent="-171450">
              <a:buFontTx/>
              <a:buChar char="-"/>
            </a:pPr>
            <a:r>
              <a:rPr lang="en-US" baseline="0" dirty="0" smtClean="0"/>
              <a:t>Incredible networking opportunities with engineering organizations from around the world</a:t>
            </a:r>
            <a:endParaRPr lang="en-US" dirty="0"/>
          </a:p>
        </p:txBody>
      </p:sp>
      <p:sp>
        <p:nvSpPr>
          <p:cNvPr id="4" name="Slide Number Placeholder 3"/>
          <p:cNvSpPr>
            <a:spLocks noGrp="1"/>
          </p:cNvSpPr>
          <p:nvPr>
            <p:ph type="sldNum" sz="quarter" idx="10"/>
          </p:nvPr>
        </p:nvSpPr>
        <p:spPr/>
        <p:txBody>
          <a:bodyPr/>
          <a:lstStyle/>
          <a:p>
            <a:fld id="{3054A3DC-0870-4660-877A-F46EEC296F09}" type="slidenum">
              <a:rPr lang="en-US" smtClean="0"/>
              <a:pPr/>
              <a:t>60</a:t>
            </a:fld>
            <a:endParaRPr lang="en-US" dirty="0"/>
          </a:p>
        </p:txBody>
      </p:sp>
    </p:spTree>
    <p:extLst>
      <p:ext uri="{BB962C8B-B14F-4D97-AF65-F5344CB8AC3E}">
        <p14:creationId xmlns:p14="http://schemas.microsoft.com/office/powerpoint/2010/main" val="211887657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a:t>
            </a:r>
            <a:r>
              <a:rPr lang="en-US" baseline="0" dirty="0" smtClean="0"/>
              <a:t> opening the link and reviewing the instructions, also go to the “STUDENTS” tab to review all pertinent information about upcoming conferences, awards, perks for submission, etc.</a:t>
            </a:r>
            <a:endParaRPr lang="en-US" dirty="0"/>
          </a:p>
        </p:txBody>
      </p:sp>
      <p:sp>
        <p:nvSpPr>
          <p:cNvPr id="4" name="Slide Number Placeholder 3"/>
          <p:cNvSpPr>
            <a:spLocks noGrp="1"/>
          </p:cNvSpPr>
          <p:nvPr>
            <p:ph type="sldNum" sz="quarter" idx="10"/>
          </p:nvPr>
        </p:nvSpPr>
        <p:spPr/>
        <p:txBody>
          <a:bodyPr/>
          <a:lstStyle/>
          <a:p>
            <a:fld id="{3054A3DC-0870-4660-877A-F46EEC296F09}" type="slidenum">
              <a:rPr lang="en-US" smtClean="0"/>
              <a:pPr/>
              <a:t>61</a:t>
            </a:fld>
            <a:endParaRPr lang="en-US" dirty="0"/>
          </a:p>
        </p:txBody>
      </p:sp>
    </p:spTree>
    <p:extLst>
      <p:ext uri="{BB962C8B-B14F-4D97-AF65-F5344CB8AC3E}">
        <p14:creationId xmlns:p14="http://schemas.microsoft.com/office/powerpoint/2010/main" val="20377770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Terminology:</a:t>
            </a:r>
            <a:r>
              <a:rPr lang="en-US" b="1" baseline="0" dirty="0" smtClean="0"/>
              <a:t> </a:t>
            </a:r>
            <a:r>
              <a:rPr lang="en-US" b="0" baseline="0" dirty="0" smtClean="0"/>
              <a:t>Start by describing basic weight definitions.</a:t>
            </a:r>
            <a:r>
              <a:rPr lang="en-US" baseline="0" dirty="0" smtClean="0"/>
              <a:t> </a:t>
            </a:r>
          </a:p>
          <a:p>
            <a:pPr marL="174982" indent="-174982">
              <a:buFontTx/>
              <a:buChar char="-"/>
            </a:pPr>
            <a:r>
              <a:rPr lang="en-US" baseline="0" dirty="0" smtClean="0"/>
              <a:t>These are some basic weight definitions common to the aerospace industry; though many more limits exist.</a:t>
            </a:r>
          </a:p>
        </p:txBody>
      </p:sp>
      <p:sp>
        <p:nvSpPr>
          <p:cNvPr id="4" name="Slide Number Placeholder 3"/>
          <p:cNvSpPr>
            <a:spLocks noGrp="1"/>
          </p:cNvSpPr>
          <p:nvPr>
            <p:ph type="sldNum" sz="quarter" idx="10"/>
          </p:nvPr>
        </p:nvSpPr>
        <p:spPr/>
        <p:txBody>
          <a:bodyPr/>
          <a:lstStyle/>
          <a:p>
            <a:fld id="{3054A3DC-0870-4660-877A-F46EEC296F09}" type="slidenum">
              <a:rPr lang="en-US" smtClean="0"/>
              <a:t>6</a:t>
            </a:fld>
            <a:endParaRPr lang="en-US" dirty="0"/>
          </a:p>
        </p:txBody>
      </p:sp>
    </p:spTree>
    <p:extLst>
      <p:ext uri="{BB962C8B-B14F-4D97-AF65-F5344CB8AC3E}">
        <p14:creationId xmlns:p14="http://schemas.microsoft.com/office/powerpoint/2010/main" val="40591652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Rod and </a:t>
            </a:r>
            <a:r>
              <a:rPr lang="en-US" dirty="0" err="1" smtClean="0"/>
              <a:t>Whidy</a:t>
            </a:r>
            <a:r>
              <a:rPr lang="en-US" dirty="0" smtClean="0"/>
              <a:t> to support in</a:t>
            </a:r>
            <a:r>
              <a:rPr lang="en-US" baseline="0" dirty="0" smtClean="0"/>
              <a:t> answering any questions to the best of our ability.</a:t>
            </a:r>
            <a:endParaRPr lang="en-US" dirty="0"/>
          </a:p>
        </p:txBody>
      </p:sp>
      <p:sp>
        <p:nvSpPr>
          <p:cNvPr id="4" name="Slide Number Placeholder 3"/>
          <p:cNvSpPr>
            <a:spLocks noGrp="1"/>
          </p:cNvSpPr>
          <p:nvPr>
            <p:ph type="sldNum" sz="quarter" idx="10"/>
          </p:nvPr>
        </p:nvSpPr>
        <p:spPr/>
        <p:txBody>
          <a:bodyPr/>
          <a:lstStyle/>
          <a:p>
            <a:fld id="{3054A3DC-0870-4660-877A-F46EEC296F09}" type="slidenum">
              <a:rPr lang="en-US" smtClean="0"/>
              <a:t>62</a:t>
            </a:fld>
            <a:endParaRPr lang="en-US" dirty="0"/>
          </a:p>
        </p:txBody>
      </p:sp>
    </p:spTree>
    <p:extLst>
      <p:ext uri="{BB962C8B-B14F-4D97-AF65-F5344CB8AC3E}">
        <p14:creationId xmlns:p14="http://schemas.microsoft.com/office/powerpoint/2010/main" val="27057187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Importance</a:t>
            </a:r>
            <a:r>
              <a:rPr lang="en-US" b="1" baseline="0" dirty="0" smtClean="0"/>
              <a:t> of weight: </a:t>
            </a:r>
            <a:r>
              <a:rPr lang="en-US" b="0" baseline="0" dirty="0" smtClean="0"/>
              <a:t>Takeaway: Weight is important as a first order driver of flight vehicle performance and cost.</a:t>
            </a:r>
            <a:r>
              <a:rPr lang="en-US" baseline="0" dirty="0" smtClean="0"/>
              <a:t> </a:t>
            </a:r>
          </a:p>
          <a:p>
            <a:pPr marL="174982" indent="-174982">
              <a:buFontTx/>
              <a:buChar char="-"/>
            </a:pPr>
            <a:r>
              <a:rPr lang="en-US" baseline="0" dirty="0" smtClean="0"/>
              <a:t>A higher weight than the minimum for any aircraft generally results in less capability (shorter range, less endurance, higher fuel consumption, longer takeoff &amp; landing, slower climb, etc.)</a:t>
            </a:r>
          </a:p>
          <a:p>
            <a:pPr marL="174982" indent="-174982">
              <a:buFontTx/>
              <a:buChar char="-"/>
            </a:pPr>
            <a:r>
              <a:rPr lang="en-US" baseline="0" dirty="0" smtClean="0"/>
              <a:t>Minimizing weight and accurate weight tracking is a critical design goal.</a:t>
            </a:r>
            <a:endParaRPr lang="en-US" dirty="0"/>
          </a:p>
        </p:txBody>
      </p:sp>
      <p:sp>
        <p:nvSpPr>
          <p:cNvPr id="4" name="Slide Number Placeholder 3"/>
          <p:cNvSpPr>
            <a:spLocks noGrp="1"/>
          </p:cNvSpPr>
          <p:nvPr>
            <p:ph type="sldNum" sz="quarter" idx="10"/>
          </p:nvPr>
        </p:nvSpPr>
        <p:spPr/>
        <p:txBody>
          <a:bodyPr/>
          <a:lstStyle/>
          <a:p>
            <a:fld id="{3054A3DC-0870-4660-877A-F46EEC296F09}" type="slidenum">
              <a:rPr lang="en-US" smtClean="0"/>
              <a:t>7</a:t>
            </a:fld>
            <a:endParaRPr lang="en-US" dirty="0"/>
          </a:p>
        </p:txBody>
      </p:sp>
    </p:spTree>
    <p:extLst>
      <p:ext uri="{BB962C8B-B14F-4D97-AF65-F5344CB8AC3E}">
        <p14:creationId xmlns:p14="http://schemas.microsoft.com/office/powerpoint/2010/main" val="19229913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Weight Engineer RAA</a:t>
            </a:r>
            <a:r>
              <a:rPr lang="en-US" b="1" baseline="0" dirty="0" smtClean="0"/>
              <a:t>: </a:t>
            </a:r>
            <a:r>
              <a:rPr lang="en-US" b="0" baseline="0" dirty="0" smtClean="0"/>
              <a:t>Big idea: What are the roles and responsibilities of a Weights and Mass Properties Engineer?</a:t>
            </a:r>
            <a:r>
              <a:rPr lang="en-US" baseline="0" dirty="0" smtClean="0"/>
              <a:t> </a:t>
            </a:r>
          </a:p>
          <a:p>
            <a:pPr marL="174982" indent="-174982">
              <a:buFontTx/>
              <a:buChar char="-"/>
            </a:pPr>
            <a:r>
              <a:rPr lang="en-US" baseline="0" dirty="0" smtClean="0"/>
              <a:t>Predict and track the weight and C.G. of a vehicle from concept through delivery.</a:t>
            </a:r>
          </a:p>
          <a:p>
            <a:pPr marL="174982" indent="-174982">
              <a:buFontTx/>
              <a:buChar char="-"/>
            </a:pPr>
            <a:r>
              <a:rPr lang="en-US" baseline="0" dirty="0" smtClean="0"/>
              <a:t>Ensure a weight efficient design with flexible loading and operational envelope.</a:t>
            </a:r>
          </a:p>
          <a:p>
            <a:endParaRPr lang="en-US" dirty="0"/>
          </a:p>
        </p:txBody>
      </p:sp>
      <p:sp>
        <p:nvSpPr>
          <p:cNvPr id="4" name="Slide Number Placeholder 3"/>
          <p:cNvSpPr>
            <a:spLocks noGrp="1"/>
          </p:cNvSpPr>
          <p:nvPr>
            <p:ph type="sldNum" sz="quarter" idx="10"/>
          </p:nvPr>
        </p:nvSpPr>
        <p:spPr/>
        <p:txBody>
          <a:bodyPr/>
          <a:lstStyle/>
          <a:p>
            <a:fld id="{3054A3DC-0870-4660-877A-F46EEC296F09}" type="slidenum">
              <a:rPr lang="en-US" smtClean="0"/>
              <a:t>8</a:t>
            </a:fld>
            <a:endParaRPr lang="en-US" dirty="0"/>
          </a:p>
        </p:txBody>
      </p:sp>
    </p:spTree>
    <p:extLst>
      <p:ext uri="{BB962C8B-B14F-4D97-AF65-F5344CB8AC3E}">
        <p14:creationId xmlns:p14="http://schemas.microsoft.com/office/powerpoint/2010/main" val="1111014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1.9 lb.</a:t>
            </a:r>
          </a:p>
          <a:p>
            <a:endParaRPr lang="en-US" dirty="0" smtClean="0"/>
          </a:p>
          <a:p>
            <a:pPr marL="174982" indent="-174982">
              <a:buFontTx/>
              <a:buChar char="-"/>
            </a:pPr>
            <a:r>
              <a:rPr lang="en-US" baseline="0" dirty="0" smtClean="0"/>
              <a:t>Calculate </a:t>
            </a:r>
            <a:r>
              <a:rPr lang="en-US" baseline="0" dirty="0" err="1" smtClean="0"/>
              <a:t>lb</a:t>
            </a:r>
            <a:r>
              <a:rPr lang="en-US" baseline="0" dirty="0" smtClean="0"/>
              <a:t>/ft^2 of Airplane A based on the given data (6.2lb/7.4sqft = 0.84 lb/sqft)</a:t>
            </a:r>
          </a:p>
          <a:p>
            <a:pPr marL="174982" indent="-174982">
              <a:buFontTx/>
              <a:buChar char="-"/>
            </a:pPr>
            <a:r>
              <a:rPr lang="en-US" baseline="0" dirty="0" smtClean="0"/>
              <a:t>Calculate wing area from three view and convert to square feet. Approximate triangular area. Base: [0.5 * (25.6-2.9) = 11.4 in.]. Area: [(11.4/2 * 29.3) * 2 = 334 sq in. = 2.3 sq ft.]</a:t>
            </a:r>
          </a:p>
          <a:p>
            <a:pPr marL="174982" indent="-174982">
              <a:buFontTx/>
              <a:buChar char="-"/>
            </a:pPr>
            <a:r>
              <a:rPr lang="en-US" baseline="0" dirty="0" smtClean="0"/>
              <a:t>Multiply by scaling factor. Weight = 0.84 lb/sqft * 2.3 sqft = 1.9 lb.</a:t>
            </a:r>
            <a:endParaRPr lang="en-US" dirty="0"/>
          </a:p>
        </p:txBody>
      </p:sp>
      <p:sp>
        <p:nvSpPr>
          <p:cNvPr id="4" name="Slide Number Placeholder 3"/>
          <p:cNvSpPr>
            <a:spLocks noGrp="1"/>
          </p:cNvSpPr>
          <p:nvPr>
            <p:ph type="sldNum" sz="quarter" idx="10"/>
          </p:nvPr>
        </p:nvSpPr>
        <p:spPr/>
        <p:txBody>
          <a:bodyPr/>
          <a:lstStyle/>
          <a:p>
            <a:fld id="{3054A3DC-0870-4660-877A-F46EEC296F09}" type="slidenum">
              <a:rPr lang="en-US" smtClean="0"/>
              <a:t>9</a:t>
            </a:fld>
            <a:endParaRPr lang="en-US" dirty="0"/>
          </a:p>
        </p:txBody>
      </p:sp>
    </p:spTree>
    <p:extLst>
      <p:ext uri="{BB962C8B-B14F-4D97-AF65-F5344CB8AC3E}">
        <p14:creationId xmlns:p14="http://schemas.microsoft.com/office/powerpoint/2010/main" val="28902386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err="1" smtClean="0"/>
              <a:t>Whidy</a:t>
            </a:r>
            <a:endParaRPr lang="en-US" b="1" dirty="0"/>
          </a:p>
        </p:txBody>
      </p:sp>
      <p:sp>
        <p:nvSpPr>
          <p:cNvPr id="4" name="Slide Number Placeholder 3"/>
          <p:cNvSpPr>
            <a:spLocks noGrp="1"/>
          </p:cNvSpPr>
          <p:nvPr>
            <p:ph type="sldNum" sz="quarter" idx="10"/>
          </p:nvPr>
        </p:nvSpPr>
        <p:spPr/>
        <p:txBody>
          <a:bodyPr/>
          <a:lstStyle/>
          <a:p>
            <a:fld id="{3054A3DC-0870-4660-877A-F46EEC296F09}" type="slidenum">
              <a:rPr lang="en-US" smtClean="0"/>
              <a:t>10</a:t>
            </a:fld>
            <a:endParaRPr lang="en-US" dirty="0"/>
          </a:p>
        </p:txBody>
      </p:sp>
    </p:spTree>
    <p:extLst>
      <p:ext uri="{BB962C8B-B14F-4D97-AF65-F5344CB8AC3E}">
        <p14:creationId xmlns:p14="http://schemas.microsoft.com/office/powerpoint/2010/main" val="34807268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01111" y="1935270"/>
            <a:ext cx="8954966" cy="453586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1111" y="6585438"/>
            <a:ext cx="2057400" cy="164004"/>
          </a:xfrm>
        </p:spPr>
        <p:txBody>
          <a:bodyPr/>
          <a:lstStyle/>
          <a:p>
            <a:fld id="{A1ED4E6E-737C-4D11-A202-B79B013C4F16}" type="datetimeFigureOut">
              <a:rPr lang="en-US" smtClean="0"/>
              <a:t>3/15/2016</a:t>
            </a:fld>
            <a:endParaRPr lang="en-US" dirty="0"/>
          </a:p>
        </p:txBody>
      </p:sp>
      <p:sp>
        <p:nvSpPr>
          <p:cNvPr id="5" name="Footer Placeholder 4"/>
          <p:cNvSpPr>
            <a:spLocks noGrp="1"/>
          </p:cNvSpPr>
          <p:nvPr>
            <p:ph type="ftr" sz="quarter" idx="11"/>
          </p:nvPr>
        </p:nvSpPr>
        <p:spPr>
          <a:xfrm>
            <a:off x="3028950" y="6585438"/>
            <a:ext cx="3086100" cy="164004"/>
          </a:xfrm>
        </p:spPr>
        <p:txBody>
          <a:bodyPr/>
          <a:lstStyle/>
          <a:p>
            <a:endParaRPr lang="en-US" dirty="0"/>
          </a:p>
        </p:txBody>
      </p:sp>
      <p:sp>
        <p:nvSpPr>
          <p:cNvPr id="6" name="Slide Number Placeholder 5"/>
          <p:cNvSpPr>
            <a:spLocks noGrp="1"/>
          </p:cNvSpPr>
          <p:nvPr>
            <p:ph type="sldNum" sz="quarter" idx="12"/>
          </p:nvPr>
        </p:nvSpPr>
        <p:spPr>
          <a:xfrm>
            <a:off x="6985489" y="6585438"/>
            <a:ext cx="2057400" cy="164004"/>
          </a:xfrm>
        </p:spPr>
        <p:txBody>
          <a:bodyPr/>
          <a:lstStyle/>
          <a:p>
            <a:fld id="{DB8D92D0-3A66-423B-9520-2EEE6F129160}" type="slidenum">
              <a:rPr lang="en-US" smtClean="0"/>
              <a:t>‹#›</a:t>
            </a:fld>
            <a:endParaRPr lang="en-US" dirty="0"/>
          </a:p>
        </p:txBody>
      </p:sp>
    </p:spTree>
    <p:extLst>
      <p:ext uri="{BB962C8B-B14F-4D97-AF65-F5344CB8AC3E}">
        <p14:creationId xmlns:p14="http://schemas.microsoft.com/office/powerpoint/2010/main" val="40120595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1ED4E6E-737C-4D11-A202-B79B013C4F16}" type="datetimeFigureOut">
              <a:rPr lang="en-US" smtClean="0"/>
              <a:t>3/15/2016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B8D92D0-3A66-423B-9520-2EEE6F129160}" type="slidenum">
              <a:rPr lang="en-US" smtClean="0"/>
              <a:t>‹#›</a:t>
            </a:fld>
            <a:endParaRPr lang="en-US" dirty="0"/>
          </a:p>
        </p:txBody>
      </p:sp>
    </p:spTree>
    <p:extLst>
      <p:ext uri="{BB962C8B-B14F-4D97-AF65-F5344CB8AC3E}">
        <p14:creationId xmlns:p14="http://schemas.microsoft.com/office/powerpoint/2010/main" val="2759297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1ED4E6E-737C-4D11-A202-B79B013C4F16}" type="datetimeFigureOut">
              <a:rPr lang="en-US" smtClean="0"/>
              <a:t>3/15/2016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B8D92D0-3A66-423B-9520-2EEE6F129160}" type="slidenum">
              <a:rPr lang="en-US" smtClean="0"/>
              <a:t>‹#›</a:t>
            </a:fld>
            <a:endParaRPr lang="en-US" dirty="0"/>
          </a:p>
        </p:txBody>
      </p:sp>
    </p:spTree>
    <p:extLst>
      <p:ext uri="{BB962C8B-B14F-4D97-AF65-F5344CB8AC3E}">
        <p14:creationId xmlns:p14="http://schemas.microsoft.com/office/powerpoint/2010/main" val="30508103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1ED4E6E-737C-4D11-A202-B79B013C4F16}" type="datetimeFigureOut">
              <a:rPr lang="en-US" smtClean="0"/>
              <a:t>3/15/2016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B8D92D0-3A66-423B-9520-2EEE6F129160}" type="slidenum">
              <a:rPr lang="en-US" smtClean="0"/>
              <a:t>‹#›</a:t>
            </a:fld>
            <a:endParaRPr lang="en-US" dirty="0"/>
          </a:p>
        </p:txBody>
      </p:sp>
    </p:spTree>
    <p:extLst>
      <p:ext uri="{BB962C8B-B14F-4D97-AF65-F5344CB8AC3E}">
        <p14:creationId xmlns:p14="http://schemas.microsoft.com/office/powerpoint/2010/main" val="7599023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1ED4E6E-737C-4D11-A202-B79B013C4F16}" type="datetimeFigureOut">
              <a:rPr lang="en-US" smtClean="0"/>
              <a:t>3/15/2016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B8D92D0-3A66-423B-9520-2EEE6F129160}" type="slidenum">
              <a:rPr lang="en-US" smtClean="0"/>
              <a:t>‹#›</a:t>
            </a:fld>
            <a:endParaRPr lang="en-US" dirty="0"/>
          </a:p>
        </p:txBody>
      </p:sp>
    </p:spTree>
    <p:extLst>
      <p:ext uri="{BB962C8B-B14F-4D97-AF65-F5344CB8AC3E}">
        <p14:creationId xmlns:p14="http://schemas.microsoft.com/office/powerpoint/2010/main" val="2353888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1ED4E6E-737C-4D11-A202-B79B013C4F16}" type="datetimeFigureOut">
              <a:rPr lang="en-US" smtClean="0"/>
              <a:t>3/15/2016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B8D92D0-3A66-423B-9520-2EEE6F129160}" type="slidenum">
              <a:rPr lang="en-US" smtClean="0"/>
              <a:t>‹#›</a:t>
            </a:fld>
            <a:endParaRPr lang="en-US" dirty="0"/>
          </a:p>
        </p:txBody>
      </p:sp>
    </p:spTree>
    <p:extLst>
      <p:ext uri="{BB962C8B-B14F-4D97-AF65-F5344CB8AC3E}">
        <p14:creationId xmlns:p14="http://schemas.microsoft.com/office/powerpoint/2010/main" val="5045017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1ED4E6E-737C-4D11-A202-B79B013C4F16}" type="datetimeFigureOut">
              <a:rPr lang="en-US" smtClean="0"/>
              <a:t>3/15/2016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B8D92D0-3A66-423B-9520-2EEE6F129160}" type="slidenum">
              <a:rPr lang="en-US" smtClean="0"/>
              <a:t>‹#›</a:t>
            </a:fld>
            <a:endParaRPr lang="en-US" dirty="0"/>
          </a:p>
        </p:txBody>
      </p:sp>
    </p:spTree>
    <p:extLst>
      <p:ext uri="{BB962C8B-B14F-4D97-AF65-F5344CB8AC3E}">
        <p14:creationId xmlns:p14="http://schemas.microsoft.com/office/powerpoint/2010/main" val="4499748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1ED4E6E-737C-4D11-A202-B79B013C4F16}" type="datetimeFigureOut">
              <a:rPr lang="en-US" smtClean="0"/>
              <a:t>3/15/2016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B8D92D0-3A66-423B-9520-2EEE6F129160}" type="slidenum">
              <a:rPr lang="en-US" smtClean="0"/>
              <a:t>‹#›</a:t>
            </a:fld>
            <a:endParaRPr lang="en-US" dirty="0"/>
          </a:p>
        </p:txBody>
      </p:sp>
    </p:spTree>
    <p:extLst>
      <p:ext uri="{BB962C8B-B14F-4D97-AF65-F5344CB8AC3E}">
        <p14:creationId xmlns:p14="http://schemas.microsoft.com/office/powerpoint/2010/main" val="12570930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ED4E6E-737C-4D11-A202-B79B013C4F16}" type="datetimeFigureOut">
              <a:rPr lang="en-US" smtClean="0"/>
              <a:t>3/15/2016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B8D92D0-3A66-423B-9520-2EEE6F129160}" type="slidenum">
              <a:rPr lang="en-US" smtClean="0"/>
              <a:t>‹#›</a:t>
            </a:fld>
            <a:endParaRPr lang="en-US" dirty="0"/>
          </a:p>
        </p:txBody>
      </p:sp>
    </p:spTree>
    <p:extLst>
      <p:ext uri="{BB962C8B-B14F-4D97-AF65-F5344CB8AC3E}">
        <p14:creationId xmlns:p14="http://schemas.microsoft.com/office/powerpoint/2010/main" val="28092349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ED4E6E-737C-4D11-A202-B79B013C4F16}" type="datetimeFigureOut">
              <a:rPr lang="en-US" smtClean="0"/>
              <a:t>3/15/2016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B8D92D0-3A66-423B-9520-2EEE6F129160}" type="slidenum">
              <a:rPr lang="en-US" smtClean="0"/>
              <a:t>‹#›</a:t>
            </a:fld>
            <a:endParaRPr lang="en-US" dirty="0"/>
          </a:p>
        </p:txBody>
      </p:sp>
    </p:spTree>
    <p:extLst>
      <p:ext uri="{BB962C8B-B14F-4D97-AF65-F5344CB8AC3E}">
        <p14:creationId xmlns:p14="http://schemas.microsoft.com/office/powerpoint/2010/main" val="19855576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ED4E6E-737C-4D11-A202-B79B013C4F16}" type="datetimeFigureOut">
              <a:rPr lang="en-US" smtClean="0"/>
              <a:t>3/15/2016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B8D92D0-3A66-423B-9520-2EEE6F129160}" type="slidenum">
              <a:rPr lang="en-US" smtClean="0"/>
              <a:t>‹#›</a:t>
            </a:fld>
            <a:endParaRPr lang="en-US" dirty="0"/>
          </a:p>
        </p:txBody>
      </p:sp>
    </p:spTree>
    <p:extLst>
      <p:ext uri="{BB962C8B-B14F-4D97-AF65-F5344CB8AC3E}">
        <p14:creationId xmlns:p14="http://schemas.microsoft.com/office/powerpoint/2010/main" val="38514661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1111" y="1073150"/>
            <a:ext cx="8954966" cy="782027"/>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01111" y="1935270"/>
            <a:ext cx="8954966" cy="428089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ED4E6E-737C-4D11-A202-B79B013C4F16}" type="datetimeFigureOut">
              <a:rPr lang="en-US" smtClean="0"/>
              <a:t>3/15/2016</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8D92D0-3A66-423B-9520-2EEE6F129160}" type="slidenum">
              <a:rPr lang="en-US" smtClean="0"/>
              <a:t>‹#›</a:t>
            </a:fld>
            <a:endParaRPr lang="en-US" dirty="0"/>
          </a:p>
        </p:txBody>
      </p:sp>
      <p:pic>
        <p:nvPicPr>
          <p:cNvPr id="7" name="Picture 6"/>
          <p:cNvPicPr>
            <a:picLocks noChangeAspect="1"/>
          </p:cNvPicPr>
          <p:nvPr userDrawn="1"/>
        </p:nvPicPr>
        <p:blipFill rotWithShape="1">
          <a:blip r:embed="rId13"/>
          <a:srcRect l="2655" t="26805" r="22418" b="58472"/>
          <a:stretch/>
        </p:blipFill>
        <p:spPr>
          <a:xfrm>
            <a:off x="0" y="0"/>
            <a:ext cx="9144000" cy="1010642"/>
          </a:xfrm>
          <a:prstGeom prst="rect">
            <a:avLst/>
          </a:prstGeom>
        </p:spPr>
      </p:pic>
    </p:spTree>
    <p:extLst>
      <p:ext uri="{BB962C8B-B14F-4D97-AF65-F5344CB8AC3E}">
        <p14:creationId xmlns:p14="http://schemas.microsoft.com/office/powerpoint/2010/main" val="1886188628"/>
      </p:ext>
    </p:extLst>
  </p:cSld>
  <p:clrMap bg1="lt1" tx1="dk1" bg2="lt2" tx2="dk2" accent1="accent1" accent2="accent2" accent3="accent3" accent4="accent4" accent5="accent5" accent6="accent6" hlink="hlink" folHlink="folHlink"/>
  <p:sldLayoutIdLst>
    <p:sldLayoutId id="2147483662" r:id="rId1"/>
    <p:sldLayoutId id="2147483661"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20.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mailto:Vidas.Kiskunas@utas.utc.com"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hyperlink" Target="https://www.youtube.com/watch?v=kdE186SVfPU" TargetMode="External"/><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27.jpeg"/><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mailto:rod.vandyk@safranmbd.com"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www.safran-group.com/video/4068"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hyperlink" Target="https://www.sawe.org/technical/papers/submittal" TargetMode="External"/><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hyperlink" Target="https://www.sawe.org/technical/papers/instructions" TargetMode="Externa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10.wmf"/><Relationship Id="rId3" Type="http://schemas.openxmlformats.org/officeDocument/2006/relationships/notesSlide" Target="../notesSlides/notesSlide6.xml"/><Relationship Id="rId7" Type="http://schemas.openxmlformats.org/officeDocument/2006/relationships/image" Target="../media/image7.wmf"/><Relationship Id="rId12"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9.wmf"/><Relationship Id="rId5" Type="http://schemas.openxmlformats.org/officeDocument/2006/relationships/image" Target="../media/image6.wmf"/><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8.wmf"/></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3423260"/>
          </a:xfrm>
        </p:spPr>
        <p:txBody>
          <a:bodyPr anchor="ctr">
            <a:normAutofit/>
          </a:bodyPr>
          <a:lstStyle/>
          <a:p>
            <a:r>
              <a:rPr lang="en-US" dirty="0" smtClean="0"/>
              <a:t>Weight &amp; Mass Properties Engineering </a:t>
            </a:r>
            <a:r>
              <a:rPr lang="en-US" sz="4000" i="1" dirty="0" smtClean="0"/>
              <a:t>for Aircraft Design</a:t>
            </a:r>
            <a:endParaRPr lang="en-US" sz="4000" i="1" dirty="0"/>
          </a:p>
        </p:txBody>
      </p:sp>
      <p:sp>
        <p:nvSpPr>
          <p:cNvPr id="3" name="Subtitle 2"/>
          <p:cNvSpPr>
            <a:spLocks noGrp="1"/>
          </p:cNvSpPr>
          <p:nvPr>
            <p:ph type="subTitle" idx="1"/>
          </p:nvPr>
        </p:nvSpPr>
        <p:spPr>
          <a:xfrm>
            <a:off x="1143000" y="4721470"/>
            <a:ext cx="6858000" cy="1521068"/>
          </a:xfrm>
        </p:spPr>
        <p:txBody>
          <a:bodyPr/>
          <a:lstStyle/>
          <a:p>
            <a:r>
              <a:rPr lang="en-US" dirty="0" smtClean="0"/>
              <a:t>Ryerson University</a:t>
            </a:r>
          </a:p>
          <a:p>
            <a:r>
              <a:rPr lang="en-US" dirty="0" smtClean="0"/>
              <a:t>March 17, 2016</a:t>
            </a:r>
            <a:endParaRPr lang="en-US" dirty="0"/>
          </a:p>
        </p:txBody>
      </p:sp>
    </p:spTree>
    <p:extLst>
      <p:ext uri="{BB962C8B-B14F-4D97-AF65-F5344CB8AC3E}">
        <p14:creationId xmlns:p14="http://schemas.microsoft.com/office/powerpoint/2010/main" val="28885434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40676" y="1178169"/>
            <a:ext cx="8836270" cy="461665"/>
          </a:xfrm>
          <a:prstGeom prst="rect">
            <a:avLst/>
          </a:prstGeom>
          <a:noFill/>
        </p:spPr>
        <p:txBody>
          <a:bodyPr wrap="square" rtlCol="0">
            <a:spAutoFit/>
          </a:bodyPr>
          <a:lstStyle/>
          <a:p>
            <a:r>
              <a:rPr lang="en-US" sz="2400" b="1" dirty="0" smtClean="0">
                <a:solidFill>
                  <a:schemeClr val="accent1">
                    <a:lumMod val="75000"/>
                  </a:schemeClr>
                </a:solidFill>
              </a:rPr>
              <a:t>Weight Estimation Process – Level 0</a:t>
            </a:r>
            <a:endParaRPr lang="en-US" sz="2400" b="1" dirty="0">
              <a:solidFill>
                <a:schemeClr val="accent1">
                  <a:lumMod val="75000"/>
                </a:schemeClr>
              </a:solidFill>
            </a:endParaRPr>
          </a:p>
        </p:txBody>
      </p:sp>
      <p:pic>
        <p:nvPicPr>
          <p:cNvPr id="6" name="Picture 5"/>
          <p:cNvPicPr>
            <a:picLocks noChangeAspect="1"/>
          </p:cNvPicPr>
          <p:nvPr/>
        </p:nvPicPr>
        <p:blipFill>
          <a:blip r:embed="rId3"/>
          <a:stretch>
            <a:fillRect/>
          </a:stretch>
        </p:blipFill>
        <p:spPr>
          <a:xfrm>
            <a:off x="343998" y="1790146"/>
            <a:ext cx="8429625" cy="4638675"/>
          </a:xfrm>
          <a:prstGeom prst="rect">
            <a:avLst/>
          </a:prstGeom>
        </p:spPr>
      </p:pic>
      <p:pic>
        <p:nvPicPr>
          <p:cNvPr id="12" name="Picture 11"/>
          <p:cNvPicPr>
            <a:picLocks noChangeAspect="1"/>
          </p:cNvPicPr>
          <p:nvPr/>
        </p:nvPicPr>
        <p:blipFill>
          <a:blip r:embed="rId4"/>
          <a:stretch>
            <a:fillRect/>
          </a:stretch>
        </p:blipFill>
        <p:spPr>
          <a:xfrm>
            <a:off x="343998" y="1790145"/>
            <a:ext cx="8439150" cy="4638675"/>
          </a:xfrm>
          <a:prstGeom prst="rect">
            <a:avLst/>
          </a:prstGeom>
        </p:spPr>
      </p:pic>
    </p:spTree>
    <p:extLst>
      <p:ext uri="{BB962C8B-B14F-4D97-AF65-F5344CB8AC3E}">
        <p14:creationId xmlns:p14="http://schemas.microsoft.com/office/powerpoint/2010/main" val="1449986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40676" y="1178169"/>
            <a:ext cx="8836270" cy="461665"/>
          </a:xfrm>
          <a:prstGeom prst="rect">
            <a:avLst/>
          </a:prstGeom>
          <a:noFill/>
        </p:spPr>
        <p:txBody>
          <a:bodyPr wrap="square" rtlCol="0">
            <a:spAutoFit/>
          </a:bodyPr>
          <a:lstStyle/>
          <a:p>
            <a:r>
              <a:rPr lang="en-US" sz="2400" b="1" dirty="0" smtClean="0">
                <a:solidFill>
                  <a:schemeClr val="accent1">
                    <a:lumMod val="75000"/>
                  </a:schemeClr>
                </a:solidFill>
              </a:rPr>
              <a:t>Level 0 – Weight Fractions</a:t>
            </a:r>
            <a:endParaRPr lang="en-US" sz="2400" b="1" dirty="0">
              <a:solidFill>
                <a:schemeClr val="accent1">
                  <a:lumMod val="75000"/>
                </a:schemeClr>
              </a:solidFill>
            </a:endParaRPr>
          </a:p>
        </p:txBody>
      </p:sp>
      <mc:AlternateContent xmlns:mc="http://schemas.openxmlformats.org/markup-compatibility/2006" xmlns:a14="http://schemas.microsoft.com/office/drawing/2010/main">
        <mc:Choice Requires="a14">
          <p:sp>
            <p:nvSpPr>
              <p:cNvPr id="8" name="TextBox 7"/>
              <p:cNvSpPr txBox="1"/>
              <p:nvPr/>
            </p:nvSpPr>
            <p:spPr>
              <a:xfrm>
                <a:off x="140676" y="1721094"/>
                <a:ext cx="5069499" cy="4496616"/>
              </a:xfrm>
              <a:prstGeom prst="rect">
                <a:avLst/>
              </a:prstGeom>
              <a:noFill/>
            </p:spPr>
            <p:txBody>
              <a:bodyPr wrap="square" rtlCol="0">
                <a:spAutoFit/>
              </a:bodyPr>
              <a:lstStyle/>
              <a:p>
                <a:pPr lvl="0">
                  <a:spcAft>
                    <a:spcPts val="600"/>
                  </a:spcAft>
                </a:pPr>
                <a:r>
                  <a:rPr lang="en-US" sz="1500" dirty="0" smtClean="0">
                    <a:solidFill>
                      <a:prstClr val="black"/>
                    </a:solidFill>
                  </a:rPr>
                  <a:t>Early </a:t>
                </a:r>
                <a:r>
                  <a:rPr lang="en-US" sz="1500" dirty="0">
                    <a:solidFill>
                      <a:prstClr val="black"/>
                    </a:solidFill>
                  </a:rPr>
                  <a:t>in the design phase, estimating a takeoff gross weight is a critical part of “sizing” an airplane for a specified mission. A weight estimation method must be based on the limited information available during conceptual design. [Raymer Ch. </a:t>
                </a:r>
                <a:r>
                  <a:rPr lang="en-US" sz="1500" dirty="0" smtClean="0">
                    <a:solidFill>
                      <a:prstClr val="black"/>
                    </a:solidFill>
                  </a:rPr>
                  <a:t>3]</a:t>
                </a:r>
                <a:endParaRPr lang="en-US" sz="1500" dirty="0" smtClean="0"/>
              </a:p>
              <a:p>
                <a:pPr marL="742950" lvl="1" indent="-285750">
                  <a:spcAft>
                    <a:spcPts val="600"/>
                  </a:spcAft>
                  <a:buFontTx/>
                  <a:buChar char="-"/>
                </a:pPr>
                <a:r>
                  <a:rPr lang="en-US" sz="1500" dirty="0" smtClean="0">
                    <a:solidFill>
                      <a:prstClr val="black"/>
                    </a:solidFill>
                  </a:rPr>
                  <a:t>Aerodynamic </a:t>
                </a:r>
                <a:r>
                  <a:rPr lang="en-US" sz="1500" dirty="0">
                    <a:solidFill>
                      <a:prstClr val="black"/>
                    </a:solidFill>
                  </a:rPr>
                  <a:t>Performance (L/D</a:t>
                </a:r>
                <a:r>
                  <a:rPr lang="en-US" sz="1500" dirty="0" smtClean="0">
                    <a:solidFill>
                      <a:prstClr val="black"/>
                    </a:solidFill>
                  </a:rPr>
                  <a:t>)</a:t>
                </a:r>
              </a:p>
              <a:p>
                <a:pPr marL="742950" lvl="1" indent="-285750">
                  <a:spcAft>
                    <a:spcPts val="600"/>
                  </a:spcAft>
                  <a:buFontTx/>
                  <a:buChar char="-"/>
                </a:pPr>
                <a:r>
                  <a:rPr lang="en-US" sz="1500" dirty="0" smtClean="0">
                    <a:solidFill>
                      <a:prstClr val="black"/>
                    </a:solidFill>
                  </a:rPr>
                  <a:t>Cruise </a:t>
                </a:r>
                <a:r>
                  <a:rPr lang="en-US" sz="1500" dirty="0">
                    <a:solidFill>
                      <a:prstClr val="black"/>
                    </a:solidFill>
                  </a:rPr>
                  <a:t>Speed (V</a:t>
                </a:r>
                <a:r>
                  <a:rPr lang="en-US" sz="1500" dirty="0" smtClean="0">
                    <a:solidFill>
                      <a:prstClr val="black"/>
                    </a:solidFill>
                  </a:rPr>
                  <a:t>)</a:t>
                </a:r>
              </a:p>
              <a:p>
                <a:pPr marL="742950" lvl="1" indent="-285750">
                  <a:spcAft>
                    <a:spcPts val="600"/>
                  </a:spcAft>
                  <a:buFontTx/>
                  <a:buChar char="-"/>
                </a:pPr>
                <a:r>
                  <a:rPr lang="en-US" sz="1500" dirty="0" smtClean="0">
                    <a:solidFill>
                      <a:prstClr val="black"/>
                    </a:solidFill>
                  </a:rPr>
                  <a:t>Mission </a:t>
                </a:r>
                <a:r>
                  <a:rPr lang="en-US" sz="1500" dirty="0">
                    <a:solidFill>
                      <a:prstClr val="black"/>
                    </a:solidFill>
                  </a:rPr>
                  <a:t>Range (R</a:t>
                </a:r>
                <a:r>
                  <a:rPr lang="en-US" sz="1500" dirty="0" smtClean="0">
                    <a:solidFill>
                      <a:prstClr val="black"/>
                    </a:solidFill>
                  </a:rPr>
                  <a:t>)</a:t>
                </a:r>
              </a:p>
              <a:p>
                <a:pPr marL="742950" lvl="1" indent="-285750">
                  <a:spcAft>
                    <a:spcPts val="600"/>
                  </a:spcAft>
                  <a:buFontTx/>
                  <a:buChar char="-"/>
                </a:pPr>
                <a:r>
                  <a:rPr lang="en-US" sz="1500" dirty="0" smtClean="0">
                    <a:solidFill>
                      <a:prstClr val="black"/>
                    </a:solidFill>
                  </a:rPr>
                  <a:t>Engine </a:t>
                </a:r>
                <a:r>
                  <a:rPr lang="en-US" sz="1500" dirty="0">
                    <a:solidFill>
                      <a:prstClr val="black"/>
                    </a:solidFill>
                  </a:rPr>
                  <a:t>Fuel Consumption (C</a:t>
                </a:r>
                <a:r>
                  <a:rPr lang="en-US" sz="1500" dirty="0" smtClean="0">
                    <a:solidFill>
                      <a:prstClr val="black"/>
                    </a:solidFill>
                  </a:rPr>
                  <a:t>)</a:t>
                </a:r>
              </a:p>
              <a:p>
                <a:pPr marL="0" lvl="1">
                  <a:spcAft>
                    <a:spcPts val="600"/>
                  </a:spcAft>
                </a:pPr>
                <a:endParaRPr lang="en-US" sz="1500" dirty="0" smtClean="0">
                  <a:solidFill>
                    <a:prstClr val="black"/>
                  </a:solidFill>
                </a:endParaRPr>
              </a:p>
              <a:p>
                <a:pPr marL="0" lvl="1">
                  <a:spcAft>
                    <a:spcPts val="600"/>
                  </a:spcAft>
                </a:pPr>
                <a:r>
                  <a:rPr lang="en-US" sz="1500" dirty="0" smtClean="0">
                    <a:solidFill>
                      <a:prstClr val="black"/>
                    </a:solidFill>
                  </a:rPr>
                  <a:t>Takeoff </a:t>
                </a:r>
                <a:r>
                  <a:rPr lang="en-US" sz="1500" dirty="0">
                    <a:solidFill>
                      <a:prstClr val="black"/>
                    </a:solidFill>
                  </a:rPr>
                  <a:t>gross weight is comprised of crew, payload, fuel and empty weight.  Fuel and empty weight are typically the most challenging to estimate since they depend on gross weight.  Crew and payload weight are know since they are specified in the design requirements.</a:t>
                </a:r>
              </a:p>
              <a:p>
                <a:pPr marL="0" lvl="1">
                  <a:spcAft>
                    <a:spcPts val="600"/>
                  </a:spcAft>
                </a:pPr>
                <a:endParaRPr lang="en-US" sz="1500" dirty="0" smtClean="0">
                  <a:solidFill>
                    <a:prstClr val="black"/>
                  </a:solidFill>
                </a:endParaRPr>
              </a:p>
              <a:p>
                <a:pPr marL="0" lvl="1">
                  <a:spcAft>
                    <a:spcPts val="600"/>
                  </a:spcAft>
                </a:pPr>
                <a14:m>
                  <m:oMathPara xmlns:m="http://schemas.openxmlformats.org/officeDocument/2006/math">
                    <m:oMathParaPr>
                      <m:jc m:val="centerGroup"/>
                    </m:oMathParaPr>
                    <m:oMath xmlns:m="http://schemas.openxmlformats.org/officeDocument/2006/math">
                      <m:sSub>
                        <m:sSubPr>
                          <m:ctrlPr>
                            <a:rPr lang="en-US" sz="1500" i="1">
                              <a:solidFill>
                                <a:prstClr val="black"/>
                              </a:solidFill>
                              <a:latin typeface="Cambria Math"/>
                            </a:rPr>
                          </m:ctrlPr>
                        </m:sSubPr>
                        <m:e>
                          <m:r>
                            <a:rPr lang="en-US" sz="1500" i="1">
                              <a:solidFill>
                                <a:prstClr val="black"/>
                              </a:solidFill>
                              <a:latin typeface="Cambria Math"/>
                            </a:rPr>
                            <m:t>𝑊</m:t>
                          </m:r>
                        </m:e>
                        <m:sub>
                          <m:r>
                            <a:rPr lang="en-US" sz="1500" b="0" i="1" smtClean="0">
                              <a:solidFill>
                                <a:prstClr val="black"/>
                              </a:solidFill>
                              <a:latin typeface="Cambria Math" panose="02040503050406030204" pitchFamily="18" charset="0"/>
                            </a:rPr>
                            <m:t>𝑇𝑂𝐺𝑊</m:t>
                          </m:r>
                        </m:sub>
                      </m:sSub>
                      <m:r>
                        <a:rPr lang="en-US" sz="1500" i="1">
                          <a:solidFill>
                            <a:prstClr val="black"/>
                          </a:solidFill>
                          <a:latin typeface="Cambria Math"/>
                        </a:rPr>
                        <m:t>=</m:t>
                      </m:r>
                      <m:sSub>
                        <m:sSubPr>
                          <m:ctrlPr>
                            <a:rPr lang="en-US" sz="1500" i="1">
                              <a:solidFill>
                                <a:prstClr val="black"/>
                              </a:solidFill>
                              <a:latin typeface="Cambria Math"/>
                            </a:rPr>
                          </m:ctrlPr>
                        </m:sSubPr>
                        <m:e>
                          <m:r>
                            <a:rPr lang="en-US" sz="1500" i="1">
                              <a:solidFill>
                                <a:prstClr val="black"/>
                              </a:solidFill>
                              <a:latin typeface="Cambria Math"/>
                            </a:rPr>
                            <m:t>𝑊</m:t>
                          </m:r>
                        </m:e>
                        <m:sub>
                          <m:r>
                            <a:rPr lang="en-US" sz="1500" i="1">
                              <a:solidFill>
                                <a:prstClr val="black"/>
                              </a:solidFill>
                              <a:latin typeface="Cambria Math"/>
                            </a:rPr>
                            <m:t>𝑐𝑟𝑒𝑤</m:t>
                          </m:r>
                        </m:sub>
                      </m:sSub>
                      <m:r>
                        <a:rPr lang="en-US" sz="1500" i="1">
                          <a:solidFill>
                            <a:prstClr val="black"/>
                          </a:solidFill>
                          <a:latin typeface="Cambria Math"/>
                        </a:rPr>
                        <m:t>+</m:t>
                      </m:r>
                      <m:sSub>
                        <m:sSubPr>
                          <m:ctrlPr>
                            <a:rPr lang="en-US" sz="1500" i="1">
                              <a:solidFill>
                                <a:prstClr val="black"/>
                              </a:solidFill>
                              <a:latin typeface="Cambria Math"/>
                            </a:rPr>
                          </m:ctrlPr>
                        </m:sSubPr>
                        <m:e>
                          <m:r>
                            <a:rPr lang="en-US" sz="1500" i="1">
                              <a:solidFill>
                                <a:prstClr val="black"/>
                              </a:solidFill>
                              <a:latin typeface="Cambria Math"/>
                            </a:rPr>
                            <m:t>𝑊</m:t>
                          </m:r>
                        </m:e>
                        <m:sub>
                          <m:r>
                            <a:rPr lang="en-US" sz="1500" i="1">
                              <a:solidFill>
                                <a:prstClr val="black"/>
                              </a:solidFill>
                              <a:latin typeface="Cambria Math"/>
                            </a:rPr>
                            <m:t>𝑝𝑎𝑦𝑙𝑜𝑎𝑑</m:t>
                          </m:r>
                        </m:sub>
                      </m:sSub>
                      <m:r>
                        <a:rPr lang="en-US" sz="1500" i="1">
                          <a:solidFill>
                            <a:prstClr val="black"/>
                          </a:solidFill>
                          <a:latin typeface="Cambria Math"/>
                        </a:rPr>
                        <m:t>+</m:t>
                      </m:r>
                      <m:sSub>
                        <m:sSubPr>
                          <m:ctrlPr>
                            <a:rPr lang="en-US" sz="1500" i="1">
                              <a:solidFill>
                                <a:prstClr val="black"/>
                              </a:solidFill>
                              <a:latin typeface="Cambria Math"/>
                            </a:rPr>
                          </m:ctrlPr>
                        </m:sSubPr>
                        <m:e>
                          <m:r>
                            <a:rPr lang="en-US" sz="1500" i="1">
                              <a:solidFill>
                                <a:prstClr val="black"/>
                              </a:solidFill>
                              <a:latin typeface="Cambria Math"/>
                            </a:rPr>
                            <m:t>𝑊</m:t>
                          </m:r>
                        </m:e>
                        <m:sub>
                          <m:r>
                            <a:rPr lang="en-US" sz="1500" i="1">
                              <a:solidFill>
                                <a:prstClr val="black"/>
                              </a:solidFill>
                              <a:latin typeface="Cambria Math"/>
                            </a:rPr>
                            <m:t>𝑓𝑢𝑒𝑙</m:t>
                          </m:r>
                        </m:sub>
                      </m:sSub>
                      <m:r>
                        <a:rPr lang="en-US" sz="1500" i="1">
                          <a:solidFill>
                            <a:prstClr val="black"/>
                          </a:solidFill>
                          <a:latin typeface="Cambria Math"/>
                        </a:rPr>
                        <m:t>+</m:t>
                      </m:r>
                      <m:sSub>
                        <m:sSubPr>
                          <m:ctrlPr>
                            <a:rPr lang="en-US" sz="1500" i="1">
                              <a:solidFill>
                                <a:prstClr val="black"/>
                              </a:solidFill>
                              <a:latin typeface="Cambria Math"/>
                            </a:rPr>
                          </m:ctrlPr>
                        </m:sSubPr>
                        <m:e>
                          <m:r>
                            <a:rPr lang="en-US" sz="1500" i="1">
                              <a:solidFill>
                                <a:prstClr val="black"/>
                              </a:solidFill>
                              <a:latin typeface="Cambria Math"/>
                            </a:rPr>
                            <m:t>𝑊</m:t>
                          </m:r>
                        </m:e>
                        <m:sub>
                          <m:r>
                            <a:rPr lang="en-US" sz="1500" i="1">
                              <a:solidFill>
                                <a:prstClr val="black"/>
                              </a:solidFill>
                              <a:latin typeface="Cambria Math"/>
                            </a:rPr>
                            <m:t>𝑒𝑚𝑝𝑡𝑦</m:t>
                          </m:r>
                        </m:sub>
                      </m:sSub>
                    </m:oMath>
                  </m:oMathPara>
                </a14:m>
                <a:endParaRPr lang="en-US" sz="1500" dirty="0" smtClean="0">
                  <a:solidFill>
                    <a:prstClr val="black"/>
                  </a:solidFill>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140676" y="1721094"/>
                <a:ext cx="5069499" cy="4496616"/>
              </a:xfrm>
              <a:prstGeom prst="rect">
                <a:avLst/>
              </a:prstGeom>
              <a:blipFill rotWithShape="0">
                <a:blip r:embed="rId3"/>
                <a:stretch>
                  <a:fillRect l="-481" t="-271" r="-481"/>
                </a:stretch>
              </a:blipFill>
            </p:spPr>
            <p:txBody>
              <a:bodyPr/>
              <a:lstStyle/>
              <a:p>
                <a:r>
                  <a:rPr lang="en-US">
                    <a:noFill/>
                  </a:rPr>
                  <a:t> </a:t>
                </a:r>
              </a:p>
            </p:txBody>
          </p:sp>
        </mc:Fallback>
      </mc:AlternateContent>
      <p:graphicFrame>
        <p:nvGraphicFramePr>
          <p:cNvPr id="6" name="Table 5"/>
          <p:cNvGraphicFramePr>
            <a:graphicFrameLocks noGrp="1"/>
          </p:cNvGraphicFramePr>
          <p:nvPr>
            <p:extLst>
              <p:ext uri="{D42A27DB-BD31-4B8C-83A1-F6EECF244321}">
                <p14:modId xmlns:p14="http://schemas.microsoft.com/office/powerpoint/2010/main" val="138681516"/>
              </p:ext>
            </p:extLst>
          </p:nvPr>
        </p:nvGraphicFramePr>
        <p:xfrm>
          <a:off x="5400385" y="1806819"/>
          <a:ext cx="3576561" cy="4848556"/>
        </p:xfrm>
        <a:graphic>
          <a:graphicData uri="http://schemas.openxmlformats.org/drawingml/2006/table">
            <a:tbl>
              <a:tblPr firstRow="1" bandRow="1">
                <a:tableStyleId>{B301B821-A1FF-4177-AEE7-76D212191A09}</a:tableStyleId>
              </a:tblPr>
              <a:tblGrid>
                <a:gridCol w="1642986"/>
                <a:gridCol w="1933575"/>
              </a:tblGrid>
              <a:tr h="188313">
                <a:tc>
                  <a:txBody>
                    <a:bodyPr/>
                    <a:lstStyle/>
                    <a:p>
                      <a:pPr algn="ctr"/>
                      <a:r>
                        <a:rPr lang="en-US" sz="1400" dirty="0" smtClean="0"/>
                        <a:t>Specification</a:t>
                      </a:r>
                      <a:endParaRPr lang="en-US" sz="1400" dirty="0"/>
                    </a:p>
                  </a:txBody>
                  <a:tcPr>
                    <a:lnR w="12700" cap="flat" cmpd="sng" algn="ctr">
                      <a:solidFill>
                        <a:srgbClr val="0070C0"/>
                      </a:solidFill>
                      <a:prstDash val="solid"/>
                      <a:round/>
                      <a:headEnd type="none" w="med" len="med"/>
                      <a:tailEnd type="none" w="med" len="med"/>
                    </a:lnR>
                  </a:tcPr>
                </a:tc>
                <a:tc>
                  <a:txBody>
                    <a:bodyPr/>
                    <a:lstStyle/>
                    <a:p>
                      <a:pPr algn="ctr"/>
                      <a:r>
                        <a:rPr lang="en-US" sz="1400" dirty="0" smtClean="0"/>
                        <a:t>Requirement</a:t>
                      </a:r>
                      <a:endParaRPr lang="en-US" sz="1400" dirty="0"/>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tcPr>
                </a:tc>
              </a:tr>
              <a:tr h="320599">
                <a:tc>
                  <a:txBody>
                    <a:bodyPr/>
                    <a:lstStyle/>
                    <a:p>
                      <a:pPr algn="ctr"/>
                      <a:r>
                        <a:rPr lang="en-US" sz="1400" dirty="0" smtClean="0"/>
                        <a:t>Passenger</a:t>
                      </a:r>
                      <a:r>
                        <a:rPr lang="en-US" sz="1400" baseline="0" dirty="0" smtClean="0"/>
                        <a:t> Capacity</a:t>
                      </a:r>
                      <a:endParaRPr lang="en-US" sz="1400" dirty="0"/>
                    </a:p>
                  </a:txBody>
                  <a:tcPr>
                    <a:lnR w="12700" cap="flat" cmpd="sng" algn="ctr">
                      <a:solidFill>
                        <a:srgbClr val="0070C0"/>
                      </a:solidFill>
                      <a:prstDash val="solid"/>
                      <a:round/>
                      <a:headEnd type="none" w="med" len="med"/>
                      <a:tailEnd type="none" w="med" len="med"/>
                    </a:lnR>
                  </a:tcPr>
                </a:tc>
                <a:tc>
                  <a:txBody>
                    <a:bodyPr/>
                    <a:lstStyle/>
                    <a:p>
                      <a:pPr algn="ctr"/>
                      <a:r>
                        <a:rPr lang="en-US" sz="1400" dirty="0" smtClean="0"/>
                        <a:t>175</a:t>
                      </a:r>
                      <a:endParaRPr lang="en-US" sz="1400" dirty="0"/>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tcPr>
                </a:tc>
              </a:tr>
              <a:tr h="188313">
                <a:tc>
                  <a:txBody>
                    <a:bodyPr/>
                    <a:lstStyle/>
                    <a:p>
                      <a:pPr algn="ctr"/>
                      <a:r>
                        <a:rPr lang="en-US" sz="1400" dirty="0" smtClean="0"/>
                        <a:t>Cabin Width</a:t>
                      </a:r>
                      <a:endParaRPr lang="en-US" sz="1400" dirty="0"/>
                    </a:p>
                  </a:txBody>
                  <a:tcPr>
                    <a:lnR w="12700" cap="flat" cmpd="sng" algn="ctr">
                      <a:solidFill>
                        <a:srgbClr val="0070C0"/>
                      </a:solidFill>
                      <a:prstDash val="solid"/>
                      <a:round/>
                      <a:headEnd type="none" w="med" len="med"/>
                      <a:tailEnd type="none" w="med" len="med"/>
                    </a:lnR>
                  </a:tcPr>
                </a:tc>
                <a:tc>
                  <a:txBody>
                    <a:bodyPr/>
                    <a:lstStyle/>
                    <a:p>
                      <a:pPr algn="ctr"/>
                      <a:r>
                        <a:rPr lang="en-US" sz="1400" dirty="0" smtClean="0"/>
                        <a:t>&gt; 12.5 feet</a:t>
                      </a:r>
                      <a:endParaRPr lang="en-US" sz="1400" dirty="0"/>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tcPr>
                </a:tc>
              </a:tr>
              <a:tr h="188313">
                <a:tc>
                  <a:txBody>
                    <a:bodyPr/>
                    <a:lstStyle/>
                    <a:p>
                      <a:pPr algn="ctr"/>
                      <a:r>
                        <a:rPr lang="en-US" sz="1400" dirty="0" smtClean="0"/>
                        <a:t>Cabin Height</a:t>
                      </a:r>
                    </a:p>
                  </a:txBody>
                  <a:tcPr>
                    <a:lnR w="12700" cap="flat" cmpd="sng" algn="ctr">
                      <a:solidFill>
                        <a:srgbClr val="0070C0"/>
                      </a:solidFill>
                      <a:prstDash val="solid"/>
                      <a:round/>
                      <a:headEnd type="none" w="med" len="med"/>
                      <a:tailEnd type="none" w="med" len="med"/>
                    </a:lnR>
                  </a:tcPr>
                </a:tc>
                <a:tc>
                  <a:txBody>
                    <a:bodyPr/>
                    <a:lstStyle/>
                    <a:p>
                      <a:pPr algn="ctr"/>
                      <a:r>
                        <a:rPr lang="en-US" sz="1400" dirty="0" smtClean="0"/>
                        <a:t>&gt; 7.25 feet</a:t>
                      </a:r>
                      <a:endParaRPr lang="en-US" sz="1400" dirty="0"/>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tcPr>
                </a:tc>
              </a:tr>
              <a:tr h="188313">
                <a:tc>
                  <a:txBody>
                    <a:bodyPr/>
                    <a:lstStyle/>
                    <a:p>
                      <a:pPr algn="ctr"/>
                      <a:r>
                        <a:rPr lang="en-US" sz="1400" dirty="0" smtClean="0"/>
                        <a:t>Cargo Capacity</a:t>
                      </a:r>
                      <a:endParaRPr lang="en-US" sz="1400" dirty="0"/>
                    </a:p>
                  </a:txBody>
                  <a:tcPr>
                    <a:lnR w="12700" cap="flat" cmpd="sng" algn="ctr">
                      <a:solidFill>
                        <a:srgbClr val="0070C0"/>
                      </a:solidFill>
                      <a:prstDash val="solid"/>
                      <a:round/>
                      <a:headEnd type="none" w="med" len="med"/>
                      <a:tailEnd type="none" w="med" len="med"/>
                    </a:lnR>
                  </a:tcPr>
                </a:tc>
                <a:tc>
                  <a:txBody>
                    <a:bodyPr/>
                    <a:lstStyle/>
                    <a:p>
                      <a:pPr algn="ctr"/>
                      <a:r>
                        <a:rPr lang="en-US" sz="1400" dirty="0" smtClean="0"/>
                        <a:t>1240 ft</a:t>
                      </a:r>
                      <a:r>
                        <a:rPr lang="en-US" sz="1400" baseline="30000" dirty="0" smtClean="0"/>
                        <a:t>3</a:t>
                      </a:r>
                      <a:endParaRPr lang="en-US" sz="1400" baseline="30000" dirty="0"/>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tcPr>
                </a:tc>
              </a:tr>
              <a:tr h="188313">
                <a:tc>
                  <a:txBody>
                    <a:bodyPr/>
                    <a:lstStyle/>
                    <a:p>
                      <a:pPr algn="ctr"/>
                      <a:r>
                        <a:rPr lang="en-US" sz="1400" dirty="0" smtClean="0"/>
                        <a:t>Takeoff Distance</a:t>
                      </a:r>
                      <a:endParaRPr lang="en-US" sz="1400" dirty="0"/>
                    </a:p>
                  </a:txBody>
                  <a:tcPr>
                    <a:lnR w="12700" cap="flat" cmpd="sng" algn="ctr">
                      <a:solidFill>
                        <a:srgbClr val="0070C0"/>
                      </a:solidFill>
                      <a:prstDash val="solid"/>
                      <a:round/>
                      <a:headEnd type="none" w="med" len="med"/>
                      <a:tailEnd type="none" w="med" len="med"/>
                    </a:lnR>
                  </a:tcPr>
                </a:tc>
                <a:tc>
                  <a:txBody>
                    <a:bodyPr/>
                    <a:lstStyle/>
                    <a:p>
                      <a:pPr algn="ctr"/>
                      <a:r>
                        <a:rPr lang="en-US" sz="1400" dirty="0" smtClean="0"/>
                        <a:t>8,200</a:t>
                      </a:r>
                      <a:r>
                        <a:rPr lang="en-US" sz="1400" baseline="0" dirty="0" smtClean="0"/>
                        <a:t> feet</a:t>
                      </a:r>
                      <a:endParaRPr lang="en-US" sz="1400" dirty="0"/>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tcPr>
                </a:tc>
              </a:tr>
              <a:tr h="188313">
                <a:tc>
                  <a:txBody>
                    <a:bodyPr/>
                    <a:lstStyle/>
                    <a:p>
                      <a:pPr algn="ctr"/>
                      <a:r>
                        <a:rPr lang="en-US" sz="1400" dirty="0" smtClean="0"/>
                        <a:t>Alternative Fuels</a:t>
                      </a:r>
                      <a:endParaRPr lang="en-US" sz="1400" dirty="0"/>
                    </a:p>
                  </a:txBody>
                  <a:tcPr>
                    <a:lnR w="12700" cap="flat" cmpd="sng" algn="ctr">
                      <a:solidFill>
                        <a:srgbClr val="0070C0"/>
                      </a:solidFill>
                      <a:prstDash val="solid"/>
                      <a:round/>
                      <a:headEnd type="none" w="med" len="med"/>
                      <a:tailEnd type="none" w="med" len="med"/>
                    </a:lnR>
                  </a:tcPr>
                </a:tc>
                <a:tc>
                  <a:txBody>
                    <a:bodyPr/>
                    <a:lstStyle/>
                    <a:p>
                      <a:pPr algn="ctr"/>
                      <a:r>
                        <a:rPr lang="en-US" sz="1400" dirty="0" smtClean="0"/>
                        <a:t>Biofuels</a:t>
                      </a:r>
                      <a:endParaRPr lang="en-US" sz="1400" dirty="0"/>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tcPr>
                </a:tc>
              </a:tr>
              <a:tr h="320599">
                <a:tc>
                  <a:txBody>
                    <a:bodyPr/>
                    <a:lstStyle/>
                    <a:p>
                      <a:pPr algn="ctr"/>
                      <a:r>
                        <a:rPr lang="en-US" sz="1400" dirty="0" smtClean="0"/>
                        <a:t>L/D</a:t>
                      </a:r>
                      <a:r>
                        <a:rPr lang="en-US" sz="1400" baseline="-25000" dirty="0" smtClean="0"/>
                        <a:t>max</a:t>
                      </a:r>
                      <a:endParaRPr lang="en-US" sz="1400" baseline="-25000" dirty="0"/>
                    </a:p>
                  </a:txBody>
                  <a:tcPr>
                    <a:lnR w="12700" cap="flat" cmpd="sng" algn="ctr">
                      <a:solidFill>
                        <a:srgbClr val="0070C0"/>
                      </a:solidFill>
                      <a:prstDash val="solid"/>
                      <a:round/>
                      <a:headEnd type="none" w="med" len="med"/>
                      <a:tailEnd type="none" w="med" len="med"/>
                    </a:lnR>
                  </a:tcPr>
                </a:tc>
                <a:tc>
                  <a:txBody>
                    <a:bodyPr/>
                    <a:lstStyle/>
                    <a:p>
                      <a:pPr algn="ctr"/>
                      <a:r>
                        <a:rPr lang="en-US" sz="1400" dirty="0" smtClean="0"/>
                        <a:t>25%</a:t>
                      </a:r>
                      <a:r>
                        <a:rPr lang="en-US" sz="1400" baseline="0" dirty="0" smtClean="0"/>
                        <a:t> improvement</a:t>
                      </a:r>
                      <a:endParaRPr lang="en-US" sz="1400" dirty="0"/>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tcPr>
                </a:tc>
              </a:tr>
              <a:tr h="188313">
                <a:tc>
                  <a:txBody>
                    <a:bodyPr/>
                    <a:lstStyle/>
                    <a:p>
                      <a:pPr algn="ctr"/>
                      <a:r>
                        <a:rPr lang="en-US" sz="1400" dirty="0" smtClean="0"/>
                        <a:t>Seating</a:t>
                      </a:r>
                      <a:endParaRPr lang="en-US" sz="1400" dirty="0"/>
                    </a:p>
                  </a:txBody>
                  <a:tcPr>
                    <a:lnR w="12700" cap="flat" cmpd="sng" algn="ctr">
                      <a:solidFill>
                        <a:srgbClr val="0070C0"/>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Pitch: 32”  Width: 17.2”</a:t>
                      </a: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tcPr>
                </a:tc>
              </a:tr>
              <a:tr h="188313">
                <a:tc>
                  <a:txBody>
                    <a:bodyPr/>
                    <a:lstStyle/>
                    <a:p>
                      <a:pPr algn="ctr"/>
                      <a:r>
                        <a:rPr lang="en-US" sz="1400" dirty="0" smtClean="0"/>
                        <a:t>Landing Speed</a:t>
                      </a:r>
                      <a:endParaRPr lang="en-US" sz="1400" dirty="0"/>
                    </a:p>
                  </a:txBody>
                  <a:tcPr>
                    <a:lnR w="12700" cap="flat" cmpd="sng" algn="ctr">
                      <a:solidFill>
                        <a:srgbClr val="0070C0"/>
                      </a:solidFill>
                      <a:prstDash val="solid"/>
                      <a:round/>
                      <a:headEnd type="none" w="med" len="med"/>
                      <a:tailEnd type="none" w="med" len="med"/>
                    </a:lnR>
                  </a:tcPr>
                </a:tc>
                <a:tc>
                  <a:txBody>
                    <a:bodyPr/>
                    <a:lstStyle/>
                    <a:p>
                      <a:pPr algn="ctr"/>
                      <a:r>
                        <a:rPr lang="en-US" sz="1400" dirty="0" smtClean="0"/>
                        <a:t>&lt; 140 KCAS</a:t>
                      </a:r>
                      <a:endParaRPr lang="en-US" sz="1400" dirty="0"/>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tcPr>
                </a:tc>
              </a:tr>
              <a:tr h="188313">
                <a:tc>
                  <a:txBody>
                    <a:bodyPr/>
                    <a:lstStyle/>
                    <a:p>
                      <a:pPr algn="ctr"/>
                      <a:r>
                        <a:rPr lang="en-US" sz="1400" dirty="0" smtClean="0"/>
                        <a:t>Cruise Speed</a:t>
                      </a:r>
                      <a:endParaRPr lang="en-US" sz="1400" dirty="0"/>
                    </a:p>
                  </a:txBody>
                  <a:tcPr>
                    <a:lnR w="12700" cap="flat" cmpd="sng" algn="ctr">
                      <a:solidFill>
                        <a:srgbClr val="0070C0"/>
                      </a:solidFill>
                      <a:prstDash val="solid"/>
                      <a:round/>
                      <a:headEnd type="none" w="med" len="med"/>
                      <a:tailEnd type="none" w="med" len="med"/>
                    </a:lnR>
                  </a:tcPr>
                </a:tc>
                <a:tc>
                  <a:txBody>
                    <a:bodyPr/>
                    <a:lstStyle/>
                    <a:p>
                      <a:pPr algn="ctr"/>
                      <a:r>
                        <a:rPr lang="en-US" sz="1400" dirty="0" smtClean="0"/>
                        <a:t>0.8</a:t>
                      </a:r>
                      <a:endParaRPr lang="en-US" sz="1400" dirty="0"/>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tcPr>
                </a:tc>
              </a:tr>
              <a:tr h="188313">
                <a:tc>
                  <a:txBody>
                    <a:bodyPr/>
                    <a:lstStyle/>
                    <a:p>
                      <a:pPr algn="ctr"/>
                      <a:r>
                        <a:rPr lang="en-US" sz="1400" dirty="0" smtClean="0"/>
                        <a:t>Cruise Altitude</a:t>
                      </a:r>
                      <a:endParaRPr lang="en-US" sz="1400" dirty="0"/>
                    </a:p>
                  </a:txBody>
                  <a:tcPr>
                    <a:lnR w="12700" cap="flat" cmpd="sng" algn="ctr">
                      <a:solidFill>
                        <a:srgbClr val="0070C0"/>
                      </a:solidFill>
                      <a:prstDash val="solid"/>
                      <a:round/>
                      <a:headEnd type="none" w="med" len="med"/>
                      <a:tailEnd type="none" w="med" len="med"/>
                    </a:lnR>
                  </a:tcPr>
                </a:tc>
                <a:tc>
                  <a:txBody>
                    <a:bodyPr/>
                    <a:lstStyle/>
                    <a:p>
                      <a:pPr algn="ctr"/>
                      <a:r>
                        <a:rPr lang="en-US" sz="1400" dirty="0" smtClean="0"/>
                        <a:t>35,000 feet</a:t>
                      </a:r>
                      <a:endParaRPr lang="en-US" sz="1400" dirty="0"/>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tcPr>
                </a:tc>
              </a:tr>
              <a:tr h="320599">
                <a:tc>
                  <a:txBody>
                    <a:bodyPr/>
                    <a:lstStyle/>
                    <a:p>
                      <a:pPr algn="ctr"/>
                      <a:r>
                        <a:rPr lang="en-US" sz="1400" dirty="0" smtClean="0"/>
                        <a:t>Payload</a:t>
                      </a:r>
                      <a:r>
                        <a:rPr lang="en-US" sz="1400" baseline="0" dirty="0" smtClean="0"/>
                        <a:t> Capability</a:t>
                      </a:r>
                      <a:endParaRPr lang="en-US" sz="1400" dirty="0"/>
                    </a:p>
                  </a:txBody>
                  <a:tcPr>
                    <a:lnR w="12700" cap="flat" cmpd="sng" algn="ctr">
                      <a:solidFill>
                        <a:srgbClr val="0070C0"/>
                      </a:solidFill>
                      <a:prstDash val="solid"/>
                      <a:round/>
                      <a:headEnd type="none" w="med" len="med"/>
                      <a:tailEnd type="none" w="med" len="med"/>
                    </a:lnR>
                  </a:tcPr>
                </a:tc>
                <a:tc>
                  <a:txBody>
                    <a:bodyPr/>
                    <a:lstStyle/>
                    <a:p>
                      <a:pPr algn="ctr"/>
                      <a:r>
                        <a:rPr lang="en-US" sz="1400" dirty="0" smtClean="0"/>
                        <a:t>37,000 pounds</a:t>
                      </a:r>
                      <a:endParaRPr lang="en-US" sz="1400" dirty="0"/>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tcPr>
                </a:tc>
              </a:tr>
              <a:tr h="320599">
                <a:tc>
                  <a:txBody>
                    <a:bodyPr/>
                    <a:lstStyle/>
                    <a:p>
                      <a:pPr algn="ctr"/>
                      <a:r>
                        <a:rPr lang="en-US" sz="1400" dirty="0" smtClean="0"/>
                        <a:t>Max</a:t>
                      </a:r>
                      <a:r>
                        <a:rPr lang="en-US" sz="1400" baseline="0" dirty="0" smtClean="0"/>
                        <a:t> Operating Speed</a:t>
                      </a:r>
                      <a:endParaRPr lang="en-US" sz="1400" dirty="0"/>
                    </a:p>
                  </a:txBody>
                  <a:tcPr>
                    <a:lnR w="12700" cap="flat" cmpd="sng" algn="ctr">
                      <a:solidFill>
                        <a:srgbClr val="0070C0"/>
                      </a:solidFill>
                      <a:prstDash val="solid"/>
                      <a:round/>
                      <a:headEnd type="none" w="med" len="med"/>
                      <a:tailEnd type="none" w="med" len="med"/>
                    </a:lnR>
                  </a:tcPr>
                </a:tc>
                <a:tc>
                  <a:txBody>
                    <a:bodyPr/>
                    <a:lstStyle/>
                    <a:p>
                      <a:pPr algn="ctr"/>
                      <a:r>
                        <a:rPr lang="en-US" sz="1400" dirty="0" smtClean="0"/>
                        <a:t>0.83</a:t>
                      </a:r>
                      <a:endParaRPr lang="en-US" sz="1400" dirty="0"/>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tcPr>
                </a:tc>
              </a:tr>
              <a:tr h="320599">
                <a:tc>
                  <a:txBody>
                    <a:bodyPr/>
                    <a:lstStyle/>
                    <a:p>
                      <a:pPr algn="ctr"/>
                      <a:r>
                        <a:rPr lang="en-US" sz="1400" dirty="0" smtClean="0"/>
                        <a:t>Range</a:t>
                      </a:r>
                      <a:endParaRPr lang="en-US" sz="1400" dirty="0"/>
                    </a:p>
                  </a:txBody>
                  <a:tcPr>
                    <a:lnR w="12700" cap="flat" cmpd="sng" algn="ctr">
                      <a:solidFill>
                        <a:srgbClr val="0070C0"/>
                      </a:solidFill>
                      <a:prstDash val="solid"/>
                      <a:round/>
                      <a:headEnd type="none" w="med" len="med"/>
                      <a:tailEnd type="none" w="med" len="med"/>
                    </a:lnR>
                  </a:tcPr>
                </a:tc>
                <a:tc>
                  <a:txBody>
                    <a:bodyPr/>
                    <a:lstStyle/>
                    <a:p>
                      <a:pPr algn="ctr"/>
                      <a:r>
                        <a:rPr lang="en-US" sz="1400" dirty="0" smtClean="0"/>
                        <a:t>1,200</a:t>
                      </a:r>
                      <a:r>
                        <a:rPr lang="en-US" sz="1400" baseline="0" dirty="0" smtClean="0"/>
                        <a:t> nominal</a:t>
                      </a:r>
                      <a:endParaRPr lang="en-US" sz="1400" dirty="0"/>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tcPr>
                </a:tc>
              </a:tr>
            </a:tbl>
          </a:graphicData>
        </a:graphic>
      </p:graphicFrame>
    </p:spTree>
    <p:extLst>
      <p:ext uri="{BB962C8B-B14F-4D97-AF65-F5344CB8AC3E}">
        <p14:creationId xmlns:p14="http://schemas.microsoft.com/office/powerpoint/2010/main" val="7531427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extBox 4"/>
              <p:cNvSpPr txBox="1"/>
              <p:nvPr/>
            </p:nvSpPr>
            <p:spPr>
              <a:xfrm>
                <a:off x="140676" y="1368669"/>
                <a:ext cx="8836270" cy="5150449"/>
              </a:xfrm>
              <a:prstGeom prst="rect">
                <a:avLst/>
              </a:prstGeom>
              <a:noFill/>
            </p:spPr>
            <p:txBody>
              <a:bodyPr wrap="square" rtlCol="0">
                <a:spAutoFit/>
              </a:bodyPr>
              <a:lstStyle/>
              <a:p>
                <a:pPr lvl="0"/>
                <a:r>
                  <a:rPr lang="en-US" sz="1400" b="1" dirty="0" smtClean="0">
                    <a:solidFill>
                      <a:prstClr val="black"/>
                    </a:solidFill>
                  </a:rPr>
                  <a:t>Fuel </a:t>
                </a:r>
                <a:r>
                  <a:rPr lang="en-US" sz="1400" b="1" dirty="0">
                    <a:solidFill>
                      <a:prstClr val="black"/>
                    </a:solidFill>
                  </a:rPr>
                  <a:t>weight </a:t>
                </a:r>
                <a:r>
                  <a:rPr lang="en-US" sz="1400" dirty="0">
                    <a:solidFill>
                      <a:prstClr val="black"/>
                    </a:solidFill>
                  </a:rPr>
                  <a:t>can be estimated by analyzing the fuel fraction </a:t>
                </a:r>
                <a14:m>
                  <m:oMath xmlns:m="http://schemas.openxmlformats.org/officeDocument/2006/math">
                    <m:d>
                      <m:dPr>
                        <m:ctrlPr>
                          <a:rPr lang="en-US" sz="1400" i="1">
                            <a:solidFill>
                              <a:prstClr val="black"/>
                            </a:solidFill>
                            <a:latin typeface="Cambria Math"/>
                          </a:rPr>
                        </m:ctrlPr>
                      </m:dPr>
                      <m:e>
                        <m:f>
                          <m:fPr>
                            <m:ctrlPr>
                              <a:rPr lang="en-US" sz="1400" i="1">
                                <a:solidFill>
                                  <a:prstClr val="black"/>
                                </a:solidFill>
                                <a:latin typeface="Cambria Math"/>
                              </a:rPr>
                            </m:ctrlPr>
                          </m:fPr>
                          <m:num>
                            <m:sSub>
                              <m:sSubPr>
                                <m:ctrlPr>
                                  <a:rPr lang="en-US" sz="1400" i="1">
                                    <a:solidFill>
                                      <a:prstClr val="black"/>
                                    </a:solidFill>
                                    <a:latin typeface="Cambria Math"/>
                                  </a:rPr>
                                </m:ctrlPr>
                              </m:sSubPr>
                              <m:e>
                                <m:r>
                                  <a:rPr lang="en-US" sz="1400" i="1">
                                    <a:solidFill>
                                      <a:prstClr val="black"/>
                                    </a:solidFill>
                                    <a:latin typeface="Cambria Math"/>
                                  </a:rPr>
                                  <m:t>𝑊</m:t>
                                </m:r>
                              </m:e>
                              <m:sub>
                                <m:r>
                                  <a:rPr lang="en-US" sz="1400" i="1">
                                    <a:solidFill>
                                      <a:prstClr val="black"/>
                                    </a:solidFill>
                                    <a:latin typeface="Cambria Math"/>
                                  </a:rPr>
                                  <m:t>𝑖</m:t>
                                </m:r>
                                <m:r>
                                  <a:rPr lang="en-US" sz="1400" i="1">
                                    <a:solidFill>
                                      <a:prstClr val="black"/>
                                    </a:solidFill>
                                    <a:latin typeface="Cambria Math"/>
                                  </a:rPr>
                                  <m:t>−1</m:t>
                                </m:r>
                              </m:sub>
                            </m:sSub>
                          </m:num>
                          <m:den>
                            <m:sSub>
                              <m:sSubPr>
                                <m:ctrlPr>
                                  <a:rPr lang="en-US" sz="1400" i="1">
                                    <a:solidFill>
                                      <a:prstClr val="black"/>
                                    </a:solidFill>
                                    <a:latin typeface="Cambria Math"/>
                                  </a:rPr>
                                </m:ctrlPr>
                              </m:sSubPr>
                              <m:e>
                                <m:r>
                                  <a:rPr lang="en-US" sz="1400" i="1">
                                    <a:solidFill>
                                      <a:prstClr val="black"/>
                                    </a:solidFill>
                                    <a:latin typeface="Cambria Math"/>
                                  </a:rPr>
                                  <m:t>𝑊</m:t>
                                </m:r>
                              </m:e>
                              <m:sub>
                                <m:r>
                                  <a:rPr lang="en-US" sz="1400" i="1">
                                    <a:solidFill>
                                      <a:prstClr val="black"/>
                                    </a:solidFill>
                                    <a:latin typeface="Cambria Math"/>
                                  </a:rPr>
                                  <m:t>𝑖</m:t>
                                </m:r>
                              </m:sub>
                            </m:sSub>
                          </m:den>
                        </m:f>
                      </m:e>
                    </m:d>
                  </m:oMath>
                </a14:m>
                <a:r>
                  <a:rPr lang="en-US" sz="1400" dirty="0">
                    <a:solidFill>
                      <a:prstClr val="black"/>
                    </a:solidFill>
                  </a:rPr>
                  <a:t> for each mission segment. The total fuel fraction is </a:t>
                </a:r>
                <a14:m>
                  <m:oMath xmlns:m="http://schemas.openxmlformats.org/officeDocument/2006/math">
                    <m:f>
                      <m:fPr>
                        <m:ctrlPr>
                          <a:rPr lang="en-US" sz="1400" i="1">
                            <a:solidFill>
                              <a:prstClr val="black"/>
                            </a:solidFill>
                            <a:latin typeface="Cambria Math"/>
                          </a:rPr>
                        </m:ctrlPr>
                      </m:fPr>
                      <m:num>
                        <m:sSub>
                          <m:sSubPr>
                            <m:ctrlPr>
                              <a:rPr lang="en-US" sz="1400" i="1">
                                <a:solidFill>
                                  <a:prstClr val="black"/>
                                </a:solidFill>
                                <a:latin typeface="Cambria Math"/>
                              </a:rPr>
                            </m:ctrlPr>
                          </m:sSubPr>
                          <m:e>
                            <m:r>
                              <a:rPr lang="en-US" sz="1400" i="1">
                                <a:solidFill>
                                  <a:prstClr val="black"/>
                                </a:solidFill>
                                <a:latin typeface="Cambria Math"/>
                              </a:rPr>
                              <m:t>𝑊</m:t>
                            </m:r>
                          </m:e>
                          <m:sub>
                            <m:r>
                              <a:rPr lang="en-US" sz="1400" i="1">
                                <a:solidFill>
                                  <a:prstClr val="black"/>
                                </a:solidFill>
                                <a:latin typeface="Cambria Math"/>
                              </a:rPr>
                              <m:t>𝑓</m:t>
                            </m:r>
                          </m:sub>
                        </m:sSub>
                      </m:num>
                      <m:den>
                        <m:sSub>
                          <m:sSubPr>
                            <m:ctrlPr>
                              <a:rPr lang="en-US" sz="1400" i="1">
                                <a:solidFill>
                                  <a:prstClr val="black"/>
                                </a:solidFill>
                                <a:latin typeface="Cambria Math"/>
                              </a:rPr>
                            </m:ctrlPr>
                          </m:sSubPr>
                          <m:e>
                            <m:r>
                              <a:rPr lang="en-US" sz="1400" i="1">
                                <a:solidFill>
                                  <a:prstClr val="black"/>
                                </a:solidFill>
                                <a:latin typeface="Cambria Math"/>
                              </a:rPr>
                              <m:t>𝑊</m:t>
                            </m:r>
                          </m:e>
                          <m:sub>
                            <m:r>
                              <a:rPr lang="en-US" sz="1400" i="1">
                                <a:solidFill>
                                  <a:prstClr val="black"/>
                                </a:solidFill>
                                <a:latin typeface="Cambria Math"/>
                              </a:rPr>
                              <m:t>0</m:t>
                            </m:r>
                          </m:sub>
                        </m:sSub>
                      </m:den>
                    </m:f>
                    <m:r>
                      <a:rPr lang="en-US" sz="1400" i="1">
                        <a:solidFill>
                          <a:prstClr val="black"/>
                        </a:solidFill>
                        <a:latin typeface="Cambria Math"/>
                      </a:rPr>
                      <m:t>=</m:t>
                    </m:r>
                    <m:d>
                      <m:dPr>
                        <m:ctrlPr>
                          <a:rPr lang="en-US" sz="1400" i="1">
                            <a:solidFill>
                              <a:prstClr val="black"/>
                            </a:solidFill>
                            <a:latin typeface="Cambria Math"/>
                          </a:rPr>
                        </m:ctrlPr>
                      </m:dPr>
                      <m:e>
                        <m:r>
                          <a:rPr lang="en-US" sz="1400" i="1">
                            <a:solidFill>
                              <a:prstClr val="black"/>
                            </a:solidFill>
                            <a:latin typeface="Cambria Math"/>
                          </a:rPr>
                          <m:t>1−</m:t>
                        </m:r>
                        <m:f>
                          <m:fPr>
                            <m:ctrlPr>
                              <a:rPr lang="en-US" sz="1400" i="1">
                                <a:solidFill>
                                  <a:prstClr val="black"/>
                                </a:solidFill>
                                <a:latin typeface="Cambria Math"/>
                              </a:rPr>
                            </m:ctrlPr>
                          </m:fPr>
                          <m:num>
                            <m:sSub>
                              <m:sSubPr>
                                <m:ctrlPr>
                                  <a:rPr lang="en-US" sz="1400" i="1">
                                    <a:solidFill>
                                      <a:prstClr val="black"/>
                                    </a:solidFill>
                                    <a:latin typeface="Cambria Math"/>
                                  </a:rPr>
                                </m:ctrlPr>
                              </m:sSubPr>
                              <m:e>
                                <m:r>
                                  <a:rPr lang="en-US" sz="1400" i="1">
                                    <a:solidFill>
                                      <a:prstClr val="black"/>
                                    </a:solidFill>
                                    <a:latin typeface="Cambria Math"/>
                                  </a:rPr>
                                  <m:t>𝑊</m:t>
                                </m:r>
                              </m:e>
                              <m:sub>
                                <m:r>
                                  <a:rPr lang="en-US" sz="1400" i="1">
                                    <a:solidFill>
                                      <a:prstClr val="black"/>
                                    </a:solidFill>
                                    <a:latin typeface="Cambria Math"/>
                                  </a:rPr>
                                  <m:t>𝑥</m:t>
                                </m:r>
                              </m:sub>
                            </m:sSub>
                          </m:num>
                          <m:den>
                            <m:sSub>
                              <m:sSubPr>
                                <m:ctrlPr>
                                  <a:rPr lang="en-US" sz="1400" i="1">
                                    <a:solidFill>
                                      <a:prstClr val="black"/>
                                    </a:solidFill>
                                    <a:latin typeface="Cambria Math"/>
                                  </a:rPr>
                                </m:ctrlPr>
                              </m:sSubPr>
                              <m:e>
                                <m:r>
                                  <a:rPr lang="en-US" sz="1400" i="1">
                                    <a:solidFill>
                                      <a:prstClr val="black"/>
                                    </a:solidFill>
                                    <a:latin typeface="Cambria Math"/>
                                  </a:rPr>
                                  <m:t>𝑊</m:t>
                                </m:r>
                              </m:e>
                              <m:sub>
                                <m:r>
                                  <a:rPr lang="en-US" sz="1400" i="1">
                                    <a:solidFill>
                                      <a:prstClr val="black"/>
                                    </a:solidFill>
                                    <a:latin typeface="Cambria Math"/>
                                  </a:rPr>
                                  <m:t>0</m:t>
                                </m:r>
                              </m:sub>
                            </m:sSub>
                          </m:den>
                        </m:f>
                      </m:e>
                    </m:d>
                  </m:oMath>
                </a14:m>
                <a:r>
                  <a:rPr lang="en-US" sz="1400" dirty="0">
                    <a:solidFill>
                      <a:prstClr val="black"/>
                    </a:solidFill>
                  </a:rPr>
                  <a:t> where </a:t>
                </a:r>
                <a14:m>
                  <m:oMath xmlns:m="http://schemas.openxmlformats.org/officeDocument/2006/math">
                    <m:f>
                      <m:fPr>
                        <m:ctrlPr>
                          <a:rPr lang="en-US" sz="1400" i="1">
                            <a:solidFill>
                              <a:prstClr val="black"/>
                            </a:solidFill>
                            <a:latin typeface="Cambria Math"/>
                          </a:rPr>
                        </m:ctrlPr>
                      </m:fPr>
                      <m:num>
                        <m:sSub>
                          <m:sSubPr>
                            <m:ctrlPr>
                              <a:rPr lang="en-US" sz="1400" i="1">
                                <a:solidFill>
                                  <a:prstClr val="black"/>
                                </a:solidFill>
                                <a:latin typeface="Cambria Math"/>
                              </a:rPr>
                            </m:ctrlPr>
                          </m:sSubPr>
                          <m:e>
                            <m:r>
                              <a:rPr lang="en-US" sz="1400" i="1">
                                <a:solidFill>
                                  <a:prstClr val="black"/>
                                </a:solidFill>
                                <a:latin typeface="Cambria Math"/>
                              </a:rPr>
                              <m:t>𝑊</m:t>
                            </m:r>
                          </m:e>
                          <m:sub>
                            <m:r>
                              <a:rPr lang="en-US" sz="1400" i="1">
                                <a:solidFill>
                                  <a:prstClr val="black"/>
                                </a:solidFill>
                                <a:latin typeface="Cambria Math"/>
                              </a:rPr>
                              <m:t>𝑥</m:t>
                            </m:r>
                          </m:sub>
                        </m:sSub>
                      </m:num>
                      <m:den>
                        <m:sSub>
                          <m:sSubPr>
                            <m:ctrlPr>
                              <a:rPr lang="en-US" sz="1400" i="1">
                                <a:solidFill>
                                  <a:prstClr val="black"/>
                                </a:solidFill>
                                <a:latin typeface="Cambria Math"/>
                              </a:rPr>
                            </m:ctrlPr>
                          </m:sSubPr>
                          <m:e>
                            <m:r>
                              <a:rPr lang="en-US" sz="1400" i="1">
                                <a:solidFill>
                                  <a:prstClr val="black"/>
                                </a:solidFill>
                                <a:latin typeface="Cambria Math"/>
                              </a:rPr>
                              <m:t>𝑊</m:t>
                            </m:r>
                          </m:e>
                          <m:sub>
                            <m:r>
                              <a:rPr lang="en-US" sz="1400" i="1">
                                <a:solidFill>
                                  <a:prstClr val="black"/>
                                </a:solidFill>
                                <a:latin typeface="Cambria Math"/>
                              </a:rPr>
                              <m:t>0</m:t>
                            </m:r>
                          </m:sub>
                        </m:sSub>
                      </m:den>
                    </m:f>
                  </m:oMath>
                </a14:m>
                <a:r>
                  <a:rPr lang="en-US" sz="1400" dirty="0">
                    <a:solidFill>
                      <a:prstClr val="black"/>
                    </a:solidFill>
                  </a:rPr>
                  <a:t> is the product of the fuel fractions from each mission </a:t>
                </a:r>
                <a:r>
                  <a:rPr lang="en-US" sz="1400" dirty="0" smtClean="0">
                    <a:solidFill>
                      <a:prstClr val="black"/>
                    </a:solidFill>
                  </a:rPr>
                  <a:t>segment. The Breguet </a:t>
                </a:r>
                <a:r>
                  <a:rPr lang="en-US" sz="1400" dirty="0">
                    <a:solidFill>
                      <a:prstClr val="black"/>
                    </a:solidFill>
                  </a:rPr>
                  <a:t>range equation can be used to estimate the fuel fraction for the cruise segment of the mission</a:t>
                </a:r>
                <a:r>
                  <a:rPr lang="en-US" sz="1400" dirty="0" smtClean="0">
                    <a:solidFill>
                      <a:prstClr val="black"/>
                    </a:solidFill>
                  </a:rPr>
                  <a:t>. Takeoff, climb, land and other mission segments are typically based on historical values.</a:t>
                </a:r>
              </a:p>
              <a:p>
                <a:pPr marL="742950" lvl="1" indent="-285750">
                  <a:buFontTx/>
                  <a:buChar char="-"/>
                </a:pPr>
                <a:endParaRPr lang="en-US" sz="1400" dirty="0">
                  <a:solidFill>
                    <a:prstClr val="black"/>
                  </a:solidFill>
                </a:endParaRPr>
              </a:p>
              <a:p>
                <a:pPr lvl="1"/>
                <a:r>
                  <a:rPr lang="en-US" sz="1400" dirty="0" smtClean="0">
                    <a:solidFill>
                      <a:prstClr val="black"/>
                    </a:solidFill>
                    <a:ea typeface="Cambria Math" panose="02040503050406030204" pitchFamily="18" charset="0"/>
                  </a:rPr>
                  <a:t>				</a:t>
                </a:r>
                <a14:m>
                  <m:oMath xmlns:m="http://schemas.openxmlformats.org/officeDocument/2006/math">
                    <m:r>
                      <a:rPr lang="en-US" sz="1400" i="1">
                        <a:solidFill>
                          <a:prstClr val="black"/>
                        </a:solidFill>
                        <a:latin typeface="Cambria Math" panose="02040503050406030204" pitchFamily="18" charset="0"/>
                        <a:ea typeface="Cambria Math" panose="02040503050406030204" pitchFamily="18" charset="0"/>
                      </a:rPr>
                      <m:t>𝑅</m:t>
                    </m:r>
                    <m:r>
                      <a:rPr lang="en-US" sz="1400" i="1">
                        <a:solidFill>
                          <a:prstClr val="black"/>
                        </a:solidFill>
                        <a:latin typeface="Cambria Math" panose="02040503050406030204" pitchFamily="18" charset="0"/>
                        <a:ea typeface="Cambria Math" panose="02040503050406030204" pitchFamily="18" charset="0"/>
                      </a:rPr>
                      <m:t>=</m:t>
                    </m:r>
                    <m:f>
                      <m:fPr>
                        <m:ctrlPr>
                          <a:rPr lang="en-US" sz="1400" i="1">
                            <a:solidFill>
                              <a:prstClr val="black"/>
                            </a:solidFill>
                            <a:latin typeface="Cambria Math"/>
                            <a:ea typeface="Cambria Math" panose="02040503050406030204" pitchFamily="18" charset="0"/>
                          </a:rPr>
                        </m:ctrlPr>
                      </m:fPr>
                      <m:num>
                        <m:r>
                          <a:rPr lang="en-US" sz="1400" i="1">
                            <a:solidFill>
                              <a:prstClr val="black"/>
                            </a:solidFill>
                            <a:latin typeface="Cambria Math" panose="02040503050406030204" pitchFamily="18" charset="0"/>
                            <a:ea typeface="Cambria Math" panose="02040503050406030204" pitchFamily="18" charset="0"/>
                          </a:rPr>
                          <m:t>𝑉</m:t>
                        </m:r>
                      </m:num>
                      <m:den>
                        <m:r>
                          <a:rPr lang="en-US" sz="1400" i="1">
                            <a:solidFill>
                              <a:prstClr val="black"/>
                            </a:solidFill>
                            <a:latin typeface="Cambria Math" panose="02040503050406030204" pitchFamily="18" charset="0"/>
                            <a:ea typeface="Cambria Math" panose="02040503050406030204" pitchFamily="18" charset="0"/>
                          </a:rPr>
                          <m:t>𝐶</m:t>
                        </m:r>
                      </m:den>
                    </m:f>
                    <m:f>
                      <m:fPr>
                        <m:ctrlPr>
                          <a:rPr lang="en-US" sz="1400" i="1">
                            <a:solidFill>
                              <a:prstClr val="black"/>
                            </a:solidFill>
                            <a:latin typeface="Cambria Math"/>
                            <a:ea typeface="Cambria Math" panose="02040503050406030204" pitchFamily="18" charset="0"/>
                          </a:rPr>
                        </m:ctrlPr>
                      </m:fPr>
                      <m:num>
                        <m:r>
                          <a:rPr lang="en-US" sz="1400" i="1">
                            <a:solidFill>
                              <a:prstClr val="black"/>
                            </a:solidFill>
                            <a:latin typeface="Cambria Math" panose="02040503050406030204" pitchFamily="18" charset="0"/>
                            <a:ea typeface="Cambria Math" panose="02040503050406030204" pitchFamily="18" charset="0"/>
                          </a:rPr>
                          <m:t>𝐿</m:t>
                        </m:r>
                      </m:num>
                      <m:den>
                        <m:r>
                          <a:rPr lang="en-US" sz="1400" i="1">
                            <a:solidFill>
                              <a:prstClr val="black"/>
                            </a:solidFill>
                            <a:latin typeface="Cambria Math" panose="02040503050406030204" pitchFamily="18" charset="0"/>
                            <a:ea typeface="Cambria Math" panose="02040503050406030204" pitchFamily="18" charset="0"/>
                          </a:rPr>
                          <m:t>𝐷</m:t>
                        </m:r>
                      </m:den>
                    </m:f>
                    <m:r>
                      <a:rPr lang="en-US" sz="1400" i="1">
                        <a:solidFill>
                          <a:prstClr val="black"/>
                        </a:solidFill>
                        <a:latin typeface="Cambria Math" panose="02040503050406030204" pitchFamily="18" charset="0"/>
                        <a:ea typeface="Cambria Math" panose="02040503050406030204" pitchFamily="18" charset="0"/>
                      </a:rPr>
                      <m:t> </m:t>
                    </m:r>
                    <m:r>
                      <m:rPr>
                        <m:sty m:val="p"/>
                      </m:rPr>
                      <a:rPr lang="en-US" sz="1400">
                        <a:solidFill>
                          <a:prstClr val="black"/>
                        </a:solidFill>
                        <a:latin typeface="Cambria Math" panose="02040503050406030204" pitchFamily="18" charset="0"/>
                        <a:ea typeface="Cambria Math" panose="02040503050406030204" pitchFamily="18" charset="0"/>
                      </a:rPr>
                      <m:t>ln</m:t>
                    </m:r>
                    <m:r>
                      <a:rPr lang="en-US" sz="1400" i="1">
                        <a:solidFill>
                          <a:prstClr val="black"/>
                        </a:solidFill>
                        <a:latin typeface="Cambria Math" panose="02040503050406030204" pitchFamily="18" charset="0"/>
                        <a:ea typeface="Cambria Math" panose="02040503050406030204" pitchFamily="18" charset="0"/>
                      </a:rPr>
                      <m:t>⁡(</m:t>
                    </m:r>
                    <m:f>
                      <m:fPr>
                        <m:ctrlPr>
                          <a:rPr lang="en-US" sz="1400" i="1">
                            <a:solidFill>
                              <a:prstClr val="black"/>
                            </a:solidFill>
                            <a:latin typeface="Cambria Math"/>
                            <a:ea typeface="Cambria Math" panose="02040503050406030204" pitchFamily="18" charset="0"/>
                          </a:rPr>
                        </m:ctrlPr>
                      </m:fPr>
                      <m:num>
                        <m:sSub>
                          <m:sSubPr>
                            <m:ctrlPr>
                              <a:rPr lang="en-US" sz="1400" i="1">
                                <a:solidFill>
                                  <a:prstClr val="black"/>
                                </a:solidFill>
                                <a:latin typeface="Cambria Math"/>
                                <a:ea typeface="Cambria Math" panose="02040503050406030204" pitchFamily="18" charset="0"/>
                              </a:rPr>
                            </m:ctrlPr>
                          </m:sSubPr>
                          <m:e>
                            <m:r>
                              <a:rPr lang="en-US" sz="1400" i="1">
                                <a:solidFill>
                                  <a:prstClr val="black"/>
                                </a:solidFill>
                                <a:latin typeface="Cambria Math" panose="02040503050406030204" pitchFamily="18" charset="0"/>
                                <a:ea typeface="Cambria Math" panose="02040503050406030204" pitchFamily="18" charset="0"/>
                              </a:rPr>
                              <m:t>𝑊</m:t>
                            </m:r>
                          </m:e>
                          <m:sub>
                            <m:r>
                              <a:rPr lang="en-US" sz="1400" i="1">
                                <a:solidFill>
                                  <a:prstClr val="black"/>
                                </a:solidFill>
                                <a:latin typeface="Cambria Math" panose="02040503050406030204" pitchFamily="18" charset="0"/>
                                <a:ea typeface="Cambria Math" panose="02040503050406030204" pitchFamily="18" charset="0"/>
                              </a:rPr>
                              <m:t>𝑖</m:t>
                            </m:r>
                            <m:r>
                              <a:rPr lang="en-US" sz="1400" i="1">
                                <a:solidFill>
                                  <a:prstClr val="black"/>
                                </a:solidFill>
                                <a:latin typeface="Cambria Math" panose="02040503050406030204" pitchFamily="18" charset="0"/>
                                <a:ea typeface="Cambria Math" panose="02040503050406030204" pitchFamily="18" charset="0"/>
                              </a:rPr>
                              <m:t>−1</m:t>
                            </m:r>
                          </m:sub>
                        </m:sSub>
                      </m:num>
                      <m:den>
                        <m:sSub>
                          <m:sSubPr>
                            <m:ctrlPr>
                              <a:rPr lang="en-US" sz="1400" i="1">
                                <a:solidFill>
                                  <a:prstClr val="black"/>
                                </a:solidFill>
                                <a:latin typeface="Cambria Math"/>
                                <a:ea typeface="Cambria Math" panose="02040503050406030204" pitchFamily="18" charset="0"/>
                              </a:rPr>
                            </m:ctrlPr>
                          </m:sSubPr>
                          <m:e>
                            <m:r>
                              <a:rPr lang="en-US" sz="1400" i="1">
                                <a:solidFill>
                                  <a:prstClr val="black"/>
                                </a:solidFill>
                                <a:latin typeface="Cambria Math" panose="02040503050406030204" pitchFamily="18" charset="0"/>
                                <a:ea typeface="Cambria Math" panose="02040503050406030204" pitchFamily="18" charset="0"/>
                              </a:rPr>
                              <m:t>𝑊</m:t>
                            </m:r>
                          </m:e>
                          <m:sub>
                            <m:r>
                              <a:rPr lang="en-US" sz="1400" i="1">
                                <a:solidFill>
                                  <a:prstClr val="black"/>
                                </a:solidFill>
                                <a:latin typeface="Cambria Math" panose="02040503050406030204" pitchFamily="18" charset="0"/>
                                <a:ea typeface="Cambria Math" panose="02040503050406030204" pitchFamily="18" charset="0"/>
                              </a:rPr>
                              <m:t>𝑖</m:t>
                            </m:r>
                          </m:sub>
                        </m:sSub>
                      </m:den>
                    </m:f>
                    <m:r>
                      <a:rPr lang="en-US" sz="1400" i="1">
                        <a:solidFill>
                          <a:prstClr val="black"/>
                        </a:solidFill>
                        <a:latin typeface="Cambria Math" panose="02040503050406030204" pitchFamily="18" charset="0"/>
                        <a:ea typeface="Cambria Math" panose="02040503050406030204" pitchFamily="18" charset="0"/>
                      </a:rPr>
                      <m:t>)</m:t>
                    </m:r>
                  </m:oMath>
                </a14:m>
                <a:endParaRPr lang="en-US" sz="1400" dirty="0" smtClean="0">
                  <a:solidFill>
                    <a:prstClr val="black"/>
                  </a:solidFill>
                  <a:latin typeface="Cambria Math" panose="02040503050406030204" pitchFamily="18" charset="0"/>
                  <a:ea typeface="Cambria Math" panose="02040503050406030204" pitchFamily="18" charset="0"/>
                </a:endParaRPr>
              </a:p>
              <a:p>
                <a:pPr lvl="1"/>
                <a:endParaRPr lang="en-US" sz="1400" dirty="0">
                  <a:solidFill>
                    <a:prstClr val="black"/>
                  </a:solidFill>
                </a:endParaRPr>
              </a:p>
              <a:p>
                <a:pPr lvl="0"/>
                <a:r>
                  <a:rPr lang="en-US" sz="1400" b="1" dirty="0">
                    <a:solidFill>
                      <a:prstClr val="black"/>
                    </a:solidFill>
                  </a:rPr>
                  <a:t>Empty weight </a:t>
                </a:r>
                <a:r>
                  <a:rPr lang="en-US" sz="1400" dirty="0">
                    <a:solidFill>
                      <a:prstClr val="black"/>
                    </a:solidFill>
                  </a:rPr>
                  <a:t>can be estimated using  statistical empty weight factions. </a:t>
                </a:r>
                <a:endParaRPr lang="en-US" sz="1400" dirty="0" smtClean="0">
                  <a:solidFill>
                    <a:prstClr val="black"/>
                  </a:solidFill>
                </a:endParaRPr>
              </a:p>
              <a:p>
                <a:pPr lvl="0"/>
                <a:endParaRPr lang="en-US" sz="1400" dirty="0">
                  <a:solidFill>
                    <a:prstClr val="black"/>
                  </a:solidFill>
                </a:endParaRPr>
              </a:p>
              <a:p>
                <a:pPr lvl="1"/>
                <a:r>
                  <a:rPr lang="en-US" sz="1400" dirty="0" smtClean="0">
                    <a:solidFill>
                      <a:prstClr val="black"/>
                    </a:solidFill>
                  </a:rPr>
                  <a:t>				</a:t>
                </a:r>
                <a14:m>
                  <m:oMath xmlns:m="http://schemas.openxmlformats.org/officeDocument/2006/math">
                    <m:f>
                      <m:fPr>
                        <m:ctrlPr>
                          <a:rPr lang="en-US" sz="1400" i="1">
                            <a:solidFill>
                              <a:prstClr val="black"/>
                            </a:solidFill>
                            <a:latin typeface="Cambria Math"/>
                          </a:rPr>
                        </m:ctrlPr>
                      </m:fPr>
                      <m:num>
                        <m:sSub>
                          <m:sSubPr>
                            <m:ctrlPr>
                              <a:rPr lang="en-US" sz="1400" i="1">
                                <a:solidFill>
                                  <a:prstClr val="black"/>
                                </a:solidFill>
                                <a:latin typeface="Cambria Math"/>
                              </a:rPr>
                            </m:ctrlPr>
                          </m:sSubPr>
                          <m:e>
                            <m:r>
                              <a:rPr lang="en-US" sz="1400" i="1">
                                <a:solidFill>
                                  <a:prstClr val="black"/>
                                </a:solidFill>
                                <a:latin typeface="Cambria Math"/>
                              </a:rPr>
                              <m:t>𝑊</m:t>
                            </m:r>
                          </m:e>
                          <m:sub>
                            <m:r>
                              <a:rPr lang="en-US" sz="1400" i="1">
                                <a:solidFill>
                                  <a:prstClr val="black"/>
                                </a:solidFill>
                                <a:latin typeface="Cambria Math"/>
                              </a:rPr>
                              <m:t>𝑒</m:t>
                            </m:r>
                          </m:sub>
                        </m:sSub>
                      </m:num>
                      <m:den>
                        <m:sSub>
                          <m:sSubPr>
                            <m:ctrlPr>
                              <a:rPr lang="en-US" sz="1400" i="1">
                                <a:solidFill>
                                  <a:prstClr val="black"/>
                                </a:solidFill>
                                <a:latin typeface="Cambria Math"/>
                              </a:rPr>
                            </m:ctrlPr>
                          </m:sSubPr>
                          <m:e>
                            <m:r>
                              <a:rPr lang="en-US" sz="1400" i="1">
                                <a:solidFill>
                                  <a:prstClr val="black"/>
                                </a:solidFill>
                                <a:latin typeface="Cambria Math"/>
                              </a:rPr>
                              <m:t>𝑊</m:t>
                            </m:r>
                          </m:e>
                          <m:sub>
                            <m:r>
                              <a:rPr lang="en-US" sz="1400" i="1">
                                <a:solidFill>
                                  <a:prstClr val="black"/>
                                </a:solidFill>
                                <a:latin typeface="Cambria Math"/>
                              </a:rPr>
                              <m:t>0</m:t>
                            </m:r>
                          </m:sub>
                        </m:sSub>
                      </m:den>
                    </m:f>
                    <m:r>
                      <a:rPr lang="en-US" sz="1400" i="1">
                        <a:solidFill>
                          <a:prstClr val="black"/>
                        </a:solidFill>
                        <a:latin typeface="Cambria Math"/>
                      </a:rPr>
                      <m:t>=</m:t>
                    </m:r>
                    <m:r>
                      <a:rPr lang="en-US" sz="1400" i="1">
                        <a:solidFill>
                          <a:prstClr val="black"/>
                        </a:solidFill>
                        <a:latin typeface="Cambria Math"/>
                      </a:rPr>
                      <m:t>𝐴</m:t>
                    </m:r>
                    <m:sSubSup>
                      <m:sSubSupPr>
                        <m:ctrlPr>
                          <a:rPr lang="en-US" sz="1400" i="1">
                            <a:solidFill>
                              <a:prstClr val="black"/>
                            </a:solidFill>
                            <a:latin typeface="Cambria Math"/>
                          </a:rPr>
                        </m:ctrlPr>
                      </m:sSubSupPr>
                      <m:e>
                        <m:r>
                          <a:rPr lang="en-US" sz="1400" i="1">
                            <a:solidFill>
                              <a:prstClr val="black"/>
                            </a:solidFill>
                            <a:latin typeface="Cambria Math"/>
                          </a:rPr>
                          <m:t>𝑊</m:t>
                        </m:r>
                      </m:e>
                      <m:sub>
                        <m:r>
                          <a:rPr lang="en-US" sz="1400" i="1">
                            <a:solidFill>
                              <a:prstClr val="black"/>
                            </a:solidFill>
                            <a:latin typeface="Cambria Math"/>
                          </a:rPr>
                          <m:t>0</m:t>
                        </m:r>
                      </m:sub>
                      <m:sup>
                        <m:r>
                          <a:rPr lang="en-US" sz="1400" i="1">
                            <a:solidFill>
                              <a:prstClr val="black"/>
                            </a:solidFill>
                            <a:latin typeface="Cambria Math"/>
                          </a:rPr>
                          <m:t>𝑐</m:t>
                        </m:r>
                      </m:sup>
                    </m:sSubSup>
                    <m:sSub>
                      <m:sSubPr>
                        <m:ctrlPr>
                          <a:rPr lang="en-US" sz="1400" i="1">
                            <a:solidFill>
                              <a:prstClr val="black"/>
                            </a:solidFill>
                            <a:latin typeface="Cambria Math"/>
                          </a:rPr>
                        </m:ctrlPr>
                      </m:sSubPr>
                      <m:e>
                        <m:r>
                          <a:rPr lang="en-US" sz="1400" i="1">
                            <a:solidFill>
                              <a:prstClr val="black"/>
                            </a:solidFill>
                            <a:latin typeface="Cambria Math"/>
                          </a:rPr>
                          <m:t>𝐾</m:t>
                        </m:r>
                      </m:e>
                      <m:sub>
                        <m:r>
                          <a:rPr lang="en-US" sz="1400" i="1">
                            <a:solidFill>
                              <a:prstClr val="black"/>
                            </a:solidFill>
                            <a:latin typeface="Cambria Math"/>
                          </a:rPr>
                          <m:t>𝑣𝑠</m:t>
                        </m:r>
                      </m:sub>
                    </m:sSub>
                  </m:oMath>
                </a14:m>
                <a:r>
                  <a:rPr lang="en-US" sz="1400" dirty="0">
                    <a:solidFill>
                      <a:prstClr val="black"/>
                    </a:solidFill>
                  </a:rPr>
                  <a:t> </a:t>
                </a:r>
                <a:r>
                  <a:rPr lang="en-US" sz="1400" dirty="0" smtClean="0">
                    <a:solidFill>
                      <a:prstClr val="black"/>
                    </a:solidFill>
                  </a:rPr>
                  <a:t>	</a:t>
                </a:r>
              </a:p>
              <a:p>
                <a:pPr lvl="0"/>
                <a:endParaRPr lang="en-US" sz="1400" dirty="0" smtClean="0">
                  <a:solidFill>
                    <a:prstClr val="black"/>
                  </a:solidFill>
                </a:endParaRPr>
              </a:p>
              <a:p>
                <a:pPr lvl="0"/>
                <a:r>
                  <a:rPr lang="en-US" sz="1400" dirty="0" smtClean="0">
                    <a:solidFill>
                      <a:prstClr val="black"/>
                    </a:solidFill>
                  </a:rPr>
                  <a:t>The </a:t>
                </a:r>
                <a:r>
                  <a:rPr lang="en-US" sz="1400" dirty="0">
                    <a:solidFill>
                      <a:prstClr val="black"/>
                    </a:solidFill>
                  </a:rPr>
                  <a:t>previous expressions for fuel and empty weight </a:t>
                </a:r>
                <a:r>
                  <a:rPr lang="en-US" sz="1400" dirty="0" smtClean="0">
                    <a:solidFill>
                      <a:prstClr val="black"/>
                    </a:solidFill>
                  </a:rPr>
                  <a:t>fraction are then used </a:t>
                </a:r>
                <a:r>
                  <a:rPr lang="en-US" sz="1400" dirty="0">
                    <a:solidFill>
                      <a:prstClr val="black"/>
                    </a:solidFill>
                  </a:rPr>
                  <a:t>in an iterative process to find takeoff </a:t>
                </a:r>
                <a:r>
                  <a:rPr lang="en-US" sz="1400" dirty="0" smtClean="0">
                    <a:solidFill>
                      <a:prstClr val="black"/>
                    </a:solidFill>
                  </a:rPr>
                  <a:t>gross </a:t>
                </a:r>
                <a:r>
                  <a:rPr lang="en-US" sz="1400" dirty="0">
                    <a:solidFill>
                      <a:prstClr val="black"/>
                    </a:solidFill>
                  </a:rPr>
                  <a:t>weight</a:t>
                </a:r>
                <a:r>
                  <a:rPr lang="en-US" sz="1400" dirty="0" smtClean="0">
                    <a:solidFill>
                      <a:prstClr val="black"/>
                    </a:solidFill>
                  </a:rPr>
                  <a:t>. </a:t>
                </a:r>
                <a:r>
                  <a:rPr lang="en-US" sz="1400" dirty="0">
                    <a:solidFill>
                      <a:prstClr val="black"/>
                    </a:solidFill>
                  </a:rPr>
                  <a:t>The process is outlined below.</a:t>
                </a:r>
              </a:p>
              <a:p>
                <a:pPr marL="742950" lvl="1" indent="-285750">
                  <a:buFontTx/>
                  <a:buChar char="-"/>
                </a:pPr>
                <a:r>
                  <a:rPr lang="en-US" sz="1400" dirty="0" smtClean="0">
                    <a:solidFill>
                      <a:prstClr val="black"/>
                    </a:solidFill>
                  </a:rPr>
                  <a:t>Guess </a:t>
                </a:r>
                <a:r>
                  <a:rPr lang="en-US" sz="1400" dirty="0">
                    <a:solidFill>
                      <a:prstClr val="black"/>
                    </a:solidFill>
                  </a:rPr>
                  <a:t>a takeoff </a:t>
                </a:r>
                <a:r>
                  <a:rPr lang="en-US" sz="1400" dirty="0" smtClean="0">
                    <a:solidFill>
                      <a:prstClr val="black"/>
                    </a:solidFill>
                  </a:rPr>
                  <a:t>weight</a:t>
                </a:r>
              </a:p>
              <a:p>
                <a:pPr marL="742950" lvl="1" indent="-285750">
                  <a:buFontTx/>
                  <a:buChar char="-"/>
                </a:pPr>
                <a:r>
                  <a:rPr lang="en-US" sz="1400" dirty="0" smtClean="0">
                    <a:solidFill>
                      <a:prstClr val="black"/>
                    </a:solidFill>
                  </a:rPr>
                  <a:t>Calculate </a:t>
                </a:r>
                <a:r>
                  <a:rPr lang="en-US" sz="1400" dirty="0">
                    <a:solidFill>
                      <a:prstClr val="black"/>
                    </a:solidFill>
                  </a:rPr>
                  <a:t>empty weight fraction using statistical </a:t>
                </a:r>
                <a:r>
                  <a:rPr lang="en-US" sz="1400" dirty="0" smtClean="0">
                    <a:solidFill>
                      <a:prstClr val="black"/>
                    </a:solidFill>
                  </a:rPr>
                  <a:t>approach</a:t>
                </a:r>
              </a:p>
              <a:p>
                <a:pPr marL="742950" lvl="1" indent="-285750">
                  <a:buFontTx/>
                  <a:buChar char="-"/>
                </a:pPr>
                <a:r>
                  <a:rPr lang="en-US" sz="1400" dirty="0" smtClean="0">
                    <a:solidFill>
                      <a:prstClr val="black"/>
                    </a:solidFill>
                  </a:rPr>
                  <a:t>Use </a:t>
                </a:r>
                <a:r>
                  <a:rPr lang="en-US" sz="1400" dirty="0">
                    <a:solidFill>
                      <a:prstClr val="black"/>
                    </a:solidFill>
                  </a:rPr>
                  <a:t>calculated empty weight faction to calculate takeoff gross </a:t>
                </a:r>
                <a:r>
                  <a:rPr lang="en-US" sz="1400" dirty="0" smtClean="0">
                    <a:solidFill>
                      <a:prstClr val="black"/>
                    </a:solidFill>
                  </a:rPr>
                  <a:t>weight </a:t>
                </a:r>
              </a:p>
              <a:p>
                <a:pPr marL="742950" lvl="1" indent="-285750">
                  <a:buFontTx/>
                  <a:buChar char="-"/>
                </a:pPr>
                <a:endParaRPr lang="en-US" sz="1400" dirty="0" smtClean="0">
                  <a:solidFill>
                    <a:prstClr val="black"/>
                  </a:solidFill>
                </a:endParaRPr>
              </a:p>
              <a:p>
                <a:pPr lvl="4"/>
                <a:r>
                  <a:rPr lang="en-US" sz="1400" dirty="0" smtClean="0">
                    <a:solidFill>
                      <a:prstClr val="black"/>
                    </a:solidFill>
                  </a:rPr>
                  <a:t>		</a:t>
                </a:r>
                <a14:m>
                  <m:oMath xmlns:m="http://schemas.openxmlformats.org/officeDocument/2006/math">
                    <m:sSub>
                      <m:sSubPr>
                        <m:ctrlPr>
                          <a:rPr lang="en-US" sz="1400" i="1">
                            <a:solidFill>
                              <a:prstClr val="black"/>
                            </a:solidFill>
                            <a:latin typeface="Cambria Math"/>
                          </a:rPr>
                        </m:ctrlPr>
                      </m:sSubPr>
                      <m:e>
                        <m:r>
                          <a:rPr lang="en-US" sz="1400" i="1">
                            <a:solidFill>
                              <a:prstClr val="black"/>
                            </a:solidFill>
                            <a:latin typeface="Cambria Math"/>
                          </a:rPr>
                          <m:t>𝑊</m:t>
                        </m:r>
                      </m:e>
                      <m:sub>
                        <m:r>
                          <a:rPr lang="en-US" sz="1400" i="1">
                            <a:solidFill>
                              <a:prstClr val="black"/>
                            </a:solidFill>
                            <a:latin typeface="Cambria Math"/>
                          </a:rPr>
                          <m:t>0</m:t>
                        </m:r>
                      </m:sub>
                    </m:sSub>
                    <m:r>
                      <a:rPr lang="en-US" sz="1400" i="1">
                        <a:solidFill>
                          <a:prstClr val="black"/>
                        </a:solidFill>
                        <a:latin typeface="Cambria Math"/>
                      </a:rPr>
                      <m:t>=</m:t>
                    </m:r>
                    <m:f>
                      <m:fPr>
                        <m:ctrlPr>
                          <a:rPr lang="en-US" sz="1400" i="1">
                            <a:solidFill>
                              <a:prstClr val="black"/>
                            </a:solidFill>
                            <a:latin typeface="Cambria Math"/>
                          </a:rPr>
                        </m:ctrlPr>
                      </m:fPr>
                      <m:num>
                        <m:sSub>
                          <m:sSubPr>
                            <m:ctrlPr>
                              <a:rPr lang="en-US" sz="1400" i="1">
                                <a:solidFill>
                                  <a:prstClr val="black"/>
                                </a:solidFill>
                                <a:latin typeface="Cambria Math"/>
                              </a:rPr>
                            </m:ctrlPr>
                          </m:sSubPr>
                          <m:e>
                            <m:r>
                              <a:rPr lang="en-US" sz="1400" i="1">
                                <a:solidFill>
                                  <a:prstClr val="black"/>
                                </a:solidFill>
                                <a:latin typeface="Cambria Math"/>
                              </a:rPr>
                              <m:t>𝑊</m:t>
                            </m:r>
                          </m:e>
                          <m:sub>
                            <m:r>
                              <a:rPr lang="en-US" sz="1400" i="1">
                                <a:solidFill>
                                  <a:prstClr val="black"/>
                                </a:solidFill>
                                <a:latin typeface="Cambria Math"/>
                              </a:rPr>
                              <m:t>𝑐𝑟𝑒𝑤</m:t>
                            </m:r>
                          </m:sub>
                        </m:sSub>
                        <m:r>
                          <a:rPr lang="en-US" sz="1400" i="1">
                            <a:solidFill>
                              <a:prstClr val="black"/>
                            </a:solidFill>
                            <a:latin typeface="Cambria Math"/>
                          </a:rPr>
                          <m:t>+</m:t>
                        </m:r>
                        <m:sSub>
                          <m:sSubPr>
                            <m:ctrlPr>
                              <a:rPr lang="en-US" sz="1400" i="1">
                                <a:solidFill>
                                  <a:prstClr val="black"/>
                                </a:solidFill>
                                <a:latin typeface="Cambria Math"/>
                              </a:rPr>
                            </m:ctrlPr>
                          </m:sSubPr>
                          <m:e>
                            <m:r>
                              <a:rPr lang="en-US" sz="1400" i="1">
                                <a:solidFill>
                                  <a:prstClr val="black"/>
                                </a:solidFill>
                                <a:latin typeface="Cambria Math"/>
                              </a:rPr>
                              <m:t>𝑊</m:t>
                            </m:r>
                          </m:e>
                          <m:sub>
                            <m:r>
                              <a:rPr lang="en-US" sz="1400" i="1">
                                <a:solidFill>
                                  <a:prstClr val="black"/>
                                </a:solidFill>
                                <a:latin typeface="Cambria Math"/>
                              </a:rPr>
                              <m:t>𝑝𝑎𝑦𝑙𝑜𝑎𝑑</m:t>
                            </m:r>
                          </m:sub>
                        </m:sSub>
                      </m:num>
                      <m:den>
                        <m:r>
                          <a:rPr lang="en-US" sz="1400" i="1">
                            <a:solidFill>
                              <a:prstClr val="black"/>
                            </a:solidFill>
                            <a:latin typeface="Cambria Math"/>
                          </a:rPr>
                          <m:t>1 −</m:t>
                        </m:r>
                        <m:d>
                          <m:dPr>
                            <m:ctrlPr>
                              <a:rPr lang="en-US" sz="1400" i="1">
                                <a:solidFill>
                                  <a:prstClr val="black"/>
                                </a:solidFill>
                                <a:latin typeface="Cambria Math"/>
                              </a:rPr>
                            </m:ctrlPr>
                          </m:dPr>
                          <m:e>
                            <m:f>
                              <m:fPr>
                                <m:ctrlPr>
                                  <a:rPr lang="en-US" sz="1400" i="1">
                                    <a:solidFill>
                                      <a:prstClr val="black"/>
                                    </a:solidFill>
                                    <a:latin typeface="Cambria Math"/>
                                  </a:rPr>
                                </m:ctrlPr>
                              </m:fPr>
                              <m:num>
                                <m:sSub>
                                  <m:sSubPr>
                                    <m:ctrlPr>
                                      <a:rPr lang="en-US" sz="1400" i="1">
                                        <a:solidFill>
                                          <a:prstClr val="black"/>
                                        </a:solidFill>
                                        <a:latin typeface="Cambria Math"/>
                                      </a:rPr>
                                    </m:ctrlPr>
                                  </m:sSubPr>
                                  <m:e>
                                    <m:r>
                                      <a:rPr lang="en-US" sz="1400" i="1">
                                        <a:solidFill>
                                          <a:prstClr val="black"/>
                                        </a:solidFill>
                                        <a:latin typeface="Cambria Math"/>
                                      </a:rPr>
                                      <m:t>𝑊</m:t>
                                    </m:r>
                                  </m:e>
                                  <m:sub>
                                    <m:r>
                                      <a:rPr lang="en-US" sz="1400" i="1">
                                        <a:solidFill>
                                          <a:prstClr val="black"/>
                                        </a:solidFill>
                                        <a:latin typeface="Cambria Math"/>
                                      </a:rPr>
                                      <m:t>𝑓</m:t>
                                    </m:r>
                                  </m:sub>
                                </m:sSub>
                              </m:num>
                              <m:den>
                                <m:sSub>
                                  <m:sSubPr>
                                    <m:ctrlPr>
                                      <a:rPr lang="en-US" sz="1400" i="1">
                                        <a:solidFill>
                                          <a:prstClr val="black"/>
                                        </a:solidFill>
                                        <a:latin typeface="Cambria Math"/>
                                      </a:rPr>
                                    </m:ctrlPr>
                                  </m:sSubPr>
                                  <m:e>
                                    <m:r>
                                      <a:rPr lang="en-US" sz="1400" i="1">
                                        <a:solidFill>
                                          <a:prstClr val="black"/>
                                        </a:solidFill>
                                        <a:latin typeface="Cambria Math"/>
                                      </a:rPr>
                                      <m:t>𝑊</m:t>
                                    </m:r>
                                  </m:e>
                                  <m:sub>
                                    <m:r>
                                      <a:rPr lang="en-US" sz="1400" i="1">
                                        <a:solidFill>
                                          <a:prstClr val="black"/>
                                        </a:solidFill>
                                        <a:latin typeface="Cambria Math"/>
                                      </a:rPr>
                                      <m:t>0</m:t>
                                    </m:r>
                                  </m:sub>
                                </m:sSub>
                              </m:den>
                            </m:f>
                          </m:e>
                        </m:d>
                        <m:r>
                          <a:rPr lang="en-US" sz="1400" i="1">
                            <a:solidFill>
                              <a:prstClr val="black"/>
                            </a:solidFill>
                            <a:latin typeface="Cambria Math"/>
                          </a:rPr>
                          <m:t>−(</m:t>
                        </m:r>
                        <m:f>
                          <m:fPr>
                            <m:ctrlPr>
                              <a:rPr lang="en-US" sz="1400" i="1">
                                <a:solidFill>
                                  <a:prstClr val="black"/>
                                </a:solidFill>
                                <a:latin typeface="Cambria Math"/>
                              </a:rPr>
                            </m:ctrlPr>
                          </m:fPr>
                          <m:num>
                            <m:sSub>
                              <m:sSubPr>
                                <m:ctrlPr>
                                  <a:rPr lang="en-US" sz="1400" i="1">
                                    <a:solidFill>
                                      <a:prstClr val="black"/>
                                    </a:solidFill>
                                    <a:latin typeface="Cambria Math"/>
                                  </a:rPr>
                                </m:ctrlPr>
                              </m:sSubPr>
                              <m:e>
                                <m:r>
                                  <a:rPr lang="en-US" sz="1400" i="1">
                                    <a:solidFill>
                                      <a:prstClr val="black"/>
                                    </a:solidFill>
                                    <a:latin typeface="Cambria Math"/>
                                  </a:rPr>
                                  <m:t>𝑊</m:t>
                                </m:r>
                              </m:e>
                              <m:sub>
                                <m:r>
                                  <a:rPr lang="en-US" sz="1400" i="1">
                                    <a:solidFill>
                                      <a:prstClr val="black"/>
                                    </a:solidFill>
                                    <a:latin typeface="Cambria Math"/>
                                  </a:rPr>
                                  <m:t>𝑒</m:t>
                                </m:r>
                              </m:sub>
                            </m:sSub>
                          </m:num>
                          <m:den>
                            <m:sSub>
                              <m:sSubPr>
                                <m:ctrlPr>
                                  <a:rPr lang="en-US" sz="1400" i="1">
                                    <a:solidFill>
                                      <a:prstClr val="black"/>
                                    </a:solidFill>
                                    <a:latin typeface="Cambria Math"/>
                                  </a:rPr>
                                </m:ctrlPr>
                              </m:sSubPr>
                              <m:e>
                                <m:r>
                                  <a:rPr lang="en-US" sz="1400" i="1">
                                    <a:solidFill>
                                      <a:prstClr val="black"/>
                                    </a:solidFill>
                                    <a:latin typeface="Cambria Math"/>
                                  </a:rPr>
                                  <m:t>𝑊</m:t>
                                </m:r>
                              </m:e>
                              <m:sub>
                                <m:r>
                                  <a:rPr lang="en-US" sz="1400" i="1">
                                    <a:solidFill>
                                      <a:prstClr val="black"/>
                                    </a:solidFill>
                                    <a:latin typeface="Cambria Math"/>
                                  </a:rPr>
                                  <m:t>0</m:t>
                                </m:r>
                              </m:sub>
                            </m:sSub>
                          </m:den>
                        </m:f>
                        <m:r>
                          <a:rPr lang="en-US" sz="1400" i="1">
                            <a:solidFill>
                              <a:prstClr val="black"/>
                            </a:solidFill>
                            <a:latin typeface="Cambria Math"/>
                          </a:rPr>
                          <m:t>)</m:t>
                        </m:r>
                      </m:den>
                    </m:f>
                  </m:oMath>
                </a14:m>
                <a:endParaRPr lang="en-US" sz="1400" dirty="0" smtClean="0">
                  <a:solidFill>
                    <a:prstClr val="black"/>
                  </a:solidFill>
                </a:endParaRPr>
              </a:p>
              <a:p>
                <a:pPr lvl="1"/>
                <a:endParaRPr lang="en-US" sz="1400" dirty="0">
                  <a:solidFill>
                    <a:prstClr val="black"/>
                  </a:solidFill>
                </a:endParaRPr>
              </a:p>
              <a:p>
                <a:pPr marL="742950" lvl="1" indent="-285750">
                  <a:buFontTx/>
                  <a:buChar char="-"/>
                </a:pPr>
                <a:r>
                  <a:rPr lang="en-US" sz="1400" dirty="0" smtClean="0">
                    <a:solidFill>
                      <a:prstClr val="black"/>
                    </a:solidFill>
                  </a:rPr>
                  <a:t>Reiterate until guessed and calculated weights converge</a:t>
                </a:r>
                <a:endParaRPr lang="en-US" sz="1500" dirty="0" smtClean="0">
                  <a:solidFill>
                    <a:prstClr val="black"/>
                  </a:solidFill>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140676" y="1368669"/>
                <a:ext cx="8836270" cy="5150449"/>
              </a:xfrm>
              <a:prstGeom prst="rect">
                <a:avLst/>
              </a:prstGeom>
              <a:blipFill rotWithShape="0">
                <a:blip r:embed="rId2"/>
                <a:stretch>
                  <a:fillRect l="-207" b="-474"/>
                </a:stretch>
              </a:blipFill>
            </p:spPr>
            <p:txBody>
              <a:bodyPr/>
              <a:lstStyle/>
              <a:p>
                <a:r>
                  <a:rPr lang="en-US">
                    <a:noFill/>
                  </a:rPr>
                  <a:t> </a:t>
                </a:r>
              </a:p>
            </p:txBody>
          </p:sp>
        </mc:Fallback>
      </mc:AlternateContent>
      <p:sp>
        <p:nvSpPr>
          <p:cNvPr id="2" name="TextBox 1"/>
          <p:cNvSpPr txBox="1"/>
          <p:nvPr/>
        </p:nvSpPr>
        <p:spPr>
          <a:xfrm>
            <a:off x="5524500" y="3752382"/>
            <a:ext cx="3009900" cy="400110"/>
          </a:xfrm>
          <a:prstGeom prst="rect">
            <a:avLst/>
          </a:prstGeom>
          <a:noFill/>
        </p:spPr>
        <p:txBody>
          <a:bodyPr wrap="square" rtlCol="0">
            <a:spAutoFit/>
          </a:bodyPr>
          <a:lstStyle/>
          <a:p>
            <a:pPr marL="0" lvl="1"/>
            <a:r>
              <a:rPr lang="en-US" sz="1000" i="1" dirty="0" smtClean="0">
                <a:solidFill>
                  <a:prstClr val="black"/>
                </a:solidFill>
              </a:rPr>
              <a:t>where </a:t>
            </a:r>
            <a:r>
              <a:rPr lang="en-US" sz="1000" i="1" dirty="0">
                <a:solidFill>
                  <a:prstClr val="black"/>
                </a:solidFill>
              </a:rPr>
              <a:t>A, c, and Kvs are statistical constants </a:t>
            </a:r>
            <a:r>
              <a:rPr lang="en-US" sz="1000" i="1" dirty="0" smtClean="0">
                <a:solidFill>
                  <a:prstClr val="black"/>
                </a:solidFill>
              </a:rPr>
              <a:t>based </a:t>
            </a:r>
            <a:r>
              <a:rPr lang="en-US" sz="1000" i="1" dirty="0">
                <a:solidFill>
                  <a:prstClr val="black"/>
                </a:solidFill>
              </a:rPr>
              <a:t>on aircraft type and design features</a:t>
            </a:r>
            <a:r>
              <a:rPr lang="en-US" sz="1000" i="1" dirty="0" smtClean="0">
                <a:solidFill>
                  <a:prstClr val="black"/>
                </a:solidFill>
              </a:rPr>
              <a:t>.</a:t>
            </a:r>
            <a:endParaRPr lang="en-US" sz="1000" i="1" dirty="0">
              <a:solidFill>
                <a:prstClr val="black"/>
              </a:solidFill>
            </a:endParaRPr>
          </a:p>
        </p:txBody>
      </p:sp>
    </p:spTree>
    <p:extLst>
      <p:ext uri="{BB962C8B-B14F-4D97-AF65-F5344CB8AC3E}">
        <p14:creationId xmlns:p14="http://schemas.microsoft.com/office/powerpoint/2010/main" val="5661304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40676" y="1178169"/>
            <a:ext cx="8836270" cy="461665"/>
          </a:xfrm>
          <a:prstGeom prst="rect">
            <a:avLst/>
          </a:prstGeom>
          <a:noFill/>
        </p:spPr>
        <p:txBody>
          <a:bodyPr wrap="square" rtlCol="0">
            <a:spAutoFit/>
          </a:bodyPr>
          <a:lstStyle/>
          <a:p>
            <a:r>
              <a:rPr lang="en-US" sz="2400" b="1" dirty="0" smtClean="0">
                <a:solidFill>
                  <a:schemeClr val="accent1">
                    <a:lumMod val="75000"/>
                  </a:schemeClr>
                </a:solidFill>
              </a:rPr>
              <a:t>Weight Estimation Process – Level 1</a:t>
            </a:r>
            <a:endParaRPr lang="en-US" sz="2400" b="1" dirty="0">
              <a:solidFill>
                <a:schemeClr val="accent1">
                  <a:lumMod val="75000"/>
                </a:schemeClr>
              </a:solidFill>
            </a:endParaRPr>
          </a:p>
        </p:txBody>
      </p:sp>
      <p:pic>
        <p:nvPicPr>
          <p:cNvPr id="6" name="Picture 5"/>
          <p:cNvPicPr>
            <a:picLocks noChangeAspect="1"/>
          </p:cNvPicPr>
          <p:nvPr/>
        </p:nvPicPr>
        <p:blipFill>
          <a:blip r:embed="rId2"/>
          <a:stretch>
            <a:fillRect/>
          </a:stretch>
        </p:blipFill>
        <p:spPr>
          <a:xfrm>
            <a:off x="343998" y="1790146"/>
            <a:ext cx="8429625" cy="4638675"/>
          </a:xfrm>
          <a:prstGeom prst="rect">
            <a:avLst/>
          </a:prstGeom>
        </p:spPr>
      </p:pic>
      <p:pic>
        <p:nvPicPr>
          <p:cNvPr id="3" name="Picture 2"/>
          <p:cNvPicPr>
            <a:picLocks noChangeAspect="1"/>
          </p:cNvPicPr>
          <p:nvPr/>
        </p:nvPicPr>
        <p:blipFill>
          <a:blip r:embed="rId3"/>
          <a:stretch>
            <a:fillRect/>
          </a:stretch>
        </p:blipFill>
        <p:spPr>
          <a:xfrm>
            <a:off x="343998" y="1790146"/>
            <a:ext cx="8439150" cy="4629150"/>
          </a:xfrm>
          <a:prstGeom prst="rect">
            <a:avLst/>
          </a:prstGeom>
        </p:spPr>
      </p:pic>
    </p:spTree>
    <p:extLst>
      <p:ext uri="{BB962C8B-B14F-4D97-AF65-F5344CB8AC3E}">
        <p14:creationId xmlns:p14="http://schemas.microsoft.com/office/powerpoint/2010/main" val="691209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40676" y="1178169"/>
            <a:ext cx="8836270" cy="461665"/>
          </a:xfrm>
          <a:prstGeom prst="rect">
            <a:avLst/>
          </a:prstGeom>
          <a:noFill/>
        </p:spPr>
        <p:txBody>
          <a:bodyPr wrap="square" rtlCol="0">
            <a:spAutoFit/>
          </a:bodyPr>
          <a:lstStyle/>
          <a:p>
            <a:r>
              <a:rPr lang="en-US" sz="2400" b="1" dirty="0" smtClean="0">
                <a:solidFill>
                  <a:schemeClr val="accent1">
                    <a:lumMod val="75000"/>
                  </a:schemeClr>
                </a:solidFill>
              </a:rPr>
              <a:t>Level 1 – Component Weight Fractions</a:t>
            </a:r>
            <a:endParaRPr lang="en-US" sz="2400" b="1" dirty="0">
              <a:solidFill>
                <a:schemeClr val="accent1">
                  <a:lumMod val="75000"/>
                </a:schemeClr>
              </a:solidFill>
            </a:endParaRPr>
          </a:p>
        </p:txBody>
      </p:sp>
      <p:pic>
        <p:nvPicPr>
          <p:cNvPr id="5" name="Picture 4"/>
          <p:cNvPicPr>
            <a:picLocks noChangeAspect="1"/>
          </p:cNvPicPr>
          <p:nvPr/>
        </p:nvPicPr>
        <p:blipFill>
          <a:blip r:embed="rId3"/>
          <a:stretch>
            <a:fillRect/>
          </a:stretch>
        </p:blipFill>
        <p:spPr>
          <a:xfrm>
            <a:off x="198538" y="1942768"/>
            <a:ext cx="8720546" cy="4514269"/>
          </a:xfrm>
          <a:prstGeom prst="rect">
            <a:avLst/>
          </a:prstGeom>
        </p:spPr>
      </p:pic>
    </p:spTree>
    <p:extLst>
      <p:ext uri="{BB962C8B-B14F-4D97-AF65-F5344CB8AC3E}">
        <p14:creationId xmlns:p14="http://schemas.microsoft.com/office/powerpoint/2010/main" val="14549962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40676" y="1178169"/>
            <a:ext cx="8836270" cy="461665"/>
          </a:xfrm>
          <a:prstGeom prst="rect">
            <a:avLst/>
          </a:prstGeom>
          <a:noFill/>
        </p:spPr>
        <p:txBody>
          <a:bodyPr wrap="square" rtlCol="0">
            <a:spAutoFit/>
          </a:bodyPr>
          <a:lstStyle/>
          <a:p>
            <a:r>
              <a:rPr lang="en-US" sz="2400" b="1" dirty="0" smtClean="0">
                <a:solidFill>
                  <a:schemeClr val="accent1">
                    <a:lumMod val="75000"/>
                  </a:schemeClr>
                </a:solidFill>
              </a:rPr>
              <a:t>Weight Estimation Process – Level 2</a:t>
            </a:r>
            <a:endParaRPr lang="en-US" sz="2400" b="1" dirty="0">
              <a:solidFill>
                <a:schemeClr val="accent1">
                  <a:lumMod val="75000"/>
                </a:schemeClr>
              </a:solidFill>
            </a:endParaRPr>
          </a:p>
        </p:txBody>
      </p:sp>
      <p:pic>
        <p:nvPicPr>
          <p:cNvPr id="6" name="Picture 5"/>
          <p:cNvPicPr>
            <a:picLocks noChangeAspect="1"/>
          </p:cNvPicPr>
          <p:nvPr/>
        </p:nvPicPr>
        <p:blipFill>
          <a:blip r:embed="rId2"/>
          <a:stretch>
            <a:fillRect/>
          </a:stretch>
        </p:blipFill>
        <p:spPr>
          <a:xfrm>
            <a:off x="343998" y="1790146"/>
            <a:ext cx="8429625" cy="4638675"/>
          </a:xfrm>
          <a:prstGeom prst="rect">
            <a:avLst/>
          </a:prstGeom>
        </p:spPr>
      </p:pic>
      <p:pic>
        <p:nvPicPr>
          <p:cNvPr id="10" name="Picture 9"/>
          <p:cNvPicPr>
            <a:picLocks noChangeAspect="1"/>
          </p:cNvPicPr>
          <p:nvPr/>
        </p:nvPicPr>
        <p:blipFill>
          <a:blip r:embed="rId3"/>
          <a:stretch>
            <a:fillRect/>
          </a:stretch>
        </p:blipFill>
        <p:spPr>
          <a:xfrm>
            <a:off x="343998" y="1790146"/>
            <a:ext cx="8439150" cy="4648200"/>
          </a:xfrm>
          <a:prstGeom prst="rect">
            <a:avLst/>
          </a:prstGeom>
        </p:spPr>
      </p:pic>
    </p:spTree>
    <p:extLst>
      <p:ext uri="{BB962C8B-B14F-4D97-AF65-F5344CB8AC3E}">
        <p14:creationId xmlns:p14="http://schemas.microsoft.com/office/powerpoint/2010/main" val="2709063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40676" y="1178169"/>
            <a:ext cx="8836270" cy="461665"/>
          </a:xfrm>
          <a:prstGeom prst="rect">
            <a:avLst/>
          </a:prstGeom>
          <a:noFill/>
        </p:spPr>
        <p:txBody>
          <a:bodyPr wrap="square" rtlCol="0">
            <a:spAutoFit/>
          </a:bodyPr>
          <a:lstStyle/>
          <a:p>
            <a:r>
              <a:rPr lang="en-US" sz="2400" b="1" dirty="0" smtClean="0">
                <a:solidFill>
                  <a:schemeClr val="accent1">
                    <a:lumMod val="75000"/>
                  </a:schemeClr>
                </a:solidFill>
              </a:rPr>
              <a:t>Level 2 – Scaled Weight</a:t>
            </a:r>
            <a:endParaRPr lang="en-US" sz="2400" b="1" dirty="0">
              <a:solidFill>
                <a:schemeClr val="accent1">
                  <a:lumMod val="75000"/>
                </a:schemeClr>
              </a:solidFill>
            </a:endParaRPr>
          </a:p>
        </p:txBody>
      </p:sp>
      <p:sp>
        <p:nvSpPr>
          <p:cNvPr id="8" name="TextBox 7"/>
          <p:cNvSpPr txBox="1"/>
          <p:nvPr/>
        </p:nvSpPr>
        <p:spPr>
          <a:xfrm>
            <a:off x="140676" y="1721094"/>
            <a:ext cx="8836270" cy="2169825"/>
          </a:xfrm>
          <a:prstGeom prst="rect">
            <a:avLst/>
          </a:prstGeom>
          <a:noFill/>
        </p:spPr>
        <p:txBody>
          <a:bodyPr wrap="square" rtlCol="0">
            <a:spAutoFit/>
          </a:bodyPr>
          <a:lstStyle/>
          <a:p>
            <a:r>
              <a:rPr lang="en-US" sz="1500" dirty="0" smtClean="0"/>
              <a:t>As </a:t>
            </a:r>
            <a:r>
              <a:rPr lang="en-US" sz="1500" dirty="0"/>
              <a:t>the airplane design progresses, more geometric information becomes available.  This allows for a more refined weight estimation using statistical weight equations. [Raymer 15.3</a:t>
            </a:r>
            <a:r>
              <a:rPr lang="en-US" sz="1500" dirty="0" smtClean="0"/>
              <a:t>]</a:t>
            </a:r>
          </a:p>
          <a:p>
            <a:endParaRPr lang="en-US" sz="1500" dirty="0"/>
          </a:p>
          <a:p>
            <a:r>
              <a:rPr lang="en-US" sz="1500" dirty="0"/>
              <a:t>Regression analysis has been applied to a variety of existing aircraft.  These curves can be used to estimate aircraft component </a:t>
            </a:r>
            <a:r>
              <a:rPr lang="en-US" sz="1500" dirty="0" smtClean="0"/>
              <a:t>weights </a:t>
            </a:r>
            <a:r>
              <a:rPr lang="en-US" sz="1500" dirty="0"/>
              <a:t>based on geometric data.</a:t>
            </a:r>
          </a:p>
          <a:p>
            <a:pPr lvl="1"/>
            <a:r>
              <a:rPr lang="en-US" sz="1500" dirty="0"/>
              <a:t>Note: </a:t>
            </a:r>
            <a:r>
              <a:rPr lang="en-US" sz="1500" dirty="0" smtClean="0"/>
              <a:t>The </a:t>
            </a:r>
            <a:r>
              <a:rPr lang="en-US" sz="1500" dirty="0"/>
              <a:t>accuracy of these curves is limited for a number of reasons.  Some of those reasons include data from decades-old aircraft and obsolete technology. Engineering constants (</a:t>
            </a:r>
            <a:r>
              <a:rPr lang="en-US" sz="1500" dirty="0" smtClean="0"/>
              <a:t>a.k.a. </a:t>
            </a:r>
            <a:r>
              <a:rPr lang="en-US" sz="1500" dirty="0"/>
              <a:t>“fudge factors”) can be applied to help account for this</a:t>
            </a:r>
            <a:r>
              <a:rPr lang="en-US" sz="1500" dirty="0" smtClean="0"/>
              <a:t>.</a:t>
            </a:r>
          </a:p>
          <a:p>
            <a:pPr lvl="1"/>
            <a:r>
              <a:rPr lang="en-US" sz="1500" dirty="0" smtClean="0"/>
              <a:t> </a:t>
            </a:r>
            <a:endParaRPr lang="en-US" sz="1500" dirty="0"/>
          </a:p>
        </p:txBody>
      </p:sp>
      <p:graphicFrame>
        <p:nvGraphicFramePr>
          <p:cNvPr id="5" name="Chart 4"/>
          <p:cNvGraphicFramePr>
            <a:graphicFrameLocks/>
          </p:cNvGraphicFramePr>
          <p:nvPr>
            <p:extLst>
              <p:ext uri="{D42A27DB-BD31-4B8C-83A1-F6EECF244321}">
                <p14:modId xmlns:p14="http://schemas.microsoft.com/office/powerpoint/2010/main" val="2263918725"/>
              </p:ext>
            </p:extLst>
          </p:nvPr>
        </p:nvGraphicFramePr>
        <p:xfrm>
          <a:off x="4306529" y="3507648"/>
          <a:ext cx="4670417" cy="3040668"/>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40676" y="3586119"/>
            <a:ext cx="4264176" cy="2169825"/>
          </a:xfrm>
          <a:prstGeom prst="rect">
            <a:avLst/>
          </a:prstGeom>
          <a:noFill/>
        </p:spPr>
        <p:txBody>
          <a:bodyPr wrap="square" rtlCol="0">
            <a:spAutoFit/>
          </a:bodyPr>
          <a:lstStyle/>
          <a:p>
            <a:pPr lvl="1"/>
            <a:endParaRPr lang="en-US" sz="1500" dirty="0"/>
          </a:p>
          <a:p>
            <a:pPr>
              <a:tabLst>
                <a:tab pos="4119563" algn="r"/>
              </a:tabLst>
            </a:pPr>
            <a:r>
              <a:rPr lang="en-US" sz="1500" dirty="0"/>
              <a:t>Since component weights are being calculated, the </a:t>
            </a:r>
            <a:r>
              <a:rPr lang="en-US" sz="1500" dirty="0" smtClean="0"/>
              <a:t>C.G. </a:t>
            </a:r>
            <a:r>
              <a:rPr lang="en-US" sz="1500" dirty="0"/>
              <a:t>estimation can be refined.  Assuming the </a:t>
            </a:r>
            <a:r>
              <a:rPr lang="en-US" sz="1500" dirty="0" smtClean="0"/>
              <a:t>C.G. </a:t>
            </a:r>
            <a:r>
              <a:rPr lang="en-US" sz="1500" dirty="0"/>
              <a:t>for each component is at its geometric center is a reasonable first order approximation</a:t>
            </a:r>
            <a:r>
              <a:rPr lang="en-US" sz="1500" dirty="0" smtClean="0"/>
              <a:t>.</a:t>
            </a:r>
          </a:p>
          <a:p>
            <a:pPr>
              <a:tabLst>
                <a:tab pos="4119563" algn="r"/>
              </a:tabLst>
            </a:pPr>
            <a:endParaRPr lang="en-US" sz="1500" dirty="0"/>
          </a:p>
          <a:p>
            <a:pPr>
              <a:tabLst>
                <a:tab pos="4119563" algn="r"/>
              </a:tabLst>
            </a:pPr>
            <a:r>
              <a:rPr lang="en-US" sz="1500" dirty="0"/>
              <a:t>The total weight of the airplane is the sum of the statistically derived component weights.</a:t>
            </a:r>
          </a:p>
          <a:p>
            <a:pPr marL="0" lvl="1">
              <a:spcAft>
                <a:spcPts val="600"/>
              </a:spcAft>
            </a:pPr>
            <a:endParaRPr lang="en-US" sz="1500" dirty="0" smtClean="0">
              <a:solidFill>
                <a:prstClr val="black"/>
              </a:solidFill>
            </a:endParaRPr>
          </a:p>
        </p:txBody>
      </p:sp>
      <p:sp>
        <p:nvSpPr>
          <p:cNvPr id="10" name="TextBox 1"/>
          <p:cNvSpPr txBox="1"/>
          <p:nvPr/>
        </p:nvSpPr>
        <p:spPr>
          <a:xfrm>
            <a:off x="4463751" y="6511642"/>
            <a:ext cx="4680249" cy="243119"/>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100" b="1" i="1" dirty="0" smtClean="0"/>
              <a:t>NOTE: Chart and equation is fictional and does not represent a real airplane. </a:t>
            </a:r>
            <a:endParaRPr lang="en-US" sz="1100" b="1" i="1" dirty="0"/>
          </a:p>
        </p:txBody>
      </p:sp>
    </p:spTree>
    <p:extLst>
      <p:ext uri="{BB962C8B-B14F-4D97-AF65-F5344CB8AC3E}">
        <p14:creationId xmlns:p14="http://schemas.microsoft.com/office/powerpoint/2010/main" val="28575186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40676" y="1178169"/>
            <a:ext cx="8836270" cy="461665"/>
          </a:xfrm>
          <a:prstGeom prst="rect">
            <a:avLst/>
          </a:prstGeom>
          <a:noFill/>
        </p:spPr>
        <p:txBody>
          <a:bodyPr wrap="square" rtlCol="0">
            <a:spAutoFit/>
          </a:bodyPr>
          <a:lstStyle/>
          <a:p>
            <a:r>
              <a:rPr lang="en-US" sz="2400" b="1" dirty="0" smtClean="0">
                <a:solidFill>
                  <a:schemeClr val="accent1">
                    <a:lumMod val="75000"/>
                  </a:schemeClr>
                </a:solidFill>
              </a:rPr>
              <a:t>Weight Estimation Process – Level 3</a:t>
            </a:r>
            <a:endParaRPr lang="en-US" sz="2400" b="1" dirty="0">
              <a:solidFill>
                <a:schemeClr val="accent1">
                  <a:lumMod val="75000"/>
                </a:schemeClr>
              </a:solidFill>
            </a:endParaRPr>
          </a:p>
        </p:txBody>
      </p:sp>
      <p:pic>
        <p:nvPicPr>
          <p:cNvPr id="6" name="Picture 5"/>
          <p:cNvPicPr>
            <a:picLocks noChangeAspect="1"/>
          </p:cNvPicPr>
          <p:nvPr/>
        </p:nvPicPr>
        <p:blipFill>
          <a:blip r:embed="rId2"/>
          <a:stretch>
            <a:fillRect/>
          </a:stretch>
        </p:blipFill>
        <p:spPr>
          <a:xfrm>
            <a:off x="343998" y="1790146"/>
            <a:ext cx="8429625" cy="4638675"/>
          </a:xfrm>
          <a:prstGeom prst="rect">
            <a:avLst/>
          </a:prstGeom>
        </p:spPr>
      </p:pic>
      <p:pic>
        <p:nvPicPr>
          <p:cNvPr id="3" name="Picture 2"/>
          <p:cNvPicPr>
            <a:picLocks noChangeAspect="1"/>
          </p:cNvPicPr>
          <p:nvPr/>
        </p:nvPicPr>
        <p:blipFill>
          <a:blip r:embed="rId3"/>
          <a:stretch>
            <a:fillRect/>
          </a:stretch>
        </p:blipFill>
        <p:spPr>
          <a:xfrm>
            <a:off x="343998" y="1790146"/>
            <a:ext cx="8439150" cy="4629150"/>
          </a:xfrm>
          <a:prstGeom prst="rect">
            <a:avLst/>
          </a:prstGeom>
        </p:spPr>
      </p:pic>
    </p:spTree>
    <p:extLst>
      <p:ext uri="{BB962C8B-B14F-4D97-AF65-F5344CB8AC3E}">
        <p14:creationId xmlns:p14="http://schemas.microsoft.com/office/powerpoint/2010/main" val="1266305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40676" y="1178169"/>
            <a:ext cx="8836270" cy="461665"/>
          </a:xfrm>
          <a:prstGeom prst="rect">
            <a:avLst/>
          </a:prstGeom>
          <a:noFill/>
        </p:spPr>
        <p:txBody>
          <a:bodyPr wrap="square" rtlCol="0">
            <a:spAutoFit/>
          </a:bodyPr>
          <a:lstStyle/>
          <a:p>
            <a:r>
              <a:rPr lang="en-US" sz="2400" b="1" dirty="0" smtClean="0">
                <a:solidFill>
                  <a:schemeClr val="accent1">
                    <a:lumMod val="75000"/>
                  </a:schemeClr>
                </a:solidFill>
              </a:rPr>
              <a:t>Level 3 – Calculated Weight</a:t>
            </a:r>
            <a:endParaRPr lang="en-US" sz="2400" b="1" dirty="0">
              <a:solidFill>
                <a:schemeClr val="accent1">
                  <a:lumMod val="75000"/>
                </a:schemeClr>
              </a:solidFill>
            </a:endParaRPr>
          </a:p>
        </p:txBody>
      </p:sp>
      <p:sp>
        <p:nvSpPr>
          <p:cNvPr id="8" name="TextBox 7"/>
          <p:cNvSpPr txBox="1"/>
          <p:nvPr/>
        </p:nvSpPr>
        <p:spPr>
          <a:xfrm>
            <a:off x="140676" y="1721094"/>
            <a:ext cx="8836270" cy="3093154"/>
          </a:xfrm>
          <a:prstGeom prst="rect">
            <a:avLst/>
          </a:prstGeom>
          <a:noFill/>
        </p:spPr>
        <p:txBody>
          <a:bodyPr wrap="square" rtlCol="0">
            <a:spAutoFit/>
          </a:bodyPr>
          <a:lstStyle/>
          <a:p>
            <a:r>
              <a:rPr lang="en-US" sz="1500" dirty="0" smtClean="0"/>
              <a:t>Within the various industries, </a:t>
            </a:r>
            <a:r>
              <a:rPr lang="en-US" sz="1500" dirty="0"/>
              <a:t>many weight estimation methods are reliant on knowledge of previous and existing aircraft components and designs</a:t>
            </a:r>
            <a:r>
              <a:rPr lang="en-US" sz="1500" dirty="0" smtClean="0"/>
              <a:t>.</a:t>
            </a:r>
          </a:p>
          <a:p>
            <a:endParaRPr lang="en-US" sz="1500" dirty="0"/>
          </a:p>
          <a:p>
            <a:r>
              <a:rPr lang="en-US" sz="1500" dirty="0"/>
              <a:t>This knowledge provides a myriad of densities, design factors, and load factors to be used when estimating the weight of an aircraft</a:t>
            </a:r>
            <a:r>
              <a:rPr lang="en-US" sz="1500" dirty="0" smtClean="0"/>
              <a:t>.</a:t>
            </a:r>
          </a:p>
          <a:p>
            <a:endParaRPr lang="en-US" sz="1500" dirty="0"/>
          </a:p>
          <a:p>
            <a:r>
              <a:rPr lang="en-US" sz="1500" dirty="0"/>
              <a:t>As the design of the aircraft becomes more detailed, individual component weights </a:t>
            </a:r>
            <a:r>
              <a:rPr lang="en-US" sz="1500" dirty="0" smtClean="0"/>
              <a:t>are calculated based on solid volumes and known material densities.</a:t>
            </a:r>
          </a:p>
          <a:p>
            <a:endParaRPr lang="en-US" sz="1500" dirty="0"/>
          </a:p>
          <a:p>
            <a:pPr marL="742950" lvl="1" indent="-285750">
              <a:buFontTx/>
              <a:buChar char="-"/>
            </a:pPr>
            <a:r>
              <a:rPr lang="en-US" sz="1500" dirty="0" smtClean="0"/>
              <a:t>The </a:t>
            </a:r>
            <a:r>
              <a:rPr lang="en-US" sz="1500" dirty="0"/>
              <a:t>detailed component list should include component weight, </a:t>
            </a:r>
            <a:r>
              <a:rPr lang="en-US" sz="1500" dirty="0" smtClean="0"/>
              <a:t>C.G.’s</a:t>
            </a:r>
            <a:r>
              <a:rPr lang="en-US" sz="1500" dirty="0"/>
              <a:t>, and inertias</a:t>
            </a:r>
            <a:r>
              <a:rPr lang="en-US" sz="1500" dirty="0" smtClean="0"/>
              <a:t>.</a:t>
            </a:r>
          </a:p>
          <a:p>
            <a:pPr marL="742950" lvl="1" indent="-285750">
              <a:buFontTx/>
              <a:buChar char="-"/>
            </a:pPr>
            <a:r>
              <a:rPr lang="en-US" sz="1500" dirty="0" smtClean="0"/>
              <a:t>The C.G.’s </a:t>
            </a:r>
            <a:r>
              <a:rPr lang="en-US" sz="1500" dirty="0"/>
              <a:t>and inertias are critical for the flight dynamics and stability and control teams to accurately model the aircraft performance and handling characteristics.</a:t>
            </a:r>
          </a:p>
          <a:p>
            <a:endParaRPr lang="en-US" sz="1500" dirty="0"/>
          </a:p>
        </p:txBody>
      </p:sp>
      <p:sp>
        <p:nvSpPr>
          <p:cNvPr id="11" name="TextBox 1"/>
          <p:cNvSpPr txBox="1"/>
          <p:nvPr/>
        </p:nvSpPr>
        <p:spPr>
          <a:xfrm>
            <a:off x="2218686" y="6312580"/>
            <a:ext cx="4680249" cy="243119"/>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100" b="1" i="1" dirty="0" smtClean="0"/>
              <a:t>NOTE:  </a:t>
            </a:r>
            <a:r>
              <a:rPr lang="en-US" b="1" i="1" dirty="0" smtClean="0"/>
              <a:t>Table and data</a:t>
            </a:r>
            <a:r>
              <a:rPr lang="en-US" sz="1100" b="1" i="1" dirty="0" smtClean="0"/>
              <a:t> is fictional and does not represent a real airplane. </a:t>
            </a:r>
            <a:endParaRPr lang="en-US" sz="1100" b="1" i="1" dirty="0"/>
          </a:p>
        </p:txBody>
      </p:sp>
      <p:pic>
        <p:nvPicPr>
          <p:cNvPr id="2" name="Picture 1"/>
          <p:cNvPicPr>
            <a:picLocks noChangeAspect="1"/>
          </p:cNvPicPr>
          <p:nvPr/>
        </p:nvPicPr>
        <p:blipFill>
          <a:blip r:embed="rId3"/>
          <a:stretch>
            <a:fillRect/>
          </a:stretch>
        </p:blipFill>
        <p:spPr>
          <a:xfrm>
            <a:off x="147271" y="5198619"/>
            <a:ext cx="8829675" cy="1085850"/>
          </a:xfrm>
          <a:prstGeom prst="rect">
            <a:avLst/>
          </a:prstGeom>
        </p:spPr>
      </p:pic>
    </p:spTree>
    <p:extLst>
      <p:ext uri="{BB962C8B-B14F-4D97-AF65-F5344CB8AC3E}">
        <p14:creationId xmlns:p14="http://schemas.microsoft.com/office/powerpoint/2010/main" val="15970959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Text Box 4"/>
          <p:cNvSpPr txBox="1">
            <a:spLocks noChangeArrowheads="1"/>
          </p:cNvSpPr>
          <p:nvPr/>
        </p:nvSpPr>
        <p:spPr bwMode="auto">
          <a:xfrm>
            <a:off x="2438400" y="3535363"/>
            <a:ext cx="1524000"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1400" b="1">
                <a:solidFill>
                  <a:srgbClr val="0000FF"/>
                </a:solidFill>
                <a:latin typeface="Arial" panose="020B0604020202020204" pitchFamily="34" charset="0"/>
              </a:defRPr>
            </a:lvl1pPr>
            <a:lvl2pPr marL="742950" indent="-285750" eaLnBrk="0" hangingPunct="0">
              <a:defRPr sz="1400" b="1">
                <a:solidFill>
                  <a:srgbClr val="0000FF"/>
                </a:solidFill>
                <a:latin typeface="Arial" panose="020B0604020202020204" pitchFamily="34" charset="0"/>
              </a:defRPr>
            </a:lvl2pPr>
            <a:lvl3pPr marL="1143000" indent="-228600" eaLnBrk="0" hangingPunct="0">
              <a:defRPr sz="1400" b="1">
                <a:solidFill>
                  <a:srgbClr val="0000FF"/>
                </a:solidFill>
                <a:latin typeface="Arial" panose="020B0604020202020204" pitchFamily="34" charset="0"/>
              </a:defRPr>
            </a:lvl3pPr>
            <a:lvl4pPr marL="1600200" indent="-228600" eaLnBrk="0" hangingPunct="0">
              <a:defRPr sz="1400" b="1">
                <a:solidFill>
                  <a:srgbClr val="0000FF"/>
                </a:solidFill>
                <a:latin typeface="Arial" panose="020B0604020202020204" pitchFamily="34" charset="0"/>
              </a:defRPr>
            </a:lvl4pPr>
            <a:lvl5pPr marL="2057400" indent="-228600" eaLnBrk="0" hangingPunct="0">
              <a:defRPr sz="1400" b="1">
                <a:solidFill>
                  <a:srgbClr val="0000FF"/>
                </a:solidFill>
                <a:latin typeface="Arial" panose="020B0604020202020204" pitchFamily="34" charset="0"/>
              </a:defRPr>
            </a:lvl5pPr>
            <a:lvl6pPr marL="2514600" indent="-228600" algn="ctr" eaLnBrk="0" fontAlgn="base" hangingPunct="0">
              <a:spcBef>
                <a:spcPct val="0"/>
              </a:spcBef>
              <a:spcAft>
                <a:spcPct val="0"/>
              </a:spcAft>
              <a:defRPr sz="1400" b="1">
                <a:solidFill>
                  <a:srgbClr val="0000FF"/>
                </a:solidFill>
                <a:latin typeface="Arial" panose="020B0604020202020204" pitchFamily="34" charset="0"/>
              </a:defRPr>
            </a:lvl6pPr>
            <a:lvl7pPr marL="2971800" indent="-228600" algn="ctr" eaLnBrk="0" fontAlgn="base" hangingPunct="0">
              <a:spcBef>
                <a:spcPct val="0"/>
              </a:spcBef>
              <a:spcAft>
                <a:spcPct val="0"/>
              </a:spcAft>
              <a:defRPr sz="1400" b="1">
                <a:solidFill>
                  <a:srgbClr val="0000FF"/>
                </a:solidFill>
                <a:latin typeface="Arial" panose="020B0604020202020204" pitchFamily="34" charset="0"/>
              </a:defRPr>
            </a:lvl7pPr>
            <a:lvl8pPr marL="3429000" indent="-228600" algn="ctr" eaLnBrk="0" fontAlgn="base" hangingPunct="0">
              <a:spcBef>
                <a:spcPct val="0"/>
              </a:spcBef>
              <a:spcAft>
                <a:spcPct val="0"/>
              </a:spcAft>
              <a:defRPr sz="1400" b="1">
                <a:solidFill>
                  <a:srgbClr val="0000FF"/>
                </a:solidFill>
                <a:latin typeface="Arial" panose="020B0604020202020204" pitchFamily="34" charset="0"/>
              </a:defRPr>
            </a:lvl8pPr>
            <a:lvl9pPr marL="3886200" indent="-228600" algn="ctr" eaLnBrk="0" fontAlgn="base" hangingPunct="0">
              <a:spcBef>
                <a:spcPct val="0"/>
              </a:spcBef>
              <a:spcAft>
                <a:spcPct val="0"/>
              </a:spcAft>
              <a:defRPr sz="1400" b="1">
                <a:solidFill>
                  <a:srgbClr val="0000FF"/>
                </a:solidFill>
                <a:latin typeface="Arial" panose="020B0604020202020204" pitchFamily="34" charset="0"/>
              </a:defRPr>
            </a:lvl9pPr>
          </a:lstStyle>
          <a:p>
            <a:pPr algn="l" eaLnBrk="1" hangingPunct="1">
              <a:lnSpc>
                <a:spcPts val="800"/>
              </a:lnSpc>
              <a:spcBef>
                <a:spcPct val="50000"/>
              </a:spcBef>
              <a:buFontTx/>
              <a:buChar char="•"/>
            </a:pPr>
            <a:r>
              <a:rPr lang="en-US" altLang="en-US" sz="900" b="0" dirty="0">
                <a:solidFill>
                  <a:schemeClr val="tx1"/>
                </a:solidFill>
              </a:rPr>
              <a:t> 3-View</a:t>
            </a:r>
          </a:p>
          <a:p>
            <a:pPr algn="l" eaLnBrk="1" hangingPunct="1">
              <a:lnSpc>
                <a:spcPts val="800"/>
              </a:lnSpc>
              <a:spcBef>
                <a:spcPct val="50000"/>
              </a:spcBef>
              <a:buFontTx/>
              <a:buChar char="•"/>
            </a:pPr>
            <a:r>
              <a:rPr lang="en-US" altLang="en-US" sz="900" b="0" dirty="0">
                <a:solidFill>
                  <a:schemeClr val="tx1"/>
                </a:solidFill>
              </a:rPr>
              <a:t> Planform</a:t>
            </a:r>
          </a:p>
          <a:p>
            <a:pPr algn="l" eaLnBrk="1" hangingPunct="1">
              <a:lnSpc>
                <a:spcPts val="800"/>
              </a:lnSpc>
              <a:spcBef>
                <a:spcPct val="50000"/>
              </a:spcBef>
              <a:buFontTx/>
              <a:buChar char="•"/>
            </a:pPr>
            <a:r>
              <a:rPr lang="en-US" altLang="en-US" sz="900" b="0" dirty="0">
                <a:solidFill>
                  <a:schemeClr val="tx1"/>
                </a:solidFill>
              </a:rPr>
              <a:t> Body X-Section</a:t>
            </a:r>
          </a:p>
          <a:p>
            <a:pPr algn="l" eaLnBrk="1" hangingPunct="1">
              <a:lnSpc>
                <a:spcPts val="800"/>
              </a:lnSpc>
              <a:spcBef>
                <a:spcPct val="50000"/>
              </a:spcBef>
              <a:buFontTx/>
              <a:buChar char="•"/>
            </a:pPr>
            <a:r>
              <a:rPr lang="en-US" altLang="en-US" sz="900" b="0" dirty="0">
                <a:solidFill>
                  <a:schemeClr val="tx1"/>
                </a:solidFill>
              </a:rPr>
              <a:t> Amenities </a:t>
            </a:r>
          </a:p>
          <a:p>
            <a:pPr algn="l" eaLnBrk="1" hangingPunct="1">
              <a:lnSpc>
                <a:spcPts val="800"/>
              </a:lnSpc>
              <a:spcBef>
                <a:spcPct val="50000"/>
              </a:spcBef>
              <a:buFontTx/>
              <a:buChar char="•"/>
            </a:pPr>
            <a:r>
              <a:rPr lang="en-US" altLang="en-US" sz="900" b="0" dirty="0">
                <a:solidFill>
                  <a:schemeClr val="tx1"/>
                </a:solidFill>
              </a:rPr>
              <a:t> Integration</a:t>
            </a:r>
          </a:p>
          <a:p>
            <a:pPr algn="l" eaLnBrk="1" hangingPunct="1">
              <a:lnSpc>
                <a:spcPts val="800"/>
              </a:lnSpc>
              <a:spcBef>
                <a:spcPct val="50000"/>
              </a:spcBef>
              <a:buFontTx/>
              <a:buChar char="•"/>
            </a:pPr>
            <a:r>
              <a:rPr lang="en-US" altLang="en-US" sz="900" b="0" dirty="0">
                <a:solidFill>
                  <a:schemeClr val="tx1"/>
                </a:solidFill>
              </a:rPr>
              <a:t> New Technology</a:t>
            </a:r>
          </a:p>
          <a:p>
            <a:pPr algn="l" eaLnBrk="1" hangingPunct="1">
              <a:lnSpc>
                <a:spcPts val="800"/>
              </a:lnSpc>
              <a:spcBef>
                <a:spcPct val="50000"/>
              </a:spcBef>
              <a:buFontTx/>
              <a:buChar char="•"/>
            </a:pPr>
            <a:r>
              <a:rPr lang="en-US" altLang="en-US" sz="900" b="0" dirty="0">
                <a:solidFill>
                  <a:schemeClr val="tx1"/>
                </a:solidFill>
              </a:rPr>
              <a:t> Build Plan</a:t>
            </a:r>
          </a:p>
          <a:p>
            <a:pPr algn="l" eaLnBrk="1" hangingPunct="1">
              <a:lnSpc>
                <a:spcPts val="800"/>
              </a:lnSpc>
              <a:spcBef>
                <a:spcPct val="50000"/>
              </a:spcBef>
              <a:buFontTx/>
              <a:buChar char="•"/>
            </a:pPr>
            <a:r>
              <a:rPr lang="en-US" altLang="en-US" sz="900" b="0" dirty="0">
                <a:solidFill>
                  <a:schemeClr val="tx1"/>
                </a:solidFill>
              </a:rPr>
              <a:t> Etc. </a:t>
            </a:r>
          </a:p>
        </p:txBody>
      </p:sp>
      <p:sp>
        <p:nvSpPr>
          <p:cNvPr id="7173" name="Text Box 5"/>
          <p:cNvSpPr txBox="1">
            <a:spLocks noChangeArrowheads="1"/>
          </p:cNvSpPr>
          <p:nvPr/>
        </p:nvSpPr>
        <p:spPr bwMode="auto">
          <a:xfrm>
            <a:off x="1238250" y="3535363"/>
            <a:ext cx="1676400"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1400" b="1">
                <a:solidFill>
                  <a:srgbClr val="0000FF"/>
                </a:solidFill>
                <a:latin typeface="Arial" panose="020B0604020202020204" pitchFamily="34" charset="0"/>
              </a:defRPr>
            </a:lvl1pPr>
            <a:lvl2pPr marL="742950" indent="-285750" eaLnBrk="0" hangingPunct="0">
              <a:defRPr sz="1400" b="1">
                <a:solidFill>
                  <a:srgbClr val="0000FF"/>
                </a:solidFill>
                <a:latin typeface="Arial" panose="020B0604020202020204" pitchFamily="34" charset="0"/>
              </a:defRPr>
            </a:lvl2pPr>
            <a:lvl3pPr marL="1143000" indent="-228600" eaLnBrk="0" hangingPunct="0">
              <a:defRPr sz="1400" b="1">
                <a:solidFill>
                  <a:srgbClr val="0000FF"/>
                </a:solidFill>
                <a:latin typeface="Arial" panose="020B0604020202020204" pitchFamily="34" charset="0"/>
              </a:defRPr>
            </a:lvl3pPr>
            <a:lvl4pPr marL="1600200" indent="-228600" eaLnBrk="0" hangingPunct="0">
              <a:defRPr sz="1400" b="1">
                <a:solidFill>
                  <a:srgbClr val="0000FF"/>
                </a:solidFill>
                <a:latin typeface="Arial" panose="020B0604020202020204" pitchFamily="34" charset="0"/>
              </a:defRPr>
            </a:lvl4pPr>
            <a:lvl5pPr marL="2057400" indent="-228600" eaLnBrk="0" hangingPunct="0">
              <a:defRPr sz="1400" b="1">
                <a:solidFill>
                  <a:srgbClr val="0000FF"/>
                </a:solidFill>
                <a:latin typeface="Arial" panose="020B0604020202020204" pitchFamily="34" charset="0"/>
              </a:defRPr>
            </a:lvl5pPr>
            <a:lvl6pPr marL="2514600" indent="-228600" algn="ctr" eaLnBrk="0" fontAlgn="base" hangingPunct="0">
              <a:spcBef>
                <a:spcPct val="0"/>
              </a:spcBef>
              <a:spcAft>
                <a:spcPct val="0"/>
              </a:spcAft>
              <a:defRPr sz="1400" b="1">
                <a:solidFill>
                  <a:srgbClr val="0000FF"/>
                </a:solidFill>
                <a:latin typeface="Arial" panose="020B0604020202020204" pitchFamily="34" charset="0"/>
              </a:defRPr>
            </a:lvl6pPr>
            <a:lvl7pPr marL="2971800" indent="-228600" algn="ctr" eaLnBrk="0" fontAlgn="base" hangingPunct="0">
              <a:spcBef>
                <a:spcPct val="0"/>
              </a:spcBef>
              <a:spcAft>
                <a:spcPct val="0"/>
              </a:spcAft>
              <a:defRPr sz="1400" b="1">
                <a:solidFill>
                  <a:srgbClr val="0000FF"/>
                </a:solidFill>
                <a:latin typeface="Arial" panose="020B0604020202020204" pitchFamily="34" charset="0"/>
              </a:defRPr>
            </a:lvl7pPr>
            <a:lvl8pPr marL="3429000" indent="-228600" algn="ctr" eaLnBrk="0" fontAlgn="base" hangingPunct="0">
              <a:spcBef>
                <a:spcPct val="0"/>
              </a:spcBef>
              <a:spcAft>
                <a:spcPct val="0"/>
              </a:spcAft>
              <a:defRPr sz="1400" b="1">
                <a:solidFill>
                  <a:srgbClr val="0000FF"/>
                </a:solidFill>
                <a:latin typeface="Arial" panose="020B0604020202020204" pitchFamily="34" charset="0"/>
              </a:defRPr>
            </a:lvl8pPr>
            <a:lvl9pPr marL="3886200" indent="-228600" algn="ctr" eaLnBrk="0" fontAlgn="base" hangingPunct="0">
              <a:spcBef>
                <a:spcPct val="0"/>
              </a:spcBef>
              <a:spcAft>
                <a:spcPct val="0"/>
              </a:spcAft>
              <a:defRPr sz="1400" b="1">
                <a:solidFill>
                  <a:srgbClr val="0000FF"/>
                </a:solidFill>
                <a:latin typeface="Arial" panose="020B0604020202020204" pitchFamily="34" charset="0"/>
              </a:defRPr>
            </a:lvl9pPr>
          </a:lstStyle>
          <a:p>
            <a:pPr algn="l" eaLnBrk="1" hangingPunct="1">
              <a:lnSpc>
                <a:spcPts val="800"/>
              </a:lnSpc>
              <a:spcBef>
                <a:spcPct val="50000"/>
              </a:spcBef>
              <a:buFontTx/>
              <a:buChar char="•"/>
            </a:pPr>
            <a:r>
              <a:rPr lang="en-US" altLang="en-US" sz="900" b="0" dirty="0">
                <a:solidFill>
                  <a:schemeClr val="tx1"/>
                </a:solidFill>
              </a:rPr>
              <a:t> Mission</a:t>
            </a:r>
          </a:p>
          <a:p>
            <a:pPr algn="l" eaLnBrk="1" hangingPunct="1">
              <a:lnSpc>
                <a:spcPts val="800"/>
              </a:lnSpc>
              <a:spcBef>
                <a:spcPct val="50000"/>
              </a:spcBef>
              <a:buFontTx/>
              <a:buChar char="•"/>
            </a:pPr>
            <a:r>
              <a:rPr lang="en-US" altLang="en-US" sz="900" b="0" dirty="0">
                <a:solidFill>
                  <a:schemeClr val="tx1"/>
                </a:solidFill>
              </a:rPr>
              <a:t> Efficiency</a:t>
            </a:r>
          </a:p>
          <a:p>
            <a:pPr algn="l" eaLnBrk="1" hangingPunct="1">
              <a:lnSpc>
                <a:spcPts val="800"/>
              </a:lnSpc>
              <a:spcBef>
                <a:spcPct val="50000"/>
              </a:spcBef>
              <a:buFontTx/>
              <a:buChar char="•"/>
            </a:pPr>
            <a:r>
              <a:rPr lang="en-US" altLang="en-US" sz="900" dirty="0">
                <a:solidFill>
                  <a:schemeClr val="tx1"/>
                </a:solidFill>
              </a:rPr>
              <a:t> </a:t>
            </a:r>
            <a:r>
              <a:rPr lang="en-US" altLang="en-US" sz="900" b="0" dirty="0">
                <a:solidFill>
                  <a:schemeClr val="tx1"/>
                </a:solidFill>
              </a:rPr>
              <a:t>Entry into Service</a:t>
            </a:r>
          </a:p>
          <a:p>
            <a:pPr algn="l" eaLnBrk="1" hangingPunct="1">
              <a:lnSpc>
                <a:spcPts val="800"/>
              </a:lnSpc>
              <a:spcBef>
                <a:spcPct val="50000"/>
              </a:spcBef>
              <a:buFontTx/>
              <a:buChar char="•"/>
            </a:pPr>
            <a:r>
              <a:rPr lang="en-US" altLang="en-US" sz="900" b="0" dirty="0">
                <a:solidFill>
                  <a:schemeClr val="tx1"/>
                </a:solidFill>
              </a:rPr>
              <a:t> Maintenance</a:t>
            </a:r>
          </a:p>
          <a:p>
            <a:pPr algn="l" eaLnBrk="1" hangingPunct="1">
              <a:lnSpc>
                <a:spcPts val="800"/>
              </a:lnSpc>
              <a:spcBef>
                <a:spcPct val="50000"/>
              </a:spcBef>
              <a:buFontTx/>
              <a:buChar char="•"/>
            </a:pPr>
            <a:r>
              <a:rPr lang="en-US" altLang="en-US" sz="900" b="0" dirty="0">
                <a:solidFill>
                  <a:schemeClr val="tx1"/>
                </a:solidFill>
              </a:rPr>
              <a:t> Noise</a:t>
            </a:r>
          </a:p>
          <a:p>
            <a:pPr algn="l" eaLnBrk="1" hangingPunct="1">
              <a:lnSpc>
                <a:spcPts val="800"/>
              </a:lnSpc>
              <a:spcBef>
                <a:spcPct val="50000"/>
              </a:spcBef>
              <a:buFontTx/>
              <a:buChar char="•"/>
            </a:pPr>
            <a:r>
              <a:rPr lang="en-US" altLang="en-US" sz="900" b="0" dirty="0">
                <a:solidFill>
                  <a:schemeClr val="tx1"/>
                </a:solidFill>
              </a:rPr>
              <a:t> Cost</a:t>
            </a:r>
          </a:p>
          <a:p>
            <a:pPr algn="l" eaLnBrk="1" hangingPunct="1">
              <a:lnSpc>
                <a:spcPts val="800"/>
              </a:lnSpc>
              <a:spcBef>
                <a:spcPct val="50000"/>
              </a:spcBef>
              <a:buFontTx/>
              <a:buChar char="•"/>
            </a:pPr>
            <a:r>
              <a:rPr lang="en-US" altLang="en-US" sz="900" b="0" dirty="0">
                <a:solidFill>
                  <a:schemeClr val="tx1"/>
                </a:solidFill>
              </a:rPr>
              <a:t> Rate</a:t>
            </a:r>
          </a:p>
          <a:p>
            <a:pPr algn="l" eaLnBrk="1" hangingPunct="1">
              <a:lnSpc>
                <a:spcPts val="800"/>
              </a:lnSpc>
              <a:spcBef>
                <a:spcPct val="50000"/>
              </a:spcBef>
              <a:buFontTx/>
              <a:buChar char="•"/>
            </a:pPr>
            <a:r>
              <a:rPr lang="en-US" altLang="en-US" sz="900" b="0" dirty="0">
                <a:solidFill>
                  <a:schemeClr val="tx1"/>
                </a:solidFill>
              </a:rPr>
              <a:t> Etc. </a:t>
            </a:r>
          </a:p>
        </p:txBody>
      </p:sp>
      <p:sp>
        <p:nvSpPr>
          <p:cNvPr id="3078" name="Text Box 6"/>
          <p:cNvSpPr txBox="1">
            <a:spLocks noChangeArrowheads="1"/>
          </p:cNvSpPr>
          <p:nvPr/>
        </p:nvSpPr>
        <p:spPr bwMode="auto">
          <a:xfrm>
            <a:off x="4800600" y="3533775"/>
            <a:ext cx="1600200" cy="3324225"/>
          </a:xfrm>
          <a:prstGeom prst="rect">
            <a:avLst/>
          </a:prstGeom>
          <a:noFill/>
          <a:ln w="9525" algn="ctr">
            <a:noFill/>
            <a:miter lim="800000"/>
            <a:headEnd/>
            <a:tailEnd/>
          </a:ln>
        </p:spPr>
        <p:txBody>
          <a:bodyPr>
            <a:spAutoFit/>
          </a:bodyPr>
          <a:lstStyle/>
          <a:p>
            <a:pPr algn="l">
              <a:lnSpc>
                <a:spcPts val="800"/>
              </a:lnSpc>
              <a:spcBef>
                <a:spcPct val="50000"/>
              </a:spcBef>
              <a:buFontTx/>
              <a:buChar char="•"/>
              <a:defRPr/>
            </a:pPr>
            <a:r>
              <a:rPr lang="en-US" sz="900" b="0" dirty="0">
                <a:solidFill>
                  <a:schemeClr val="tx1"/>
                </a:solidFill>
                <a:latin typeface="Arial" charset="0"/>
              </a:rPr>
              <a:t> External</a:t>
            </a:r>
          </a:p>
          <a:p>
            <a:pPr marL="117475" algn="l">
              <a:lnSpc>
                <a:spcPts val="800"/>
              </a:lnSpc>
              <a:spcBef>
                <a:spcPct val="50000"/>
              </a:spcBef>
              <a:buFontTx/>
              <a:buChar char="•"/>
              <a:defRPr/>
            </a:pPr>
            <a:r>
              <a:rPr lang="en-US" sz="900" b="0" dirty="0">
                <a:solidFill>
                  <a:schemeClr val="tx1"/>
                </a:solidFill>
                <a:latin typeface="Arial" charset="0"/>
              </a:rPr>
              <a:t>Dynamic Flight</a:t>
            </a:r>
          </a:p>
          <a:p>
            <a:pPr marL="117475" algn="l">
              <a:lnSpc>
                <a:spcPts val="800"/>
              </a:lnSpc>
              <a:spcBef>
                <a:spcPct val="50000"/>
              </a:spcBef>
              <a:buFontTx/>
              <a:buChar char="•"/>
              <a:defRPr/>
            </a:pPr>
            <a:r>
              <a:rPr lang="en-US" sz="900" b="0" dirty="0">
                <a:solidFill>
                  <a:schemeClr val="tx1"/>
                </a:solidFill>
                <a:latin typeface="Arial" charset="0"/>
              </a:rPr>
              <a:t>Dynamic Ground</a:t>
            </a:r>
          </a:p>
          <a:p>
            <a:pPr marL="117475" algn="l">
              <a:lnSpc>
                <a:spcPts val="800"/>
              </a:lnSpc>
              <a:spcBef>
                <a:spcPct val="50000"/>
              </a:spcBef>
              <a:buFontTx/>
              <a:buChar char="•"/>
              <a:defRPr/>
            </a:pPr>
            <a:r>
              <a:rPr lang="en-US" sz="900" b="0" dirty="0">
                <a:solidFill>
                  <a:schemeClr val="tx1"/>
                </a:solidFill>
                <a:latin typeface="Arial" charset="0"/>
              </a:rPr>
              <a:t>Flutter</a:t>
            </a:r>
          </a:p>
          <a:p>
            <a:pPr marL="117475" algn="l">
              <a:lnSpc>
                <a:spcPts val="800"/>
              </a:lnSpc>
              <a:spcBef>
                <a:spcPct val="50000"/>
              </a:spcBef>
              <a:buFontTx/>
              <a:buChar char="•"/>
              <a:defRPr/>
            </a:pPr>
            <a:r>
              <a:rPr lang="en-US" sz="900" b="0" dirty="0">
                <a:solidFill>
                  <a:schemeClr val="tx1"/>
                </a:solidFill>
                <a:latin typeface="Arial" charset="0"/>
              </a:rPr>
              <a:t>Static</a:t>
            </a:r>
          </a:p>
          <a:p>
            <a:pPr marL="228600" algn="l">
              <a:lnSpc>
                <a:spcPts val="800"/>
              </a:lnSpc>
              <a:spcBef>
                <a:spcPct val="50000"/>
              </a:spcBef>
              <a:buFontTx/>
              <a:buChar char="•"/>
              <a:defRPr/>
            </a:pPr>
            <a:r>
              <a:rPr lang="en-US" sz="900" b="0" dirty="0">
                <a:solidFill>
                  <a:schemeClr val="tx1"/>
                </a:solidFill>
                <a:latin typeface="Arial" charset="0"/>
              </a:rPr>
              <a:t>In-Flight</a:t>
            </a:r>
          </a:p>
          <a:p>
            <a:pPr marL="228600" lvl="1" algn="l">
              <a:lnSpc>
                <a:spcPts val="800"/>
              </a:lnSpc>
              <a:spcBef>
                <a:spcPct val="50000"/>
              </a:spcBef>
              <a:buFontTx/>
              <a:buChar char="•"/>
              <a:defRPr/>
            </a:pPr>
            <a:r>
              <a:rPr lang="en-US" sz="900" b="0" dirty="0">
                <a:solidFill>
                  <a:schemeClr val="tx1"/>
                </a:solidFill>
                <a:latin typeface="Arial" charset="0"/>
              </a:rPr>
              <a:t>Ground Handling</a:t>
            </a:r>
          </a:p>
          <a:p>
            <a:pPr marL="228600" lvl="1" algn="l">
              <a:lnSpc>
                <a:spcPts val="800"/>
              </a:lnSpc>
              <a:spcBef>
                <a:spcPct val="50000"/>
              </a:spcBef>
              <a:buFontTx/>
              <a:buChar char="•"/>
              <a:defRPr/>
            </a:pPr>
            <a:r>
              <a:rPr lang="en-US" sz="900" b="0" dirty="0">
                <a:solidFill>
                  <a:schemeClr val="tx1"/>
                </a:solidFill>
                <a:latin typeface="Arial" charset="0"/>
              </a:rPr>
              <a:t>Pressure</a:t>
            </a:r>
          </a:p>
          <a:p>
            <a:pPr marL="117475" algn="l">
              <a:lnSpc>
                <a:spcPts val="800"/>
              </a:lnSpc>
              <a:spcBef>
                <a:spcPct val="50000"/>
              </a:spcBef>
              <a:buFontTx/>
              <a:buChar char="•"/>
              <a:defRPr/>
            </a:pPr>
            <a:r>
              <a:rPr lang="en-US" sz="900" b="0" dirty="0">
                <a:solidFill>
                  <a:schemeClr val="tx1"/>
                </a:solidFill>
                <a:latin typeface="Arial" charset="0"/>
              </a:rPr>
              <a:t>Wind Milling</a:t>
            </a:r>
          </a:p>
          <a:p>
            <a:pPr marL="117475" algn="l">
              <a:lnSpc>
                <a:spcPts val="800"/>
              </a:lnSpc>
              <a:spcBef>
                <a:spcPct val="50000"/>
              </a:spcBef>
              <a:buFontTx/>
              <a:buChar char="•"/>
              <a:defRPr/>
            </a:pPr>
            <a:r>
              <a:rPr lang="en-US" sz="900" b="0" dirty="0">
                <a:solidFill>
                  <a:schemeClr val="tx1"/>
                </a:solidFill>
                <a:latin typeface="Arial" charset="0"/>
              </a:rPr>
              <a:t>Fan Blade Out</a:t>
            </a:r>
          </a:p>
          <a:p>
            <a:pPr marL="117475" lvl="1" algn="l">
              <a:lnSpc>
                <a:spcPts val="800"/>
              </a:lnSpc>
              <a:spcBef>
                <a:spcPct val="50000"/>
              </a:spcBef>
              <a:buFontTx/>
              <a:buChar char="•"/>
              <a:defRPr/>
            </a:pPr>
            <a:r>
              <a:rPr lang="en-US" sz="900" b="0" dirty="0">
                <a:solidFill>
                  <a:schemeClr val="tx1"/>
                </a:solidFill>
                <a:latin typeface="Arial" charset="0"/>
              </a:rPr>
              <a:t>Load Alleviation</a:t>
            </a:r>
          </a:p>
          <a:p>
            <a:pPr algn="l">
              <a:lnSpc>
                <a:spcPts val="800"/>
              </a:lnSpc>
              <a:spcBef>
                <a:spcPct val="50000"/>
              </a:spcBef>
              <a:buFontTx/>
              <a:buChar char="•"/>
              <a:defRPr/>
            </a:pPr>
            <a:r>
              <a:rPr lang="en-US" sz="900" b="0" dirty="0">
                <a:solidFill>
                  <a:schemeClr val="tx1"/>
                </a:solidFill>
                <a:latin typeface="Arial" charset="0"/>
              </a:rPr>
              <a:t> Internal</a:t>
            </a:r>
          </a:p>
          <a:p>
            <a:pPr marL="117475" algn="l">
              <a:lnSpc>
                <a:spcPts val="800"/>
              </a:lnSpc>
              <a:spcBef>
                <a:spcPct val="50000"/>
              </a:spcBef>
              <a:buFontTx/>
              <a:buChar char="•"/>
              <a:defRPr/>
            </a:pPr>
            <a:r>
              <a:rPr lang="en-US" sz="900" b="0" dirty="0">
                <a:solidFill>
                  <a:schemeClr val="tx1"/>
                </a:solidFill>
                <a:latin typeface="Arial" charset="0"/>
              </a:rPr>
              <a:t> Thermal</a:t>
            </a:r>
          </a:p>
          <a:p>
            <a:pPr marL="117475" algn="l">
              <a:lnSpc>
                <a:spcPts val="800"/>
              </a:lnSpc>
              <a:spcBef>
                <a:spcPct val="50000"/>
              </a:spcBef>
              <a:buFontTx/>
              <a:buChar char="•"/>
              <a:defRPr/>
            </a:pPr>
            <a:r>
              <a:rPr lang="en-US" sz="900" b="0" dirty="0">
                <a:solidFill>
                  <a:schemeClr val="tx1"/>
                </a:solidFill>
                <a:latin typeface="Arial" charset="0"/>
              </a:rPr>
              <a:t> Combined</a:t>
            </a:r>
          </a:p>
          <a:p>
            <a:pPr marL="117475" algn="l">
              <a:lnSpc>
                <a:spcPts val="800"/>
              </a:lnSpc>
              <a:spcBef>
                <a:spcPct val="50000"/>
              </a:spcBef>
              <a:buFontTx/>
              <a:buChar char="•"/>
              <a:defRPr/>
            </a:pPr>
            <a:r>
              <a:rPr lang="en-US" sz="900" b="0" dirty="0">
                <a:solidFill>
                  <a:schemeClr val="tx1"/>
                </a:solidFill>
                <a:latin typeface="Arial" charset="0"/>
              </a:rPr>
              <a:t> Electrical</a:t>
            </a:r>
          </a:p>
          <a:p>
            <a:pPr marL="117475" algn="l">
              <a:lnSpc>
                <a:spcPts val="800"/>
              </a:lnSpc>
              <a:spcBef>
                <a:spcPct val="50000"/>
              </a:spcBef>
              <a:buFontTx/>
              <a:buChar char="•"/>
              <a:defRPr/>
            </a:pPr>
            <a:r>
              <a:rPr lang="en-US" sz="900" b="0" dirty="0">
                <a:solidFill>
                  <a:schemeClr val="tx1"/>
                </a:solidFill>
                <a:latin typeface="Arial" charset="0"/>
              </a:rPr>
              <a:t> Abuse</a:t>
            </a:r>
          </a:p>
          <a:p>
            <a:pPr marL="117475" algn="l">
              <a:lnSpc>
                <a:spcPts val="800"/>
              </a:lnSpc>
              <a:spcBef>
                <a:spcPct val="50000"/>
              </a:spcBef>
              <a:buFontTx/>
              <a:buChar char="•"/>
              <a:defRPr/>
            </a:pPr>
            <a:r>
              <a:rPr lang="en-US" sz="900" b="0" dirty="0">
                <a:solidFill>
                  <a:schemeClr val="tx1"/>
                </a:solidFill>
                <a:latin typeface="Arial" charset="0"/>
              </a:rPr>
              <a:t> 9G / 16G</a:t>
            </a:r>
          </a:p>
          <a:p>
            <a:pPr algn="l">
              <a:lnSpc>
                <a:spcPts val="800"/>
              </a:lnSpc>
              <a:spcBef>
                <a:spcPct val="50000"/>
              </a:spcBef>
              <a:buFontTx/>
              <a:buChar char="•"/>
              <a:defRPr/>
            </a:pPr>
            <a:r>
              <a:rPr lang="en-US" sz="900" b="0" dirty="0">
                <a:solidFill>
                  <a:schemeClr val="tx1"/>
                </a:solidFill>
                <a:latin typeface="Arial" charset="0"/>
              </a:rPr>
              <a:t> Etc.</a:t>
            </a:r>
          </a:p>
          <a:p>
            <a:pPr algn="l">
              <a:spcBef>
                <a:spcPct val="50000"/>
              </a:spcBef>
              <a:buFontTx/>
              <a:buChar char="•"/>
              <a:defRPr/>
            </a:pPr>
            <a:endParaRPr lang="en-US" sz="900" b="0" dirty="0">
              <a:solidFill>
                <a:schemeClr val="tx1"/>
              </a:solidFill>
              <a:latin typeface="Arial" charset="0"/>
            </a:endParaRPr>
          </a:p>
        </p:txBody>
      </p:sp>
      <p:sp>
        <p:nvSpPr>
          <p:cNvPr id="7175" name="Text Box 7"/>
          <p:cNvSpPr txBox="1">
            <a:spLocks noChangeArrowheads="1"/>
          </p:cNvSpPr>
          <p:nvPr/>
        </p:nvSpPr>
        <p:spPr bwMode="auto">
          <a:xfrm>
            <a:off x="6019800" y="3535363"/>
            <a:ext cx="1524000" cy="229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1400" b="1">
                <a:solidFill>
                  <a:srgbClr val="0000FF"/>
                </a:solidFill>
                <a:latin typeface="Arial" panose="020B0604020202020204" pitchFamily="34" charset="0"/>
              </a:defRPr>
            </a:lvl1pPr>
            <a:lvl2pPr marL="742950" indent="-285750" eaLnBrk="0" hangingPunct="0">
              <a:defRPr sz="1400" b="1">
                <a:solidFill>
                  <a:srgbClr val="0000FF"/>
                </a:solidFill>
                <a:latin typeface="Arial" panose="020B0604020202020204" pitchFamily="34" charset="0"/>
              </a:defRPr>
            </a:lvl2pPr>
            <a:lvl3pPr marL="1143000" indent="-228600" eaLnBrk="0" hangingPunct="0">
              <a:defRPr sz="1400" b="1">
                <a:solidFill>
                  <a:srgbClr val="0000FF"/>
                </a:solidFill>
                <a:latin typeface="Arial" panose="020B0604020202020204" pitchFamily="34" charset="0"/>
              </a:defRPr>
            </a:lvl3pPr>
            <a:lvl4pPr marL="1600200" indent="-228600" eaLnBrk="0" hangingPunct="0">
              <a:defRPr sz="1400" b="1">
                <a:solidFill>
                  <a:srgbClr val="0000FF"/>
                </a:solidFill>
                <a:latin typeface="Arial" panose="020B0604020202020204" pitchFamily="34" charset="0"/>
              </a:defRPr>
            </a:lvl4pPr>
            <a:lvl5pPr marL="2057400" indent="-228600" eaLnBrk="0" hangingPunct="0">
              <a:defRPr sz="1400" b="1">
                <a:solidFill>
                  <a:srgbClr val="0000FF"/>
                </a:solidFill>
                <a:latin typeface="Arial" panose="020B0604020202020204" pitchFamily="34" charset="0"/>
              </a:defRPr>
            </a:lvl5pPr>
            <a:lvl6pPr marL="2514600" indent="-228600" algn="ctr" eaLnBrk="0" fontAlgn="base" hangingPunct="0">
              <a:spcBef>
                <a:spcPct val="0"/>
              </a:spcBef>
              <a:spcAft>
                <a:spcPct val="0"/>
              </a:spcAft>
              <a:defRPr sz="1400" b="1">
                <a:solidFill>
                  <a:srgbClr val="0000FF"/>
                </a:solidFill>
                <a:latin typeface="Arial" panose="020B0604020202020204" pitchFamily="34" charset="0"/>
              </a:defRPr>
            </a:lvl6pPr>
            <a:lvl7pPr marL="2971800" indent="-228600" algn="ctr" eaLnBrk="0" fontAlgn="base" hangingPunct="0">
              <a:spcBef>
                <a:spcPct val="0"/>
              </a:spcBef>
              <a:spcAft>
                <a:spcPct val="0"/>
              </a:spcAft>
              <a:defRPr sz="1400" b="1">
                <a:solidFill>
                  <a:srgbClr val="0000FF"/>
                </a:solidFill>
                <a:latin typeface="Arial" panose="020B0604020202020204" pitchFamily="34" charset="0"/>
              </a:defRPr>
            </a:lvl7pPr>
            <a:lvl8pPr marL="3429000" indent="-228600" algn="ctr" eaLnBrk="0" fontAlgn="base" hangingPunct="0">
              <a:spcBef>
                <a:spcPct val="0"/>
              </a:spcBef>
              <a:spcAft>
                <a:spcPct val="0"/>
              </a:spcAft>
              <a:defRPr sz="1400" b="1">
                <a:solidFill>
                  <a:srgbClr val="0000FF"/>
                </a:solidFill>
                <a:latin typeface="Arial" panose="020B0604020202020204" pitchFamily="34" charset="0"/>
              </a:defRPr>
            </a:lvl8pPr>
            <a:lvl9pPr marL="3886200" indent="-228600" algn="ctr" eaLnBrk="0" fontAlgn="base" hangingPunct="0">
              <a:spcBef>
                <a:spcPct val="0"/>
              </a:spcBef>
              <a:spcAft>
                <a:spcPct val="0"/>
              </a:spcAft>
              <a:defRPr sz="1400" b="1">
                <a:solidFill>
                  <a:srgbClr val="0000FF"/>
                </a:solidFill>
                <a:latin typeface="Arial" panose="020B0604020202020204" pitchFamily="34" charset="0"/>
              </a:defRPr>
            </a:lvl9pPr>
          </a:lstStyle>
          <a:p>
            <a:pPr algn="l" eaLnBrk="1" hangingPunct="1">
              <a:lnSpc>
                <a:spcPts val="800"/>
              </a:lnSpc>
              <a:spcBef>
                <a:spcPct val="50000"/>
              </a:spcBef>
              <a:buFontTx/>
              <a:buChar char="•"/>
            </a:pPr>
            <a:r>
              <a:rPr lang="en-US" altLang="en-US" sz="900" b="0" dirty="0">
                <a:solidFill>
                  <a:schemeClr val="tx1"/>
                </a:solidFill>
              </a:rPr>
              <a:t> Strength</a:t>
            </a:r>
          </a:p>
          <a:p>
            <a:pPr algn="l" eaLnBrk="1" hangingPunct="1">
              <a:lnSpc>
                <a:spcPts val="800"/>
              </a:lnSpc>
              <a:spcBef>
                <a:spcPct val="50000"/>
              </a:spcBef>
              <a:buFontTx/>
              <a:buChar char="•"/>
            </a:pPr>
            <a:r>
              <a:rPr lang="en-US" altLang="en-US" sz="900" b="0" dirty="0">
                <a:solidFill>
                  <a:schemeClr val="tx1"/>
                </a:solidFill>
              </a:rPr>
              <a:t> Fatigue</a:t>
            </a:r>
          </a:p>
          <a:p>
            <a:pPr algn="l" eaLnBrk="1" hangingPunct="1">
              <a:lnSpc>
                <a:spcPts val="800"/>
              </a:lnSpc>
              <a:spcBef>
                <a:spcPct val="50000"/>
              </a:spcBef>
              <a:buFontTx/>
              <a:buChar char="•"/>
            </a:pPr>
            <a:r>
              <a:rPr lang="en-US" altLang="en-US" sz="900" b="0" dirty="0">
                <a:solidFill>
                  <a:schemeClr val="tx1"/>
                </a:solidFill>
              </a:rPr>
              <a:t> Stiffness</a:t>
            </a:r>
          </a:p>
          <a:p>
            <a:pPr algn="l" eaLnBrk="1" hangingPunct="1">
              <a:lnSpc>
                <a:spcPts val="800"/>
              </a:lnSpc>
              <a:spcBef>
                <a:spcPct val="50000"/>
              </a:spcBef>
              <a:buFontTx/>
              <a:buChar char="•"/>
            </a:pPr>
            <a:r>
              <a:rPr lang="en-US" altLang="en-US" sz="900" b="0" dirty="0">
                <a:solidFill>
                  <a:schemeClr val="tx1"/>
                </a:solidFill>
              </a:rPr>
              <a:t> Stress Criteria</a:t>
            </a:r>
          </a:p>
          <a:p>
            <a:pPr algn="l" eaLnBrk="1" hangingPunct="1">
              <a:lnSpc>
                <a:spcPts val="800"/>
              </a:lnSpc>
              <a:spcBef>
                <a:spcPct val="50000"/>
              </a:spcBef>
              <a:buFontTx/>
              <a:buChar char="•"/>
            </a:pPr>
            <a:r>
              <a:rPr lang="en-US" altLang="en-US" sz="900" b="0" dirty="0">
                <a:solidFill>
                  <a:schemeClr val="tx1"/>
                </a:solidFill>
              </a:rPr>
              <a:t> Min Gage</a:t>
            </a:r>
          </a:p>
          <a:p>
            <a:pPr algn="l" eaLnBrk="1" hangingPunct="1">
              <a:lnSpc>
                <a:spcPts val="800"/>
              </a:lnSpc>
              <a:spcBef>
                <a:spcPct val="50000"/>
              </a:spcBef>
              <a:buFontTx/>
              <a:buChar char="•"/>
            </a:pPr>
            <a:r>
              <a:rPr lang="en-US" altLang="en-US" sz="900" b="0" dirty="0">
                <a:solidFill>
                  <a:schemeClr val="tx1"/>
                </a:solidFill>
              </a:rPr>
              <a:t> Margin Policy</a:t>
            </a:r>
          </a:p>
          <a:p>
            <a:pPr algn="l" eaLnBrk="1" hangingPunct="1">
              <a:lnSpc>
                <a:spcPts val="800"/>
              </a:lnSpc>
              <a:spcBef>
                <a:spcPct val="50000"/>
              </a:spcBef>
              <a:buFontTx/>
              <a:buChar char="•"/>
            </a:pPr>
            <a:r>
              <a:rPr lang="en-US" altLang="en-US" sz="900" b="0" dirty="0">
                <a:solidFill>
                  <a:schemeClr val="tx1"/>
                </a:solidFill>
              </a:rPr>
              <a:t> Damage </a:t>
            </a:r>
          </a:p>
          <a:p>
            <a:pPr algn="l" eaLnBrk="1" hangingPunct="1">
              <a:lnSpc>
                <a:spcPts val="800"/>
              </a:lnSpc>
              <a:spcBef>
                <a:spcPct val="50000"/>
              </a:spcBef>
            </a:pPr>
            <a:r>
              <a:rPr lang="en-US" altLang="en-US" sz="900" b="0" dirty="0">
                <a:solidFill>
                  <a:schemeClr val="tx1"/>
                </a:solidFill>
              </a:rPr>
              <a:t>  Tolerance</a:t>
            </a:r>
          </a:p>
          <a:p>
            <a:pPr algn="l" eaLnBrk="1" hangingPunct="1">
              <a:lnSpc>
                <a:spcPts val="800"/>
              </a:lnSpc>
              <a:spcBef>
                <a:spcPct val="50000"/>
              </a:spcBef>
              <a:buFontTx/>
              <a:buChar char="•"/>
            </a:pPr>
            <a:r>
              <a:rPr lang="en-US" altLang="en-US" sz="900" b="0" dirty="0">
                <a:solidFill>
                  <a:schemeClr val="tx1"/>
                </a:solidFill>
              </a:rPr>
              <a:t> Load </a:t>
            </a:r>
          </a:p>
          <a:p>
            <a:pPr algn="l" eaLnBrk="1" hangingPunct="1">
              <a:lnSpc>
                <a:spcPts val="800"/>
              </a:lnSpc>
              <a:spcBef>
                <a:spcPct val="50000"/>
              </a:spcBef>
            </a:pPr>
            <a:r>
              <a:rPr lang="en-US" altLang="en-US" sz="900" b="0" dirty="0">
                <a:solidFill>
                  <a:schemeClr val="tx1"/>
                </a:solidFill>
              </a:rPr>
              <a:t>  Distribution</a:t>
            </a:r>
          </a:p>
          <a:p>
            <a:pPr algn="l" eaLnBrk="1" hangingPunct="1">
              <a:lnSpc>
                <a:spcPts val="800"/>
              </a:lnSpc>
              <a:spcBef>
                <a:spcPct val="50000"/>
              </a:spcBef>
              <a:buFontTx/>
              <a:buChar char="•"/>
            </a:pPr>
            <a:r>
              <a:rPr lang="en-US" altLang="en-US" sz="900" b="0" dirty="0">
                <a:solidFill>
                  <a:schemeClr val="tx1"/>
                </a:solidFill>
              </a:rPr>
              <a:t> Deflection</a:t>
            </a:r>
          </a:p>
          <a:p>
            <a:pPr algn="l" eaLnBrk="1" hangingPunct="1">
              <a:lnSpc>
                <a:spcPts val="800"/>
              </a:lnSpc>
              <a:spcBef>
                <a:spcPct val="50000"/>
              </a:spcBef>
              <a:buFontTx/>
              <a:buChar char="•"/>
            </a:pPr>
            <a:r>
              <a:rPr lang="en-US" altLang="en-US" sz="900" b="0" dirty="0">
                <a:solidFill>
                  <a:schemeClr val="tx1"/>
                </a:solidFill>
              </a:rPr>
              <a:t> Etc.</a:t>
            </a:r>
          </a:p>
          <a:p>
            <a:pPr algn="l" eaLnBrk="1" hangingPunct="1">
              <a:spcBef>
                <a:spcPct val="50000"/>
              </a:spcBef>
              <a:buFontTx/>
              <a:buChar char="•"/>
            </a:pPr>
            <a:endParaRPr lang="en-US" altLang="en-US" sz="900" b="0" dirty="0">
              <a:solidFill>
                <a:schemeClr val="tx1"/>
              </a:solidFill>
            </a:endParaRPr>
          </a:p>
        </p:txBody>
      </p:sp>
      <p:sp>
        <p:nvSpPr>
          <p:cNvPr id="7176" name="Text Box 8"/>
          <p:cNvSpPr txBox="1">
            <a:spLocks noChangeArrowheads="1"/>
          </p:cNvSpPr>
          <p:nvPr/>
        </p:nvSpPr>
        <p:spPr bwMode="auto">
          <a:xfrm>
            <a:off x="6934200" y="3533775"/>
            <a:ext cx="1447800" cy="177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1400" b="1">
                <a:solidFill>
                  <a:srgbClr val="0000FF"/>
                </a:solidFill>
                <a:latin typeface="Arial" panose="020B0604020202020204" pitchFamily="34" charset="0"/>
              </a:defRPr>
            </a:lvl1pPr>
            <a:lvl2pPr marL="742950" indent="-285750" eaLnBrk="0" hangingPunct="0">
              <a:defRPr sz="1400" b="1">
                <a:solidFill>
                  <a:srgbClr val="0000FF"/>
                </a:solidFill>
                <a:latin typeface="Arial" panose="020B0604020202020204" pitchFamily="34" charset="0"/>
              </a:defRPr>
            </a:lvl2pPr>
            <a:lvl3pPr marL="1143000" indent="-228600" eaLnBrk="0" hangingPunct="0">
              <a:defRPr sz="1400" b="1">
                <a:solidFill>
                  <a:srgbClr val="0000FF"/>
                </a:solidFill>
                <a:latin typeface="Arial" panose="020B0604020202020204" pitchFamily="34" charset="0"/>
              </a:defRPr>
            </a:lvl3pPr>
            <a:lvl4pPr marL="1600200" indent="-228600" eaLnBrk="0" hangingPunct="0">
              <a:defRPr sz="1400" b="1">
                <a:solidFill>
                  <a:srgbClr val="0000FF"/>
                </a:solidFill>
                <a:latin typeface="Arial" panose="020B0604020202020204" pitchFamily="34" charset="0"/>
              </a:defRPr>
            </a:lvl4pPr>
            <a:lvl5pPr marL="2057400" indent="-228600" eaLnBrk="0" hangingPunct="0">
              <a:defRPr sz="1400" b="1">
                <a:solidFill>
                  <a:srgbClr val="0000FF"/>
                </a:solidFill>
                <a:latin typeface="Arial" panose="020B0604020202020204" pitchFamily="34" charset="0"/>
              </a:defRPr>
            </a:lvl5pPr>
            <a:lvl6pPr marL="2514600" indent="-228600" algn="ctr" eaLnBrk="0" fontAlgn="base" hangingPunct="0">
              <a:spcBef>
                <a:spcPct val="0"/>
              </a:spcBef>
              <a:spcAft>
                <a:spcPct val="0"/>
              </a:spcAft>
              <a:defRPr sz="1400" b="1">
                <a:solidFill>
                  <a:srgbClr val="0000FF"/>
                </a:solidFill>
                <a:latin typeface="Arial" panose="020B0604020202020204" pitchFamily="34" charset="0"/>
              </a:defRPr>
            </a:lvl6pPr>
            <a:lvl7pPr marL="2971800" indent="-228600" algn="ctr" eaLnBrk="0" fontAlgn="base" hangingPunct="0">
              <a:spcBef>
                <a:spcPct val="0"/>
              </a:spcBef>
              <a:spcAft>
                <a:spcPct val="0"/>
              </a:spcAft>
              <a:defRPr sz="1400" b="1">
                <a:solidFill>
                  <a:srgbClr val="0000FF"/>
                </a:solidFill>
                <a:latin typeface="Arial" panose="020B0604020202020204" pitchFamily="34" charset="0"/>
              </a:defRPr>
            </a:lvl7pPr>
            <a:lvl8pPr marL="3429000" indent="-228600" algn="ctr" eaLnBrk="0" fontAlgn="base" hangingPunct="0">
              <a:spcBef>
                <a:spcPct val="0"/>
              </a:spcBef>
              <a:spcAft>
                <a:spcPct val="0"/>
              </a:spcAft>
              <a:defRPr sz="1400" b="1">
                <a:solidFill>
                  <a:srgbClr val="0000FF"/>
                </a:solidFill>
                <a:latin typeface="Arial" panose="020B0604020202020204" pitchFamily="34" charset="0"/>
              </a:defRPr>
            </a:lvl8pPr>
            <a:lvl9pPr marL="3886200" indent="-228600" algn="ctr" eaLnBrk="0" fontAlgn="base" hangingPunct="0">
              <a:spcBef>
                <a:spcPct val="0"/>
              </a:spcBef>
              <a:spcAft>
                <a:spcPct val="0"/>
              </a:spcAft>
              <a:defRPr sz="1400" b="1">
                <a:solidFill>
                  <a:srgbClr val="0000FF"/>
                </a:solidFill>
                <a:latin typeface="Arial" panose="020B0604020202020204" pitchFamily="34" charset="0"/>
              </a:defRPr>
            </a:lvl9pPr>
          </a:lstStyle>
          <a:p>
            <a:pPr algn="l" eaLnBrk="1" hangingPunct="1">
              <a:lnSpc>
                <a:spcPts val="800"/>
              </a:lnSpc>
              <a:spcBef>
                <a:spcPct val="50000"/>
              </a:spcBef>
              <a:buFontTx/>
              <a:buChar char="•"/>
            </a:pPr>
            <a:r>
              <a:rPr lang="en-US" altLang="en-US" sz="900" b="0" dirty="0">
                <a:solidFill>
                  <a:schemeClr val="tx1"/>
                </a:solidFill>
              </a:rPr>
              <a:t> Layouts</a:t>
            </a:r>
          </a:p>
          <a:p>
            <a:pPr algn="l" eaLnBrk="1" hangingPunct="1">
              <a:lnSpc>
                <a:spcPts val="800"/>
              </a:lnSpc>
              <a:spcBef>
                <a:spcPct val="50000"/>
              </a:spcBef>
              <a:buFontTx/>
              <a:buChar char="•"/>
            </a:pPr>
            <a:r>
              <a:rPr lang="en-US" altLang="en-US" sz="900" b="0" dirty="0">
                <a:solidFill>
                  <a:schemeClr val="tx1"/>
                </a:solidFill>
              </a:rPr>
              <a:t> Ply Maps</a:t>
            </a:r>
          </a:p>
          <a:p>
            <a:pPr algn="l" eaLnBrk="1" hangingPunct="1">
              <a:lnSpc>
                <a:spcPts val="800"/>
              </a:lnSpc>
              <a:spcBef>
                <a:spcPct val="50000"/>
              </a:spcBef>
              <a:buFontTx/>
              <a:buChar char="•"/>
            </a:pPr>
            <a:r>
              <a:rPr lang="en-US" altLang="en-US" sz="900" b="0" dirty="0">
                <a:solidFill>
                  <a:schemeClr val="tx1"/>
                </a:solidFill>
              </a:rPr>
              <a:t> Producibility</a:t>
            </a:r>
          </a:p>
          <a:p>
            <a:pPr algn="l" eaLnBrk="1" hangingPunct="1">
              <a:lnSpc>
                <a:spcPts val="800"/>
              </a:lnSpc>
              <a:spcBef>
                <a:spcPct val="50000"/>
              </a:spcBef>
              <a:buFontTx/>
              <a:buChar char="•"/>
            </a:pPr>
            <a:r>
              <a:rPr lang="en-US" altLang="en-US" sz="900" b="0" dirty="0">
                <a:solidFill>
                  <a:schemeClr val="tx1"/>
                </a:solidFill>
              </a:rPr>
              <a:t> Corrosion</a:t>
            </a:r>
          </a:p>
          <a:p>
            <a:pPr algn="l" eaLnBrk="1" hangingPunct="1">
              <a:lnSpc>
                <a:spcPts val="800"/>
              </a:lnSpc>
              <a:spcBef>
                <a:spcPct val="50000"/>
              </a:spcBef>
              <a:buFontTx/>
              <a:buChar char="•"/>
            </a:pPr>
            <a:r>
              <a:rPr lang="en-US" altLang="en-US" sz="900" b="0" dirty="0">
                <a:solidFill>
                  <a:schemeClr val="tx1"/>
                </a:solidFill>
              </a:rPr>
              <a:t> Optimization </a:t>
            </a:r>
          </a:p>
          <a:p>
            <a:pPr algn="l" eaLnBrk="1" hangingPunct="1">
              <a:lnSpc>
                <a:spcPts val="800"/>
              </a:lnSpc>
              <a:spcBef>
                <a:spcPct val="50000"/>
              </a:spcBef>
            </a:pPr>
            <a:r>
              <a:rPr lang="en-US" altLang="en-US" sz="900" b="0" dirty="0">
                <a:solidFill>
                  <a:schemeClr val="tx1"/>
                </a:solidFill>
              </a:rPr>
              <a:t>  Tools</a:t>
            </a:r>
          </a:p>
          <a:p>
            <a:pPr algn="l" eaLnBrk="1" hangingPunct="1">
              <a:lnSpc>
                <a:spcPts val="800"/>
              </a:lnSpc>
              <a:spcBef>
                <a:spcPct val="50000"/>
              </a:spcBef>
              <a:buFontTx/>
              <a:buChar char="•"/>
            </a:pPr>
            <a:r>
              <a:rPr lang="en-US" altLang="en-US" sz="900" b="0" dirty="0">
                <a:solidFill>
                  <a:schemeClr val="tx1"/>
                </a:solidFill>
              </a:rPr>
              <a:t> Design Growth</a:t>
            </a:r>
          </a:p>
          <a:p>
            <a:pPr algn="l" eaLnBrk="1" hangingPunct="1">
              <a:lnSpc>
                <a:spcPts val="800"/>
              </a:lnSpc>
              <a:spcBef>
                <a:spcPct val="50000"/>
              </a:spcBef>
              <a:buFontTx/>
              <a:buChar char="•"/>
            </a:pPr>
            <a:r>
              <a:rPr lang="en-US" altLang="en-US" sz="900" b="0" dirty="0">
                <a:solidFill>
                  <a:schemeClr val="tx1"/>
                </a:solidFill>
              </a:rPr>
              <a:t> Fire Proof</a:t>
            </a:r>
          </a:p>
          <a:p>
            <a:pPr algn="l" eaLnBrk="1" hangingPunct="1">
              <a:lnSpc>
                <a:spcPts val="800"/>
              </a:lnSpc>
              <a:spcBef>
                <a:spcPct val="50000"/>
              </a:spcBef>
              <a:buFontTx/>
              <a:buChar char="•"/>
            </a:pPr>
            <a:r>
              <a:rPr lang="en-US" altLang="en-US" sz="900" b="0" dirty="0">
                <a:solidFill>
                  <a:schemeClr val="tx1"/>
                </a:solidFill>
              </a:rPr>
              <a:t> Etc.</a:t>
            </a:r>
          </a:p>
          <a:p>
            <a:pPr algn="l" eaLnBrk="1" hangingPunct="1">
              <a:spcBef>
                <a:spcPct val="50000"/>
              </a:spcBef>
              <a:buFontTx/>
              <a:buChar char="•"/>
            </a:pPr>
            <a:endParaRPr lang="en-US" altLang="en-US" sz="900" b="0" dirty="0">
              <a:solidFill>
                <a:schemeClr val="tx1"/>
              </a:solidFill>
            </a:endParaRPr>
          </a:p>
        </p:txBody>
      </p:sp>
      <p:sp>
        <p:nvSpPr>
          <p:cNvPr id="7177" name="Text Box 18"/>
          <p:cNvSpPr txBox="1">
            <a:spLocks noChangeArrowheads="1"/>
          </p:cNvSpPr>
          <p:nvPr/>
        </p:nvSpPr>
        <p:spPr bwMode="auto">
          <a:xfrm>
            <a:off x="7772400" y="3535363"/>
            <a:ext cx="1676400" cy="881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1400" b="1">
                <a:solidFill>
                  <a:srgbClr val="0000FF"/>
                </a:solidFill>
                <a:latin typeface="Arial" panose="020B0604020202020204" pitchFamily="34" charset="0"/>
              </a:defRPr>
            </a:lvl1pPr>
            <a:lvl2pPr marL="742950" indent="-285750" eaLnBrk="0" hangingPunct="0">
              <a:defRPr sz="1400" b="1">
                <a:solidFill>
                  <a:srgbClr val="0000FF"/>
                </a:solidFill>
                <a:latin typeface="Arial" panose="020B0604020202020204" pitchFamily="34" charset="0"/>
              </a:defRPr>
            </a:lvl2pPr>
            <a:lvl3pPr marL="1143000" indent="-228600" eaLnBrk="0" hangingPunct="0">
              <a:defRPr sz="1400" b="1">
                <a:solidFill>
                  <a:srgbClr val="0000FF"/>
                </a:solidFill>
                <a:latin typeface="Arial" panose="020B0604020202020204" pitchFamily="34" charset="0"/>
              </a:defRPr>
            </a:lvl3pPr>
            <a:lvl4pPr marL="1600200" indent="-228600" eaLnBrk="0" hangingPunct="0">
              <a:defRPr sz="1400" b="1">
                <a:solidFill>
                  <a:srgbClr val="0000FF"/>
                </a:solidFill>
                <a:latin typeface="Arial" panose="020B0604020202020204" pitchFamily="34" charset="0"/>
              </a:defRPr>
            </a:lvl4pPr>
            <a:lvl5pPr marL="2057400" indent="-228600" eaLnBrk="0" hangingPunct="0">
              <a:defRPr sz="1400" b="1">
                <a:solidFill>
                  <a:srgbClr val="0000FF"/>
                </a:solidFill>
                <a:latin typeface="Arial" panose="020B0604020202020204" pitchFamily="34" charset="0"/>
              </a:defRPr>
            </a:lvl5pPr>
            <a:lvl6pPr marL="2514600" indent="-228600" algn="ctr" eaLnBrk="0" fontAlgn="base" hangingPunct="0">
              <a:spcBef>
                <a:spcPct val="0"/>
              </a:spcBef>
              <a:spcAft>
                <a:spcPct val="0"/>
              </a:spcAft>
              <a:defRPr sz="1400" b="1">
                <a:solidFill>
                  <a:srgbClr val="0000FF"/>
                </a:solidFill>
                <a:latin typeface="Arial" panose="020B0604020202020204" pitchFamily="34" charset="0"/>
              </a:defRPr>
            </a:lvl6pPr>
            <a:lvl7pPr marL="2971800" indent="-228600" algn="ctr" eaLnBrk="0" fontAlgn="base" hangingPunct="0">
              <a:spcBef>
                <a:spcPct val="0"/>
              </a:spcBef>
              <a:spcAft>
                <a:spcPct val="0"/>
              </a:spcAft>
              <a:defRPr sz="1400" b="1">
                <a:solidFill>
                  <a:srgbClr val="0000FF"/>
                </a:solidFill>
                <a:latin typeface="Arial" panose="020B0604020202020204" pitchFamily="34" charset="0"/>
              </a:defRPr>
            </a:lvl7pPr>
            <a:lvl8pPr marL="3429000" indent="-228600" algn="ctr" eaLnBrk="0" fontAlgn="base" hangingPunct="0">
              <a:spcBef>
                <a:spcPct val="0"/>
              </a:spcBef>
              <a:spcAft>
                <a:spcPct val="0"/>
              </a:spcAft>
              <a:defRPr sz="1400" b="1">
                <a:solidFill>
                  <a:srgbClr val="0000FF"/>
                </a:solidFill>
                <a:latin typeface="Arial" panose="020B0604020202020204" pitchFamily="34" charset="0"/>
              </a:defRPr>
            </a:lvl8pPr>
            <a:lvl9pPr marL="3886200" indent="-228600" algn="ctr" eaLnBrk="0" fontAlgn="base" hangingPunct="0">
              <a:spcBef>
                <a:spcPct val="0"/>
              </a:spcBef>
              <a:spcAft>
                <a:spcPct val="0"/>
              </a:spcAft>
              <a:defRPr sz="1400" b="1">
                <a:solidFill>
                  <a:srgbClr val="0000FF"/>
                </a:solidFill>
                <a:latin typeface="Arial" panose="020B0604020202020204" pitchFamily="34" charset="0"/>
              </a:defRPr>
            </a:lvl9pPr>
          </a:lstStyle>
          <a:p>
            <a:pPr algn="l" eaLnBrk="1" hangingPunct="1">
              <a:lnSpc>
                <a:spcPts val="800"/>
              </a:lnSpc>
              <a:spcBef>
                <a:spcPct val="50000"/>
              </a:spcBef>
              <a:buFontTx/>
              <a:buChar char="•"/>
            </a:pPr>
            <a:r>
              <a:rPr lang="en-US" altLang="en-US" sz="900" b="0" dirty="0">
                <a:solidFill>
                  <a:schemeClr val="tx1"/>
                </a:solidFill>
              </a:rPr>
              <a:t> Leadership</a:t>
            </a:r>
          </a:p>
          <a:p>
            <a:pPr algn="l" eaLnBrk="1" hangingPunct="1">
              <a:lnSpc>
                <a:spcPts val="800"/>
              </a:lnSpc>
              <a:spcBef>
                <a:spcPct val="50000"/>
              </a:spcBef>
              <a:buFontTx/>
              <a:buChar char="•"/>
            </a:pPr>
            <a:r>
              <a:rPr lang="en-US" altLang="en-US" sz="900" b="0" dirty="0">
                <a:solidFill>
                  <a:schemeClr val="tx1"/>
                </a:solidFill>
              </a:rPr>
              <a:t> Staffing Quantity</a:t>
            </a:r>
          </a:p>
          <a:p>
            <a:pPr algn="l" eaLnBrk="1" hangingPunct="1">
              <a:lnSpc>
                <a:spcPts val="800"/>
              </a:lnSpc>
              <a:spcBef>
                <a:spcPct val="50000"/>
              </a:spcBef>
              <a:buFontTx/>
              <a:buChar char="•"/>
            </a:pPr>
            <a:r>
              <a:rPr lang="en-US" altLang="en-US" sz="900" b="0" dirty="0">
                <a:solidFill>
                  <a:schemeClr val="tx1"/>
                </a:solidFill>
              </a:rPr>
              <a:t> Skill Mix</a:t>
            </a:r>
          </a:p>
          <a:p>
            <a:pPr algn="l" eaLnBrk="1" hangingPunct="1">
              <a:lnSpc>
                <a:spcPts val="800"/>
              </a:lnSpc>
              <a:spcBef>
                <a:spcPct val="50000"/>
              </a:spcBef>
              <a:buFontTx/>
              <a:buChar char="•"/>
            </a:pPr>
            <a:r>
              <a:rPr lang="en-US" altLang="en-US" sz="900" b="0" dirty="0">
                <a:solidFill>
                  <a:schemeClr val="tx1"/>
                </a:solidFill>
              </a:rPr>
              <a:t> Business Model</a:t>
            </a:r>
          </a:p>
          <a:p>
            <a:pPr algn="l" eaLnBrk="1" hangingPunct="1">
              <a:lnSpc>
                <a:spcPts val="800"/>
              </a:lnSpc>
              <a:spcBef>
                <a:spcPct val="50000"/>
              </a:spcBef>
              <a:buFontTx/>
              <a:buChar char="•"/>
            </a:pPr>
            <a:r>
              <a:rPr lang="en-US" altLang="en-US" sz="900" b="0" dirty="0">
                <a:solidFill>
                  <a:schemeClr val="tx1"/>
                </a:solidFill>
              </a:rPr>
              <a:t> Etc.</a:t>
            </a:r>
          </a:p>
        </p:txBody>
      </p:sp>
      <p:sp>
        <p:nvSpPr>
          <p:cNvPr id="7178" name="Text Box 4"/>
          <p:cNvSpPr txBox="1">
            <a:spLocks noChangeArrowheads="1"/>
          </p:cNvSpPr>
          <p:nvPr/>
        </p:nvSpPr>
        <p:spPr bwMode="auto">
          <a:xfrm>
            <a:off x="3657600" y="3535363"/>
            <a:ext cx="1524000"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1400" b="1">
                <a:solidFill>
                  <a:srgbClr val="0000FF"/>
                </a:solidFill>
                <a:latin typeface="Arial" panose="020B0604020202020204" pitchFamily="34" charset="0"/>
              </a:defRPr>
            </a:lvl1pPr>
            <a:lvl2pPr marL="742950" indent="-285750" eaLnBrk="0" hangingPunct="0">
              <a:defRPr sz="1400" b="1">
                <a:solidFill>
                  <a:srgbClr val="0000FF"/>
                </a:solidFill>
                <a:latin typeface="Arial" panose="020B0604020202020204" pitchFamily="34" charset="0"/>
              </a:defRPr>
            </a:lvl2pPr>
            <a:lvl3pPr marL="1143000" indent="-228600" eaLnBrk="0" hangingPunct="0">
              <a:defRPr sz="1400" b="1">
                <a:solidFill>
                  <a:srgbClr val="0000FF"/>
                </a:solidFill>
                <a:latin typeface="Arial" panose="020B0604020202020204" pitchFamily="34" charset="0"/>
              </a:defRPr>
            </a:lvl3pPr>
            <a:lvl4pPr marL="1600200" indent="-228600" eaLnBrk="0" hangingPunct="0">
              <a:defRPr sz="1400" b="1">
                <a:solidFill>
                  <a:srgbClr val="0000FF"/>
                </a:solidFill>
                <a:latin typeface="Arial" panose="020B0604020202020204" pitchFamily="34" charset="0"/>
              </a:defRPr>
            </a:lvl4pPr>
            <a:lvl5pPr marL="2057400" indent="-228600" eaLnBrk="0" hangingPunct="0">
              <a:defRPr sz="1400" b="1">
                <a:solidFill>
                  <a:srgbClr val="0000FF"/>
                </a:solidFill>
                <a:latin typeface="Arial" panose="020B0604020202020204" pitchFamily="34" charset="0"/>
              </a:defRPr>
            </a:lvl5pPr>
            <a:lvl6pPr marL="2514600" indent="-228600" algn="ctr" eaLnBrk="0" fontAlgn="base" hangingPunct="0">
              <a:spcBef>
                <a:spcPct val="0"/>
              </a:spcBef>
              <a:spcAft>
                <a:spcPct val="0"/>
              </a:spcAft>
              <a:defRPr sz="1400" b="1">
                <a:solidFill>
                  <a:srgbClr val="0000FF"/>
                </a:solidFill>
                <a:latin typeface="Arial" panose="020B0604020202020204" pitchFamily="34" charset="0"/>
              </a:defRPr>
            </a:lvl6pPr>
            <a:lvl7pPr marL="2971800" indent="-228600" algn="ctr" eaLnBrk="0" fontAlgn="base" hangingPunct="0">
              <a:spcBef>
                <a:spcPct val="0"/>
              </a:spcBef>
              <a:spcAft>
                <a:spcPct val="0"/>
              </a:spcAft>
              <a:defRPr sz="1400" b="1">
                <a:solidFill>
                  <a:srgbClr val="0000FF"/>
                </a:solidFill>
                <a:latin typeface="Arial" panose="020B0604020202020204" pitchFamily="34" charset="0"/>
              </a:defRPr>
            </a:lvl7pPr>
            <a:lvl8pPr marL="3429000" indent="-228600" algn="ctr" eaLnBrk="0" fontAlgn="base" hangingPunct="0">
              <a:spcBef>
                <a:spcPct val="0"/>
              </a:spcBef>
              <a:spcAft>
                <a:spcPct val="0"/>
              </a:spcAft>
              <a:defRPr sz="1400" b="1">
                <a:solidFill>
                  <a:srgbClr val="0000FF"/>
                </a:solidFill>
                <a:latin typeface="Arial" panose="020B0604020202020204" pitchFamily="34" charset="0"/>
              </a:defRPr>
            </a:lvl8pPr>
            <a:lvl9pPr marL="3886200" indent="-228600" algn="ctr" eaLnBrk="0" fontAlgn="base" hangingPunct="0">
              <a:spcBef>
                <a:spcPct val="0"/>
              </a:spcBef>
              <a:spcAft>
                <a:spcPct val="0"/>
              </a:spcAft>
              <a:defRPr sz="1400" b="1">
                <a:solidFill>
                  <a:srgbClr val="0000FF"/>
                </a:solidFill>
                <a:latin typeface="Arial" panose="020B0604020202020204" pitchFamily="34" charset="0"/>
              </a:defRPr>
            </a:lvl9pPr>
          </a:lstStyle>
          <a:p>
            <a:pPr algn="l" eaLnBrk="1" hangingPunct="1">
              <a:lnSpc>
                <a:spcPts val="800"/>
              </a:lnSpc>
              <a:spcBef>
                <a:spcPct val="50000"/>
              </a:spcBef>
              <a:buFontTx/>
              <a:buChar char="•"/>
            </a:pPr>
            <a:r>
              <a:rPr lang="en-US" altLang="en-US" sz="900" b="0" dirty="0">
                <a:solidFill>
                  <a:schemeClr val="tx1"/>
                </a:solidFill>
              </a:rPr>
              <a:t> Airfoil Type</a:t>
            </a:r>
          </a:p>
          <a:p>
            <a:pPr algn="l" eaLnBrk="1" hangingPunct="1">
              <a:lnSpc>
                <a:spcPts val="800"/>
              </a:lnSpc>
              <a:spcBef>
                <a:spcPct val="50000"/>
              </a:spcBef>
              <a:buFontTx/>
              <a:buChar char="•"/>
            </a:pPr>
            <a:r>
              <a:rPr lang="en-US" altLang="en-US" sz="900" b="0" dirty="0">
                <a:solidFill>
                  <a:schemeClr val="tx1"/>
                </a:solidFill>
              </a:rPr>
              <a:t> Sweep</a:t>
            </a:r>
          </a:p>
          <a:p>
            <a:pPr algn="l" eaLnBrk="1" hangingPunct="1">
              <a:lnSpc>
                <a:spcPts val="800"/>
              </a:lnSpc>
              <a:spcBef>
                <a:spcPct val="50000"/>
              </a:spcBef>
              <a:buFontTx/>
              <a:buChar char="•"/>
            </a:pPr>
            <a:r>
              <a:rPr lang="en-US" altLang="en-US" sz="900" b="0" dirty="0">
                <a:solidFill>
                  <a:schemeClr val="tx1"/>
                </a:solidFill>
              </a:rPr>
              <a:t> T/c</a:t>
            </a:r>
          </a:p>
          <a:p>
            <a:pPr algn="l" eaLnBrk="1" hangingPunct="1">
              <a:lnSpc>
                <a:spcPts val="800"/>
              </a:lnSpc>
              <a:spcBef>
                <a:spcPct val="50000"/>
              </a:spcBef>
              <a:buFontTx/>
              <a:buChar char="•"/>
            </a:pPr>
            <a:r>
              <a:rPr lang="en-US" altLang="en-US" sz="900" b="0" dirty="0">
                <a:solidFill>
                  <a:schemeClr val="tx1"/>
                </a:solidFill>
              </a:rPr>
              <a:t> Aspect Ratio </a:t>
            </a:r>
          </a:p>
          <a:p>
            <a:pPr algn="l" eaLnBrk="1" hangingPunct="1">
              <a:lnSpc>
                <a:spcPts val="800"/>
              </a:lnSpc>
              <a:spcBef>
                <a:spcPct val="50000"/>
              </a:spcBef>
              <a:buFontTx/>
              <a:buChar char="•"/>
            </a:pPr>
            <a:r>
              <a:rPr lang="en-US" altLang="en-US" sz="900" b="0" dirty="0">
                <a:solidFill>
                  <a:schemeClr val="tx1"/>
                </a:solidFill>
              </a:rPr>
              <a:t> Span</a:t>
            </a:r>
          </a:p>
          <a:p>
            <a:pPr algn="l" eaLnBrk="1" hangingPunct="1">
              <a:lnSpc>
                <a:spcPts val="800"/>
              </a:lnSpc>
              <a:spcBef>
                <a:spcPct val="50000"/>
              </a:spcBef>
              <a:buFontTx/>
              <a:buChar char="•"/>
            </a:pPr>
            <a:r>
              <a:rPr lang="en-US" altLang="en-US" sz="900" b="0" dirty="0">
                <a:solidFill>
                  <a:schemeClr val="tx1"/>
                </a:solidFill>
              </a:rPr>
              <a:t> Body Closeout</a:t>
            </a:r>
          </a:p>
          <a:p>
            <a:pPr algn="l" eaLnBrk="1" hangingPunct="1">
              <a:lnSpc>
                <a:spcPts val="800"/>
              </a:lnSpc>
              <a:spcBef>
                <a:spcPct val="50000"/>
              </a:spcBef>
              <a:buFontTx/>
              <a:buChar char="•"/>
            </a:pPr>
            <a:r>
              <a:rPr lang="en-US" altLang="en-US" sz="900" b="0" dirty="0">
                <a:solidFill>
                  <a:schemeClr val="tx1"/>
                </a:solidFill>
              </a:rPr>
              <a:t> Arearule</a:t>
            </a:r>
          </a:p>
          <a:p>
            <a:pPr algn="l" eaLnBrk="1" hangingPunct="1">
              <a:lnSpc>
                <a:spcPts val="800"/>
              </a:lnSpc>
              <a:spcBef>
                <a:spcPct val="50000"/>
              </a:spcBef>
              <a:buFontTx/>
              <a:buChar char="•"/>
            </a:pPr>
            <a:r>
              <a:rPr lang="en-US" altLang="en-US" sz="900" b="0" dirty="0">
                <a:solidFill>
                  <a:schemeClr val="tx1"/>
                </a:solidFill>
              </a:rPr>
              <a:t> Etc. </a:t>
            </a:r>
          </a:p>
        </p:txBody>
      </p:sp>
      <p:grpSp>
        <p:nvGrpSpPr>
          <p:cNvPr id="2" name="Group 1"/>
          <p:cNvGrpSpPr>
            <a:grpSpLocks/>
          </p:cNvGrpSpPr>
          <p:nvPr/>
        </p:nvGrpSpPr>
        <p:grpSpPr bwMode="auto">
          <a:xfrm>
            <a:off x="140676" y="3175793"/>
            <a:ext cx="8869619" cy="414338"/>
            <a:chOff x="-28575" y="3101975"/>
            <a:chExt cx="9144000" cy="414338"/>
          </a:xfrm>
        </p:grpSpPr>
        <p:sp>
          <p:nvSpPr>
            <p:cNvPr id="13" name="Rectangle 3"/>
            <p:cNvSpPr txBox="1">
              <a:spLocks noChangeArrowheads="1"/>
            </p:cNvSpPr>
            <p:nvPr/>
          </p:nvSpPr>
          <p:spPr bwMode="auto">
            <a:xfrm>
              <a:off x="-28575" y="3101975"/>
              <a:ext cx="9067800" cy="414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fontAlgn="base">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FFFFFF"/>
                    </a:outerShdw>
                  </a:effectLst>
                  <a:latin typeface="+mn-lt"/>
                  <a:ea typeface="+mn-ea"/>
                  <a:cs typeface="+mn-cs"/>
                </a:defRPr>
              </a:lvl1pPr>
              <a:lvl2pPr marL="742950" indent="-285750" algn="l" rtl="0" fontAlgn="base">
                <a:spcBef>
                  <a:spcPct val="20000"/>
                </a:spcBef>
                <a:spcAft>
                  <a:spcPct val="0"/>
                </a:spcAft>
                <a:buClr>
                  <a:schemeClr val="tx1"/>
                </a:buClr>
                <a:buSzPct val="65000"/>
                <a:buFont typeface="Wingdings" pitchFamily="2" charset="2"/>
                <a:buChar char="n"/>
                <a:defRPr sz="2800">
                  <a:solidFill>
                    <a:schemeClr val="tx1"/>
                  </a:solidFill>
                  <a:effectLst>
                    <a:outerShdw blurRad="38100" dist="38100" dir="2700000" algn="tl">
                      <a:srgbClr val="FFFFFF"/>
                    </a:outerShdw>
                  </a:effectLst>
                  <a:latin typeface="+mn-lt"/>
                </a:defRPr>
              </a:lvl2pPr>
              <a:lvl3pPr marL="1143000" indent="-228600" algn="l" rtl="0" fontAlgn="base">
                <a:spcBef>
                  <a:spcPct val="20000"/>
                </a:spcBef>
                <a:spcAft>
                  <a:spcPct val="0"/>
                </a:spcAft>
                <a:buClr>
                  <a:schemeClr val="accent2"/>
                </a:buClr>
                <a:buSzPct val="65000"/>
                <a:buFont typeface="Wingdings" pitchFamily="2" charset="2"/>
                <a:buChar char="n"/>
                <a:defRPr sz="2400">
                  <a:solidFill>
                    <a:schemeClr val="tx1"/>
                  </a:solidFill>
                  <a:effectLst>
                    <a:outerShdw blurRad="38100" dist="38100" dir="2700000" algn="tl">
                      <a:srgbClr val="FFFFFF"/>
                    </a:outerShdw>
                  </a:effectLst>
                  <a:latin typeface="+mn-lt"/>
                </a:defRPr>
              </a:lvl3pPr>
              <a:lvl4pPr marL="1600200" indent="-228600" algn="l" rtl="0" fontAlgn="base">
                <a:spcBef>
                  <a:spcPct val="20000"/>
                </a:spcBef>
                <a:spcAft>
                  <a:spcPct val="0"/>
                </a:spcAft>
                <a:buClr>
                  <a:schemeClr val="tx1"/>
                </a:buClr>
                <a:buSzPct val="65000"/>
                <a:buFont typeface="Wingdings" pitchFamily="2" charset="2"/>
                <a:buChar char="n"/>
                <a:defRPr sz="2000">
                  <a:solidFill>
                    <a:schemeClr val="tx1"/>
                  </a:solidFill>
                  <a:effectLst>
                    <a:outerShdw blurRad="38100" dist="38100" dir="2700000" algn="tl">
                      <a:srgbClr val="FFFFFF"/>
                    </a:outerShdw>
                  </a:effectLst>
                  <a:latin typeface="+mn-lt"/>
                </a:defRPr>
              </a:lvl4pPr>
              <a:lvl5pPr marL="20574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FFFFFF"/>
                    </a:outerShdw>
                  </a:effectLst>
                  <a:latin typeface="+mn-lt"/>
                </a:defRPr>
              </a:lvl5pPr>
              <a:lvl6pPr marL="25146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FFFFFF"/>
                    </a:outerShdw>
                  </a:effectLst>
                  <a:latin typeface="+mn-lt"/>
                </a:defRPr>
              </a:lvl6pPr>
              <a:lvl7pPr marL="29718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FFFFFF"/>
                    </a:outerShdw>
                  </a:effectLst>
                  <a:latin typeface="+mn-lt"/>
                </a:defRPr>
              </a:lvl7pPr>
              <a:lvl8pPr marL="34290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FFFFFF"/>
                    </a:outerShdw>
                  </a:effectLst>
                  <a:latin typeface="+mn-lt"/>
                </a:defRPr>
              </a:lvl8pPr>
              <a:lvl9pPr marL="38862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FFFFFF"/>
                    </a:outerShdw>
                  </a:effectLst>
                  <a:latin typeface="+mn-lt"/>
                </a:defRPr>
              </a:lvl9pPr>
            </a:lstStyle>
            <a:p>
              <a:pPr marL="0" indent="1588">
                <a:lnSpc>
                  <a:spcPct val="80000"/>
                </a:lnSpc>
                <a:buFont typeface="Wingdings" pitchFamily="2" charset="2"/>
                <a:buNone/>
                <a:defRPr/>
              </a:pPr>
              <a:r>
                <a:rPr lang="en-US" sz="1400" b="1" dirty="0" smtClean="0">
                  <a:effectLst/>
                </a:rPr>
                <a:t>Weight</a:t>
              </a:r>
              <a:r>
                <a:rPr lang="en-US" sz="1200" b="1" dirty="0" smtClean="0">
                  <a:effectLst/>
                </a:rPr>
                <a:t> =  </a:t>
              </a:r>
              <a:r>
                <a:rPr lang="en-US" sz="2400" b="1" dirty="0" smtClean="0">
                  <a:latin typeface="Freestyle Script" pitchFamily="66" charset="0"/>
                </a:rPr>
                <a:t>f</a:t>
              </a:r>
              <a:r>
                <a:rPr lang="en-US" sz="1200" dirty="0" smtClean="0">
                  <a:latin typeface="Freestyle Script" pitchFamily="66" charset="0"/>
                </a:rPr>
                <a:t>       </a:t>
              </a:r>
              <a:r>
                <a:rPr lang="en-US" sz="1400" b="0" u="sng" dirty="0" smtClean="0">
                  <a:effectLst/>
                </a:rPr>
                <a:t>Requirements</a:t>
              </a:r>
              <a:r>
                <a:rPr lang="en-US" sz="1400" b="0" dirty="0" smtClean="0">
                  <a:effectLst/>
                </a:rPr>
                <a:t>  +  </a:t>
              </a:r>
              <a:r>
                <a:rPr lang="en-US" sz="1400" b="0" u="sng" dirty="0" smtClean="0">
                  <a:effectLst/>
                </a:rPr>
                <a:t>Configuration</a:t>
              </a:r>
              <a:r>
                <a:rPr lang="en-US" sz="1400" b="0" dirty="0" smtClean="0">
                  <a:effectLst/>
                </a:rPr>
                <a:t>  +  </a:t>
              </a:r>
              <a:r>
                <a:rPr lang="en-US" sz="1400" b="0" u="sng" dirty="0" smtClean="0">
                  <a:effectLst/>
                </a:rPr>
                <a:t>Aerodynamics</a:t>
              </a:r>
              <a:r>
                <a:rPr lang="en-US" sz="1400" b="0" dirty="0" smtClean="0">
                  <a:effectLst/>
                </a:rPr>
                <a:t>  +  </a:t>
              </a:r>
              <a:r>
                <a:rPr lang="en-US" sz="1400" b="0" u="sng" dirty="0" smtClean="0">
                  <a:effectLst/>
                </a:rPr>
                <a:t>Loads</a:t>
              </a:r>
              <a:r>
                <a:rPr lang="en-US" sz="1400" b="0" dirty="0" smtClean="0">
                  <a:effectLst/>
                </a:rPr>
                <a:t>       +      </a:t>
              </a:r>
              <a:r>
                <a:rPr lang="en-US" sz="1400" b="0" u="sng" dirty="0" smtClean="0">
                  <a:effectLst/>
                </a:rPr>
                <a:t>Stress</a:t>
              </a:r>
              <a:r>
                <a:rPr lang="en-US" sz="1400" b="0" dirty="0" smtClean="0">
                  <a:effectLst/>
                </a:rPr>
                <a:t>     +    </a:t>
              </a:r>
              <a:r>
                <a:rPr lang="en-US" sz="1400" b="0" u="sng" dirty="0" smtClean="0">
                  <a:effectLst/>
                </a:rPr>
                <a:t>Design</a:t>
              </a:r>
              <a:r>
                <a:rPr lang="en-US" sz="1400" b="0" dirty="0" smtClean="0">
                  <a:effectLst/>
                </a:rPr>
                <a:t>   +  </a:t>
              </a:r>
              <a:r>
                <a:rPr lang="en-US" sz="1400" b="0" u="sng" dirty="0" smtClean="0">
                  <a:effectLst/>
                </a:rPr>
                <a:t>Workforce</a:t>
              </a:r>
              <a:r>
                <a:rPr lang="en-US" sz="1400" b="0" dirty="0" smtClean="0">
                  <a:effectLst/>
                </a:rPr>
                <a:t> </a:t>
              </a:r>
              <a:r>
                <a:rPr lang="en-US" sz="1400" dirty="0" smtClean="0">
                  <a:effectLst/>
                </a:rPr>
                <a:t> + …</a:t>
              </a:r>
            </a:p>
            <a:p>
              <a:pPr marL="0" indent="1588">
                <a:lnSpc>
                  <a:spcPct val="80000"/>
                </a:lnSpc>
                <a:buFont typeface="Wingdings" pitchFamily="2" charset="2"/>
                <a:buNone/>
                <a:defRPr/>
              </a:pPr>
              <a:endParaRPr lang="en-US" sz="1400" u="sng" dirty="0" smtClean="0">
                <a:effectLst/>
              </a:endParaRPr>
            </a:p>
            <a:p>
              <a:pPr marL="0" indent="1588">
                <a:lnSpc>
                  <a:spcPct val="80000"/>
                </a:lnSpc>
                <a:buFont typeface="Wingdings" pitchFamily="2" charset="2"/>
                <a:buNone/>
                <a:defRPr/>
              </a:pPr>
              <a:endParaRPr lang="en-US" sz="1600" u="sng" dirty="0" smtClean="0">
                <a:effectLst/>
              </a:endParaRPr>
            </a:p>
            <a:p>
              <a:pPr marL="0" indent="1588">
                <a:lnSpc>
                  <a:spcPct val="80000"/>
                </a:lnSpc>
                <a:buFont typeface="Wingdings" pitchFamily="2" charset="2"/>
                <a:buNone/>
                <a:defRPr/>
              </a:pPr>
              <a:endParaRPr lang="en-US" sz="1600" dirty="0" smtClean="0">
                <a:effectLst/>
              </a:endParaRPr>
            </a:p>
            <a:p>
              <a:pPr marL="0" indent="1588">
                <a:lnSpc>
                  <a:spcPct val="80000"/>
                </a:lnSpc>
                <a:buFont typeface="Wingdings" pitchFamily="2" charset="2"/>
                <a:buNone/>
                <a:defRPr/>
              </a:pPr>
              <a:endParaRPr lang="en-US" sz="1600" dirty="0" smtClean="0">
                <a:effectLst/>
              </a:endParaRPr>
            </a:p>
            <a:p>
              <a:pPr marL="0" indent="1588">
                <a:lnSpc>
                  <a:spcPct val="80000"/>
                </a:lnSpc>
                <a:buFont typeface="Wingdings" pitchFamily="2" charset="2"/>
                <a:buNone/>
                <a:defRPr/>
              </a:pPr>
              <a:endParaRPr lang="en-US" sz="1600" dirty="0" smtClean="0">
                <a:effectLst/>
              </a:endParaRPr>
            </a:p>
            <a:p>
              <a:pPr marL="0" indent="1588">
                <a:lnSpc>
                  <a:spcPct val="80000"/>
                </a:lnSpc>
                <a:buFont typeface="Wingdings" pitchFamily="2" charset="2"/>
                <a:buNone/>
                <a:defRPr/>
              </a:pPr>
              <a:endParaRPr lang="en-US" sz="1600" dirty="0" smtClean="0">
                <a:effectLst/>
              </a:endParaRPr>
            </a:p>
            <a:p>
              <a:pPr marL="0" indent="1588">
                <a:lnSpc>
                  <a:spcPct val="80000"/>
                </a:lnSpc>
                <a:buFont typeface="Wingdings" pitchFamily="2" charset="2"/>
                <a:buNone/>
                <a:defRPr/>
              </a:pPr>
              <a:endParaRPr lang="en-US" sz="1600" dirty="0" smtClean="0">
                <a:effectLst/>
              </a:endParaRPr>
            </a:p>
            <a:p>
              <a:pPr marL="0" indent="1588">
                <a:lnSpc>
                  <a:spcPct val="80000"/>
                </a:lnSpc>
                <a:buFont typeface="Wingdings" pitchFamily="2" charset="2"/>
                <a:buNone/>
                <a:defRPr/>
              </a:pPr>
              <a:endParaRPr lang="en-US" sz="1600" dirty="0" smtClean="0">
                <a:effectLst/>
              </a:endParaRPr>
            </a:p>
            <a:p>
              <a:pPr marL="0" indent="1588">
                <a:lnSpc>
                  <a:spcPct val="80000"/>
                </a:lnSpc>
                <a:buFont typeface="Wingdings" pitchFamily="2" charset="2"/>
                <a:buNone/>
                <a:defRPr/>
              </a:pPr>
              <a:endParaRPr lang="en-US" sz="1600" dirty="0" smtClean="0">
                <a:effectLst/>
              </a:endParaRPr>
            </a:p>
            <a:p>
              <a:pPr marL="0" indent="1588">
                <a:lnSpc>
                  <a:spcPct val="80000"/>
                </a:lnSpc>
                <a:buFont typeface="Wingdings" pitchFamily="2" charset="2"/>
                <a:buNone/>
                <a:defRPr/>
              </a:pPr>
              <a:endParaRPr lang="en-US" sz="800" dirty="0">
                <a:effectLst/>
              </a:endParaRPr>
            </a:p>
          </p:txBody>
        </p:sp>
        <p:sp>
          <p:nvSpPr>
            <p:cNvPr id="8206" name="AutoShape 17"/>
            <p:cNvSpPr>
              <a:spLocks/>
            </p:cNvSpPr>
            <p:nvPr/>
          </p:nvSpPr>
          <p:spPr bwMode="auto">
            <a:xfrm>
              <a:off x="926170" y="3135313"/>
              <a:ext cx="209550" cy="341312"/>
            </a:xfrm>
            <a:prstGeom prst="leftBrace">
              <a:avLst>
                <a:gd name="adj1" fmla="val 13573"/>
                <a:gd name="adj2" fmla="val 50000"/>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sz="1400" b="1">
                  <a:solidFill>
                    <a:srgbClr val="0000FF"/>
                  </a:solidFill>
                  <a:latin typeface="Arial" panose="020B0604020202020204" pitchFamily="34" charset="0"/>
                </a:defRPr>
              </a:lvl1pPr>
              <a:lvl2pPr marL="742950" indent="-285750" eaLnBrk="0" hangingPunct="0">
                <a:defRPr sz="1400" b="1">
                  <a:solidFill>
                    <a:srgbClr val="0000FF"/>
                  </a:solidFill>
                  <a:latin typeface="Arial" panose="020B0604020202020204" pitchFamily="34" charset="0"/>
                </a:defRPr>
              </a:lvl2pPr>
              <a:lvl3pPr marL="1143000" indent="-228600" eaLnBrk="0" hangingPunct="0">
                <a:defRPr sz="1400" b="1">
                  <a:solidFill>
                    <a:srgbClr val="0000FF"/>
                  </a:solidFill>
                  <a:latin typeface="Arial" panose="020B0604020202020204" pitchFamily="34" charset="0"/>
                </a:defRPr>
              </a:lvl3pPr>
              <a:lvl4pPr marL="1600200" indent="-228600" eaLnBrk="0" hangingPunct="0">
                <a:defRPr sz="1400" b="1">
                  <a:solidFill>
                    <a:srgbClr val="0000FF"/>
                  </a:solidFill>
                  <a:latin typeface="Arial" panose="020B0604020202020204" pitchFamily="34" charset="0"/>
                </a:defRPr>
              </a:lvl4pPr>
              <a:lvl5pPr marL="2057400" indent="-228600" eaLnBrk="0" hangingPunct="0">
                <a:defRPr sz="1400" b="1">
                  <a:solidFill>
                    <a:srgbClr val="0000FF"/>
                  </a:solidFill>
                  <a:latin typeface="Arial" panose="020B0604020202020204" pitchFamily="34" charset="0"/>
                </a:defRPr>
              </a:lvl5pPr>
              <a:lvl6pPr marL="2514600" indent="-228600" algn="ctr" eaLnBrk="0" fontAlgn="base" hangingPunct="0">
                <a:spcBef>
                  <a:spcPct val="0"/>
                </a:spcBef>
                <a:spcAft>
                  <a:spcPct val="0"/>
                </a:spcAft>
                <a:defRPr sz="1400" b="1">
                  <a:solidFill>
                    <a:srgbClr val="0000FF"/>
                  </a:solidFill>
                  <a:latin typeface="Arial" panose="020B0604020202020204" pitchFamily="34" charset="0"/>
                </a:defRPr>
              </a:lvl6pPr>
              <a:lvl7pPr marL="2971800" indent="-228600" algn="ctr" eaLnBrk="0" fontAlgn="base" hangingPunct="0">
                <a:spcBef>
                  <a:spcPct val="0"/>
                </a:spcBef>
                <a:spcAft>
                  <a:spcPct val="0"/>
                </a:spcAft>
                <a:defRPr sz="1400" b="1">
                  <a:solidFill>
                    <a:srgbClr val="0000FF"/>
                  </a:solidFill>
                  <a:latin typeface="Arial" panose="020B0604020202020204" pitchFamily="34" charset="0"/>
                </a:defRPr>
              </a:lvl7pPr>
              <a:lvl8pPr marL="3429000" indent="-228600" algn="ctr" eaLnBrk="0" fontAlgn="base" hangingPunct="0">
                <a:spcBef>
                  <a:spcPct val="0"/>
                </a:spcBef>
                <a:spcAft>
                  <a:spcPct val="0"/>
                </a:spcAft>
                <a:defRPr sz="1400" b="1">
                  <a:solidFill>
                    <a:srgbClr val="0000FF"/>
                  </a:solidFill>
                  <a:latin typeface="Arial" panose="020B0604020202020204" pitchFamily="34" charset="0"/>
                </a:defRPr>
              </a:lvl8pPr>
              <a:lvl9pPr marL="3886200" indent="-228600" algn="ctr" eaLnBrk="0" fontAlgn="base" hangingPunct="0">
                <a:spcBef>
                  <a:spcPct val="0"/>
                </a:spcBef>
                <a:spcAft>
                  <a:spcPct val="0"/>
                </a:spcAft>
                <a:defRPr sz="1400" b="1">
                  <a:solidFill>
                    <a:srgbClr val="0000FF"/>
                  </a:solidFill>
                  <a:latin typeface="Arial" panose="020B0604020202020204" pitchFamily="34" charset="0"/>
                </a:defRPr>
              </a:lvl9pPr>
            </a:lstStyle>
            <a:p>
              <a:pPr eaLnBrk="1" hangingPunct="1"/>
              <a:endParaRPr lang="en-US" altLang="en-US" dirty="0">
                <a:solidFill>
                  <a:schemeClr val="tx1"/>
                </a:solidFill>
              </a:endParaRPr>
            </a:p>
          </p:txBody>
        </p:sp>
        <p:sp>
          <p:nvSpPr>
            <p:cNvPr id="8207" name="AutoShape 19"/>
            <p:cNvSpPr>
              <a:spLocks/>
            </p:cNvSpPr>
            <p:nvPr/>
          </p:nvSpPr>
          <p:spPr bwMode="auto">
            <a:xfrm flipH="1">
              <a:off x="8905875" y="3135313"/>
              <a:ext cx="209550" cy="341312"/>
            </a:xfrm>
            <a:prstGeom prst="leftBrace">
              <a:avLst>
                <a:gd name="adj1" fmla="val 13573"/>
                <a:gd name="adj2" fmla="val 50000"/>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sz="1400" b="1">
                  <a:solidFill>
                    <a:srgbClr val="0000FF"/>
                  </a:solidFill>
                  <a:latin typeface="Arial" panose="020B0604020202020204" pitchFamily="34" charset="0"/>
                </a:defRPr>
              </a:lvl1pPr>
              <a:lvl2pPr marL="742950" indent="-285750" eaLnBrk="0" hangingPunct="0">
                <a:defRPr sz="1400" b="1">
                  <a:solidFill>
                    <a:srgbClr val="0000FF"/>
                  </a:solidFill>
                  <a:latin typeface="Arial" panose="020B0604020202020204" pitchFamily="34" charset="0"/>
                </a:defRPr>
              </a:lvl2pPr>
              <a:lvl3pPr marL="1143000" indent="-228600" eaLnBrk="0" hangingPunct="0">
                <a:defRPr sz="1400" b="1">
                  <a:solidFill>
                    <a:srgbClr val="0000FF"/>
                  </a:solidFill>
                  <a:latin typeface="Arial" panose="020B0604020202020204" pitchFamily="34" charset="0"/>
                </a:defRPr>
              </a:lvl3pPr>
              <a:lvl4pPr marL="1600200" indent="-228600" eaLnBrk="0" hangingPunct="0">
                <a:defRPr sz="1400" b="1">
                  <a:solidFill>
                    <a:srgbClr val="0000FF"/>
                  </a:solidFill>
                  <a:latin typeface="Arial" panose="020B0604020202020204" pitchFamily="34" charset="0"/>
                </a:defRPr>
              </a:lvl4pPr>
              <a:lvl5pPr marL="2057400" indent="-228600" eaLnBrk="0" hangingPunct="0">
                <a:defRPr sz="1400" b="1">
                  <a:solidFill>
                    <a:srgbClr val="0000FF"/>
                  </a:solidFill>
                  <a:latin typeface="Arial" panose="020B0604020202020204" pitchFamily="34" charset="0"/>
                </a:defRPr>
              </a:lvl5pPr>
              <a:lvl6pPr marL="2514600" indent="-228600" algn="ctr" eaLnBrk="0" fontAlgn="base" hangingPunct="0">
                <a:spcBef>
                  <a:spcPct val="0"/>
                </a:spcBef>
                <a:spcAft>
                  <a:spcPct val="0"/>
                </a:spcAft>
                <a:defRPr sz="1400" b="1">
                  <a:solidFill>
                    <a:srgbClr val="0000FF"/>
                  </a:solidFill>
                  <a:latin typeface="Arial" panose="020B0604020202020204" pitchFamily="34" charset="0"/>
                </a:defRPr>
              </a:lvl6pPr>
              <a:lvl7pPr marL="2971800" indent="-228600" algn="ctr" eaLnBrk="0" fontAlgn="base" hangingPunct="0">
                <a:spcBef>
                  <a:spcPct val="0"/>
                </a:spcBef>
                <a:spcAft>
                  <a:spcPct val="0"/>
                </a:spcAft>
                <a:defRPr sz="1400" b="1">
                  <a:solidFill>
                    <a:srgbClr val="0000FF"/>
                  </a:solidFill>
                  <a:latin typeface="Arial" panose="020B0604020202020204" pitchFamily="34" charset="0"/>
                </a:defRPr>
              </a:lvl7pPr>
              <a:lvl8pPr marL="3429000" indent="-228600" algn="ctr" eaLnBrk="0" fontAlgn="base" hangingPunct="0">
                <a:spcBef>
                  <a:spcPct val="0"/>
                </a:spcBef>
                <a:spcAft>
                  <a:spcPct val="0"/>
                </a:spcAft>
                <a:defRPr sz="1400" b="1">
                  <a:solidFill>
                    <a:srgbClr val="0000FF"/>
                  </a:solidFill>
                  <a:latin typeface="Arial" panose="020B0604020202020204" pitchFamily="34" charset="0"/>
                </a:defRPr>
              </a:lvl8pPr>
              <a:lvl9pPr marL="3886200" indent="-228600" algn="ctr" eaLnBrk="0" fontAlgn="base" hangingPunct="0">
                <a:spcBef>
                  <a:spcPct val="0"/>
                </a:spcBef>
                <a:spcAft>
                  <a:spcPct val="0"/>
                </a:spcAft>
                <a:defRPr sz="1400" b="1">
                  <a:solidFill>
                    <a:srgbClr val="0000FF"/>
                  </a:solidFill>
                  <a:latin typeface="Arial" panose="020B0604020202020204" pitchFamily="34" charset="0"/>
                </a:defRPr>
              </a:lvl9pPr>
            </a:lstStyle>
            <a:p>
              <a:pPr eaLnBrk="1" hangingPunct="1"/>
              <a:endParaRPr lang="en-US" altLang="en-US" dirty="0">
                <a:solidFill>
                  <a:schemeClr val="tx1"/>
                </a:solidFill>
              </a:endParaRPr>
            </a:p>
          </p:txBody>
        </p:sp>
      </p:grpSp>
      <p:sp>
        <p:nvSpPr>
          <p:cNvPr id="17" name="TextBox 16"/>
          <p:cNvSpPr txBox="1"/>
          <p:nvPr/>
        </p:nvSpPr>
        <p:spPr>
          <a:xfrm>
            <a:off x="140676" y="1178169"/>
            <a:ext cx="8836270" cy="461665"/>
          </a:xfrm>
          <a:prstGeom prst="rect">
            <a:avLst/>
          </a:prstGeom>
          <a:noFill/>
        </p:spPr>
        <p:txBody>
          <a:bodyPr wrap="square" rtlCol="0">
            <a:spAutoFit/>
          </a:bodyPr>
          <a:lstStyle/>
          <a:p>
            <a:r>
              <a:rPr lang="en-US" sz="2400" b="1" dirty="0" smtClean="0">
                <a:solidFill>
                  <a:schemeClr val="accent1">
                    <a:lumMod val="75000"/>
                  </a:schemeClr>
                </a:solidFill>
              </a:rPr>
              <a:t>Role of a Weight &amp; Mass Properties Engineer</a:t>
            </a:r>
            <a:endParaRPr lang="en-US" sz="2400" b="1" dirty="0">
              <a:solidFill>
                <a:schemeClr val="accent1">
                  <a:lumMod val="75000"/>
                </a:schemeClr>
              </a:solidFill>
            </a:endParaRPr>
          </a:p>
        </p:txBody>
      </p:sp>
      <p:sp>
        <p:nvSpPr>
          <p:cNvPr id="19" name="TextBox 18"/>
          <p:cNvSpPr txBox="1"/>
          <p:nvPr/>
        </p:nvSpPr>
        <p:spPr>
          <a:xfrm>
            <a:off x="140676" y="1763122"/>
            <a:ext cx="8836270" cy="491160"/>
          </a:xfrm>
          <a:prstGeom prst="rect">
            <a:avLst/>
          </a:prstGeom>
          <a:noFill/>
        </p:spPr>
        <p:txBody>
          <a:bodyPr wrap="square" rtlCol="0">
            <a:spAutoFit/>
          </a:bodyPr>
          <a:lstStyle/>
          <a:p>
            <a:pPr>
              <a:lnSpc>
                <a:spcPct val="80000"/>
              </a:lnSpc>
              <a:spcBef>
                <a:spcPct val="20000"/>
              </a:spcBef>
              <a:buClr>
                <a:schemeClr val="hlink"/>
              </a:buClr>
              <a:buSzPct val="65000"/>
            </a:pPr>
            <a:r>
              <a:rPr lang="en-US" altLang="en-US" sz="1600" dirty="0" smtClean="0"/>
              <a:t>Weight </a:t>
            </a:r>
            <a:r>
              <a:rPr lang="en-US" altLang="en-US" sz="1600" dirty="0"/>
              <a:t>is the </a:t>
            </a:r>
            <a:r>
              <a:rPr lang="en-US" altLang="en-US" sz="1600" u="sng" dirty="0"/>
              <a:t>result</a:t>
            </a:r>
            <a:r>
              <a:rPr lang="en-US" altLang="en-US" sz="1600" dirty="0"/>
              <a:t> of the released design &amp; build. To </a:t>
            </a:r>
            <a:r>
              <a:rPr lang="en-US" altLang="en-US" sz="1600" u="sng" dirty="0"/>
              <a:t>influence</a:t>
            </a:r>
            <a:r>
              <a:rPr lang="en-US" altLang="en-US" sz="1600" dirty="0"/>
              <a:t> the airplane weight, the </a:t>
            </a:r>
            <a:r>
              <a:rPr lang="en-US" altLang="en-US" sz="1600" dirty="0" smtClean="0"/>
              <a:t>weight </a:t>
            </a:r>
            <a:r>
              <a:rPr lang="en-US" altLang="en-US" sz="1600" dirty="0"/>
              <a:t>engineer must </a:t>
            </a:r>
            <a:r>
              <a:rPr lang="en-US" altLang="en-US" sz="1600" u="sng" dirty="0"/>
              <a:t>influence</a:t>
            </a:r>
            <a:r>
              <a:rPr lang="en-US" altLang="en-US" sz="1600" dirty="0"/>
              <a:t> the design &amp; manufacturing process.</a:t>
            </a:r>
          </a:p>
        </p:txBody>
      </p:sp>
    </p:spTree>
    <p:extLst>
      <p:ext uri="{BB962C8B-B14F-4D97-AF65-F5344CB8AC3E}">
        <p14:creationId xmlns:p14="http://schemas.microsoft.com/office/powerpoint/2010/main" val="232645445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7173"/>
                                        </p:tgtEl>
                                        <p:attrNameLst>
                                          <p:attrName>style.visibility</p:attrName>
                                        </p:attrNameLst>
                                      </p:cBhvr>
                                      <p:to>
                                        <p:strVal val="visible"/>
                                      </p:to>
                                    </p:set>
                                    <p:animEffect transition="in" filter="fade">
                                      <p:cBhvr>
                                        <p:cTn id="11" dur="500"/>
                                        <p:tgtEl>
                                          <p:spTgt spid="7173"/>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7172"/>
                                        </p:tgtEl>
                                        <p:attrNameLst>
                                          <p:attrName>style.visibility</p:attrName>
                                        </p:attrNameLst>
                                      </p:cBhvr>
                                      <p:to>
                                        <p:strVal val="visible"/>
                                      </p:to>
                                    </p:set>
                                    <p:animEffect transition="in" filter="fade">
                                      <p:cBhvr>
                                        <p:cTn id="16" dur="500"/>
                                        <p:tgtEl>
                                          <p:spTgt spid="7172"/>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7178"/>
                                        </p:tgtEl>
                                        <p:attrNameLst>
                                          <p:attrName>style.visibility</p:attrName>
                                        </p:attrNameLst>
                                      </p:cBhvr>
                                      <p:to>
                                        <p:strVal val="visible"/>
                                      </p:to>
                                    </p:set>
                                    <p:animEffect transition="in" filter="fade">
                                      <p:cBhvr>
                                        <p:cTn id="21" dur="500"/>
                                        <p:tgtEl>
                                          <p:spTgt spid="7178"/>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078"/>
                                        </p:tgtEl>
                                        <p:attrNameLst>
                                          <p:attrName>style.visibility</p:attrName>
                                        </p:attrNameLst>
                                      </p:cBhvr>
                                      <p:to>
                                        <p:strVal val="visible"/>
                                      </p:to>
                                    </p:set>
                                    <p:animEffect transition="in" filter="fade">
                                      <p:cBhvr>
                                        <p:cTn id="26" dur="500"/>
                                        <p:tgtEl>
                                          <p:spTgt spid="3078"/>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7175"/>
                                        </p:tgtEl>
                                        <p:attrNameLst>
                                          <p:attrName>style.visibility</p:attrName>
                                        </p:attrNameLst>
                                      </p:cBhvr>
                                      <p:to>
                                        <p:strVal val="visible"/>
                                      </p:to>
                                    </p:set>
                                    <p:animEffect transition="in" filter="fade">
                                      <p:cBhvr>
                                        <p:cTn id="31" dur="500"/>
                                        <p:tgtEl>
                                          <p:spTgt spid="7175"/>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7176"/>
                                        </p:tgtEl>
                                        <p:attrNameLst>
                                          <p:attrName>style.visibility</p:attrName>
                                        </p:attrNameLst>
                                      </p:cBhvr>
                                      <p:to>
                                        <p:strVal val="visible"/>
                                      </p:to>
                                    </p:set>
                                    <p:animEffect transition="in" filter="fade">
                                      <p:cBhvr>
                                        <p:cTn id="36" dur="500"/>
                                        <p:tgtEl>
                                          <p:spTgt spid="7176"/>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7177"/>
                                        </p:tgtEl>
                                        <p:attrNameLst>
                                          <p:attrName>style.visibility</p:attrName>
                                        </p:attrNameLst>
                                      </p:cBhvr>
                                      <p:to>
                                        <p:strVal val="visible"/>
                                      </p:to>
                                    </p:set>
                                    <p:animEffect transition="in" filter="fade">
                                      <p:cBhvr>
                                        <p:cTn id="41" dur="500"/>
                                        <p:tgtEl>
                                          <p:spTgt spid="71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p:bldP spid="7173" grpId="0"/>
      <p:bldP spid="3078" grpId="0"/>
      <p:bldP spid="7175" grpId="0"/>
      <p:bldP spid="7176" grpId="0"/>
      <p:bldP spid="7177" grpId="0"/>
      <p:bldP spid="717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0676" y="1178169"/>
            <a:ext cx="8836270" cy="461665"/>
          </a:xfrm>
          <a:prstGeom prst="rect">
            <a:avLst/>
          </a:prstGeom>
          <a:noFill/>
        </p:spPr>
        <p:txBody>
          <a:bodyPr wrap="square" rtlCol="0">
            <a:spAutoFit/>
          </a:bodyPr>
          <a:lstStyle/>
          <a:p>
            <a:r>
              <a:rPr lang="en-US" sz="2400" b="1" dirty="0" smtClean="0">
                <a:solidFill>
                  <a:schemeClr val="accent1">
                    <a:lumMod val="75000"/>
                  </a:schemeClr>
                </a:solidFill>
              </a:rPr>
              <a:t>Presenters</a:t>
            </a:r>
            <a:endParaRPr lang="en-US" sz="2400" b="1" dirty="0">
              <a:solidFill>
                <a:schemeClr val="accent1">
                  <a:lumMod val="75000"/>
                </a:schemeClr>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3302326583"/>
              </p:ext>
            </p:extLst>
          </p:nvPr>
        </p:nvGraphicFramePr>
        <p:xfrm>
          <a:off x="215411" y="1765299"/>
          <a:ext cx="8686800" cy="3647529"/>
        </p:xfrm>
        <a:graphic>
          <a:graphicData uri="http://schemas.openxmlformats.org/drawingml/2006/table">
            <a:tbl>
              <a:tblPr firstRow="1" bandRow="1">
                <a:tableStyleId>{5940675A-B579-460E-94D1-54222C63F5DA}</a:tableStyleId>
              </a:tblPr>
              <a:tblGrid>
                <a:gridCol w="1869867"/>
                <a:gridCol w="6816933"/>
              </a:tblGrid>
              <a:tr h="3647529">
                <a:tc>
                  <a:txBody>
                    <a:bodyPr/>
                    <a:lstStyle/>
                    <a:p>
                      <a:pPr>
                        <a:spcAft>
                          <a:spcPts val="300"/>
                        </a:spcAft>
                      </a:pPr>
                      <a:endParaRPr lang="en-US" dirty="0" smtClean="0"/>
                    </a:p>
                    <a:p>
                      <a:pPr>
                        <a:spcAft>
                          <a:spcPts val="300"/>
                        </a:spcAft>
                      </a:pPr>
                      <a:endParaRPr lang="en-US" dirty="0" smtClean="0"/>
                    </a:p>
                    <a:p>
                      <a:pPr>
                        <a:spcAft>
                          <a:spcPts val="300"/>
                        </a:spcAft>
                      </a:pPr>
                      <a:endParaRPr lang="en-US" dirty="0" smtClean="0"/>
                    </a:p>
                    <a:p>
                      <a:pPr>
                        <a:spcAft>
                          <a:spcPts val="300"/>
                        </a:spcAft>
                      </a:pPr>
                      <a:endParaRPr lang="en-US" dirty="0" smtClean="0"/>
                    </a:p>
                    <a:p>
                      <a:pPr>
                        <a:spcAft>
                          <a:spcPts val="300"/>
                        </a:spcAft>
                      </a:pPr>
                      <a:endParaRPr lang="en-US" dirty="0" smtClean="0"/>
                    </a:p>
                    <a:p>
                      <a:pPr>
                        <a:spcAft>
                          <a:spcPts val="300"/>
                        </a:spcAft>
                      </a:pPr>
                      <a:r>
                        <a:rPr lang="en-US" dirty="0" err="1" smtClean="0"/>
                        <a:t>Vidas</a:t>
                      </a:r>
                      <a:r>
                        <a:rPr lang="en-US" baseline="0" dirty="0" smtClean="0"/>
                        <a:t> (</a:t>
                      </a:r>
                      <a:r>
                        <a:rPr lang="en-US" baseline="0" dirty="0" err="1" smtClean="0"/>
                        <a:t>Whidy</a:t>
                      </a:r>
                      <a:r>
                        <a:rPr lang="en-US" baseline="0" dirty="0" smtClean="0"/>
                        <a:t>) </a:t>
                      </a:r>
                      <a:r>
                        <a:rPr lang="en-US" baseline="0" dirty="0" err="1" smtClean="0"/>
                        <a:t>Kiskunas</a:t>
                      </a:r>
                      <a:endParaRPr lang="en-US" baseline="0" dirty="0" smtClean="0"/>
                    </a:p>
                    <a:p>
                      <a:pPr>
                        <a:spcAft>
                          <a:spcPts val="300"/>
                        </a:spcAft>
                      </a:pPr>
                      <a:r>
                        <a:rPr lang="en-US" sz="1100" baseline="0" dirty="0" smtClean="0"/>
                        <a:t>Senior Weights Analyst</a:t>
                      </a:r>
                    </a:p>
                    <a:p>
                      <a:pPr>
                        <a:spcAft>
                          <a:spcPts val="300"/>
                        </a:spcAft>
                      </a:pPr>
                      <a:r>
                        <a:rPr lang="en-US" sz="1100" baseline="0" dirty="0" smtClean="0"/>
                        <a:t>SAWE Fellow</a:t>
                      </a:r>
                    </a:p>
                    <a:p>
                      <a:pPr>
                        <a:spcAft>
                          <a:spcPts val="300"/>
                        </a:spcAft>
                      </a:pPr>
                      <a:r>
                        <a:rPr lang="en-US" sz="1100" baseline="0" dirty="0" err="1" smtClean="0"/>
                        <a:t>Kiskunas</a:t>
                      </a:r>
                      <a:r>
                        <a:rPr lang="en-US" sz="1100" baseline="0" dirty="0" smtClean="0"/>
                        <a:t>, </a:t>
                      </a:r>
                      <a:r>
                        <a:rPr lang="en-US" sz="1100" baseline="0" dirty="0" err="1" smtClean="0"/>
                        <a:t>Vidas</a:t>
                      </a:r>
                      <a:r>
                        <a:rPr lang="en-US" sz="1100" baseline="0" dirty="0" smtClean="0"/>
                        <a:t>   UTAS </a:t>
                      </a:r>
                      <a:r>
                        <a:rPr lang="en-US" sz="1100" baseline="0" dirty="0" smtClean="0">
                          <a:hlinkClick r:id="rId3"/>
                        </a:rPr>
                        <a:t>Vidas.Kiskunas@utas.utc.com</a:t>
                      </a:r>
                      <a:endParaRPr lang="en-US" sz="1100" baseline="0" dirty="0" smtClean="0"/>
                    </a:p>
                    <a:p>
                      <a:pPr>
                        <a:spcAft>
                          <a:spcPts val="300"/>
                        </a:spcAft>
                      </a:pPr>
                      <a:r>
                        <a:rPr lang="en-US" sz="1100" baseline="0" dirty="0" smtClean="0"/>
                        <a:t>905-825-1515, ext. 3385</a:t>
                      </a:r>
                    </a:p>
                  </a:txBody>
                  <a:tcPr/>
                </a:tc>
                <a:tc>
                  <a:txBody>
                    <a:bodyPr/>
                    <a:lstStyle/>
                    <a:p>
                      <a:r>
                        <a:rPr lang="en-US" sz="1400" dirty="0" err="1" smtClean="0"/>
                        <a:t>Whidy</a:t>
                      </a:r>
                      <a:r>
                        <a:rPr lang="en-US" sz="1400" dirty="0" smtClean="0"/>
                        <a:t> </a:t>
                      </a:r>
                      <a:r>
                        <a:rPr lang="en-US" sz="1400" dirty="0" err="1" smtClean="0"/>
                        <a:t>Kiskunas</a:t>
                      </a:r>
                      <a:r>
                        <a:rPr lang="en-US" sz="1400" baseline="0" dirty="0" smtClean="0"/>
                        <a:t> is a </a:t>
                      </a:r>
                      <a:r>
                        <a:rPr lang="en-US" sz="1400" dirty="0" smtClean="0"/>
                        <a:t>graduate of Aerospace Engineering Technology, Ryerson </a:t>
                      </a:r>
                      <a:r>
                        <a:rPr lang="en-US" sz="1400" dirty="0" err="1" smtClean="0"/>
                        <a:t>Polytechnical</a:t>
                      </a:r>
                      <a:r>
                        <a:rPr lang="en-US" sz="1400" dirty="0" smtClean="0"/>
                        <a:t> Institute (1979). </a:t>
                      </a:r>
                    </a:p>
                    <a:p>
                      <a:r>
                        <a:rPr lang="en-US" sz="1400" dirty="0" smtClean="0"/>
                        <a:t>He began his engineering</a:t>
                      </a:r>
                      <a:r>
                        <a:rPr lang="en-US" sz="1400" baseline="0" dirty="0" smtClean="0"/>
                        <a:t> </a:t>
                      </a:r>
                      <a:r>
                        <a:rPr lang="en-US" sz="1400" dirty="0" smtClean="0"/>
                        <a:t>career as a Junior Weights Analyst at McDonnell Douglas Canada Ltd working on major components for the DC-9, MD80, DC-10, MD11, and the F18.  </a:t>
                      </a:r>
                    </a:p>
                    <a:p>
                      <a:r>
                        <a:rPr lang="en-US" sz="1400" dirty="0" smtClean="0"/>
                        <a:t>In 1990, he joined Bombardier/</a:t>
                      </a:r>
                      <a:r>
                        <a:rPr lang="en-US" sz="1400" dirty="0" err="1" smtClean="0"/>
                        <a:t>deHavilland</a:t>
                      </a:r>
                      <a:r>
                        <a:rPr lang="en-US" sz="1400" dirty="0" smtClean="0"/>
                        <a:t> to pursue a career working on the complete aircraft platform.   There he supported the Dash series aircraft, Lear45 wing and the Global Express and Global 5000 programs.  </a:t>
                      </a:r>
                    </a:p>
                    <a:p>
                      <a:r>
                        <a:rPr lang="en-US" sz="1400" dirty="0" smtClean="0"/>
                        <a:t>In 2001, he left Bombardier to become the Senior Weight Analyst for Goodrich Landing Gear which is currently known as UTC Aerospace Systems.  He has supported all their business, commercial and military landing gear systems.  In all, </a:t>
                      </a:r>
                      <a:r>
                        <a:rPr lang="en-US" sz="1400" dirty="0" err="1" smtClean="0"/>
                        <a:t>Whidy</a:t>
                      </a:r>
                      <a:r>
                        <a:rPr lang="en-US" sz="1400" dirty="0" smtClean="0"/>
                        <a:t> has spent the last 35 years working in the field of Mass Properties Engineering.</a:t>
                      </a:r>
                    </a:p>
                    <a:p>
                      <a:r>
                        <a:rPr lang="en-US" sz="1400" dirty="0" smtClean="0"/>
                        <a:t>He has also been an active member of the Society of Allied Weight Engineers (SAWE) for over 30 years. During that time he has co-authored a paper, given presentations, received two President Awards, and co-chaired numerous sessions.  He is currently serving on the SAWE International Technical Committee.  </a:t>
                      </a:r>
                      <a:r>
                        <a:rPr lang="en-US" sz="1400" dirty="0" err="1" smtClean="0"/>
                        <a:t>Whidy</a:t>
                      </a:r>
                      <a:r>
                        <a:rPr lang="en-US" sz="1400" dirty="0" smtClean="0"/>
                        <a:t> is one of the founding members of the SAWE Canada Chapter where he has held every executive position. </a:t>
                      </a:r>
                      <a:endParaRPr lang="en-US" sz="1300" dirty="0"/>
                    </a:p>
                  </a:txBody>
                  <a:tcPr/>
                </a:tc>
              </a:tr>
            </a:tbl>
          </a:graphicData>
        </a:graphic>
      </p:graphicFrame>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365" y="1853892"/>
            <a:ext cx="1766346" cy="14525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38959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40676" y="1178169"/>
            <a:ext cx="8836270" cy="461665"/>
          </a:xfrm>
          <a:prstGeom prst="rect">
            <a:avLst/>
          </a:prstGeom>
          <a:noFill/>
        </p:spPr>
        <p:txBody>
          <a:bodyPr wrap="square" rtlCol="0">
            <a:spAutoFit/>
          </a:bodyPr>
          <a:lstStyle/>
          <a:p>
            <a:r>
              <a:rPr lang="en-US" sz="2400" b="1" dirty="0" smtClean="0">
                <a:solidFill>
                  <a:schemeClr val="accent1">
                    <a:lumMod val="75000"/>
                  </a:schemeClr>
                </a:solidFill>
              </a:rPr>
              <a:t>Exercise:</a:t>
            </a:r>
            <a:endParaRPr lang="en-US" sz="2400" b="1" dirty="0">
              <a:solidFill>
                <a:schemeClr val="accent1">
                  <a:lumMod val="75000"/>
                </a:schemeClr>
              </a:solidFill>
            </a:endParaRPr>
          </a:p>
        </p:txBody>
      </p:sp>
      <p:sp>
        <p:nvSpPr>
          <p:cNvPr id="8" name="TextBox 7"/>
          <p:cNvSpPr txBox="1"/>
          <p:nvPr/>
        </p:nvSpPr>
        <p:spPr>
          <a:xfrm>
            <a:off x="140675" y="1706526"/>
            <a:ext cx="8836271" cy="338554"/>
          </a:xfrm>
          <a:prstGeom prst="rect">
            <a:avLst/>
          </a:prstGeom>
          <a:noFill/>
        </p:spPr>
        <p:txBody>
          <a:bodyPr wrap="square" rtlCol="0">
            <a:spAutoFit/>
          </a:bodyPr>
          <a:lstStyle/>
          <a:p>
            <a:r>
              <a:rPr lang="en-US" sz="1600" dirty="0" smtClean="0"/>
              <a:t>Calculate the longitudinal C.G. of the of the given structure based on the data below.</a:t>
            </a:r>
            <a:endParaRPr lang="en-US" sz="1600" dirty="0"/>
          </a:p>
        </p:txBody>
      </p:sp>
      <p:pic>
        <p:nvPicPr>
          <p:cNvPr id="3" name="Picture 2"/>
          <p:cNvPicPr>
            <a:picLocks noChangeAspect="1"/>
          </p:cNvPicPr>
          <p:nvPr/>
        </p:nvPicPr>
        <p:blipFill>
          <a:blip r:embed="rId3"/>
          <a:stretch>
            <a:fillRect/>
          </a:stretch>
        </p:blipFill>
        <p:spPr>
          <a:xfrm>
            <a:off x="1477472" y="3036887"/>
            <a:ext cx="6162675" cy="1571625"/>
          </a:xfrm>
          <a:prstGeom prst="rect">
            <a:avLst/>
          </a:prstGeom>
        </p:spPr>
      </p:pic>
      <p:pic>
        <p:nvPicPr>
          <p:cNvPr id="5" name="Picture 4"/>
          <p:cNvPicPr>
            <a:picLocks noChangeAspect="1"/>
          </p:cNvPicPr>
          <p:nvPr/>
        </p:nvPicPr>
        <p:blipFill>
          <a:blip r:embed="rId4"/>
          <a:stretch>
            <a:fillRect/>
          </a:stretch>
        </p:blipFill>
        <p:spPr>
          <a:xfrm>
            <a:off x="1496522" y="3065462"/>
            <a:ext cx="6143625" cy="1543050"/>
          </a:xfrm>
          <a:prstGeom prst="rect">
            <a:avLst/>
          </a:prstGeom>
        </p:spPr>
      </p:pic>
      <p:pic>
        <p:nvPicPr>
          <p:cNvPr id="9" name="Picture 8"/>
          <p:cNvPicPr>
            <a:picLocks noChangeAspect="1"/>
          </p:cNvPicPr>
          <p:nvPr/>
        </p:nvPicPr>
        <p:blipFill>
          <a:blip r:embed="rId5"/>
          <a:stretch>
            <a:fillRect/>
          </a:stretch>
        </p:blipFill>
        <p:spPr>
          <a:xfrm>
            <a:off x="1496522" y="3065462"/>
            <a:ext cx="7229475" cy="1543050"/>
          </a:xfrm>
          <a:prstGeom prst="rect">
            <a:avLst/>
          </a:prstGeom>
        </p:spPr>
      </p:pic>
      <p:pic>
        <p:nvPicPr>
          <p:cNvPr id="11" name="Picture 10"/>
          <p:cNvPicPr>
            <a:picLocks noChangeAspect="1"/>
          </p:cNvPicPr>
          <p:nvPr/>
        </p:nvPicPr>
        <p:blipFill rotWithShape="1">
          <a:blip r:embed="rId6"/>
          <a:srcRect r="4170"/>
          <a:stretch/>
        </p:blipFill>
        <p:spPr>
          <a:xfrm>
            <a:off x="1477472" y="3065462"/>
            <a:ext cx="7393478" cy="1543050"/>
          </a:xfrm>
          <a:prstGeom prst="rect">
            <a:avLst/>
          </a:prstGeom>
        </p:spPr>
      </p:pic>
    </p:spTree>
    <p:extLst>
      <p:ext uri="{BB962C8B-B14F-4D97-AF65-F5344CB8AC3E}">
        <p14:creationId xmlns:p14="http://schemas.microsoft.com/office/powerpoint/2010/main" val="1220557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0676" y="1178169"/>
            <a:ext cx="8836270" cy="461665"/>
          </a:xfrm>
          <a:prstGeom prst="rect">
            <a:avLst/>
          </a:prstGeom>
          <a:noFill/>
        </p:spPr>
        <p:txBody>
          <a:bodyPr wrap="square" rtlCol="0">
            <a:spAutoFit/>
          </a:bodyPr>
          <a:lstStyle/>
          <a:p>
            <a:r>
              <a:rPr lang="en-US" sz="2400" b="1" dirty="0" smtClean="0">
                <a:solidFill>
                  <a:schemeClr val="accent1">
                    <a:lumMod val="75000"/>
                  </a:schemeClr>
                </a:solidFill>
              </a:rPr>
              <a:t>Why is C.G. important?</a:t>
            </a:r>
            <a:endParaRPr lang="en-US" sz="2400" b="1" dirty="0">
              <a:solidFill>
                <a:schemeClr val="accent1">
                  <a:lumMod val="75000"/>
                </a:schemeClr>
              </a:solidFill>
            </a:endParaRPr>
          </a:p>
        </p:txBody>
      </p:sp>
      <p:sp>
        <p:nvSpPr>
          <p:cNvPr id="6" name="TextBox 5"/>
          <p:cNvSpPr txBox="1"/>
          <p:nvPr/>
        </p:nvSpPr>
        <p:spPr>
          <a:xfrm>
            <a:off x="140676" y="1711569"/>
            <a:ext cx="8836270" cy="369332"/>
          </a:xfrm>
          <a:prstGeom prst="rect">
            <a:avLst/>
          </a:prstGeom>
          <a:noFill/>
        </p:spPr>
        <p:txBody>
          <a:bodyPr wrap="square" rtlCol="0">
            <a:spAutoFit/>
          </a:bodyPr>
          <a:lstStyle/>
          <a:p>
            <a:pPr marL="285750" indent="-285750">
              <a:spcAft>
                <a:spcPts val="600"/>
              </a:spcAft>
              <a:buFontTx/>
              <a:buChar char="-"/>
            </a:pPr>
            <a:r>
              <a:rPr lang="en-US" dirty="0" smtClean="0">
                <a:solidFill>
                  <a:schemeClr val="bg1">
                    <a:lumMod val="65000"/>
                  </a:schemeClr>
                </a:solidFill>
                <a:hlinkClick r:id="rId3"/>
              </a:rPr>
              <a:t>National Air Cargo 747 Crash</a:t>
            </a:r>
            <a:endParaRPr lang="en-US" dirty="0">
              <a:solidFill>
                <a:schemeClr val="bg1">
                  <a:lumMod val="65000"/>
                </a:schemeClr>
              </a:solidFill>
            </a:endParaRPr>
          </a:p>
        </p:txBody>
      </p:sp>
      <p:pic>
        <p:nvPicPr>
          <p:cNvPr id="8" name="Picture 7"/>
          <p:cNvPicPr>
            <a:picLocks noChangeAspect="1"/>
          </p:cNvPicPr>
          <p:nvPr/>
        </p:nvPicPr>
        <p:blipFill>
          <a:blip r:embed="rId4"/>
          <a:stretch>
            <a:fillRect/>
          </a:stretch>
        </p:blipFill>
        <p:spPr>
          <a:xfrm>
            <a:off x="526038" y="4329556"/>
            <a:ext cx="3118339" cy="1897513"/>
          </a:xfrm>
          <a:prstGeom prst="rect">
            <a:avLst/>
          </a:prstGeom>
        </p:spPr>
      </p:pic>
      <p:pic>
        <p:nvPicPr>
          <p:cNvPr id="2050" name="Picture 2" descr="http://4.bp.blogspot.com/-mzY73uYXBLU/TVYS81kEGbI/AAAAAAAAARI/otPfEYtnt1w/s1600/ol-donkey-cart.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40370" y="2434844"/>
            <a:ext cx="4566019" cy="32896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85162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0676" y="1178169"/>
            <a:ext cx="8836270" cy="461665"/>
          </a:xfrm>
          <a:prstGeom prst="rect">
            <a:avLst/>
          </a:prstGeom>
          <a:noFill/>
        </p:spPr>
        <p:txBody>
          <a:bodyPr wrap="square" rtlCol="0">
            <a:spAutoFit/>
          </a:bodyPr>
          <a:lstStyle/>
          <a:p>
            <a:r>
              <a:rPr lang="en-US" sz="2400" b="1" dirty="0" smtClean="0">
                <a:solidFill>
                  <a:schemeClr val="accent1">
                    <a:lumMod val="75000"/>
                  </a:schemeClr>
                </a:solidFill>
              </a:rPr>
              <a:t>Developing the Weight and C.G. Grid</a:t>
            </a:r>
            <a:endParaRPr lang="en-US" sz="2400" b="1" dirty="0">
              <a:solidFill>
                <a:schemeClr val="accent1">
                  <a:lumMod val="75000"/>
                </a:schemeClr>
              </a:solidFill>
            </a:endParaRPr>
          </a:p>
        </p:txBody>
      </p:sp>
      <p:sp>
        <p:nvSpPr>
          <p:cNvPr id="7" name="TextBox 6"/>
          <p:cNvSpPr txBox="1"/>
          <p:nvPr/>
        </p:nvSpPr>
        <p:spPr>
          <a:xfrm>
            <a:off x="140676" y="1706526"/>
            <a:ext cx="3984757" cy="3785652"/>
          </a:xfrm>
          <a:prstGeom prst="rect">
            <a:avLst/>
          </a:prstGeom>
          <a:noFill/>
        </p:spPr>
        <p:txBody>
          <a:bodyPr wrap="square" rtlCol="0">
            <a:spAutoFit/>
          </a:bodyPr>
          <a:lstStyle/>
          <a:p>
            <a:pPr>
              <a:spcAft>
                <a:spcPct val="30000"/>
              </a:spcAft>
            </a:pPr>
            <a:r>
              <a:rPr lang="en-US" sz="1600" dirty="0" smtClean="0"/>
              <a:t>The </a:t>
            </a:r>
            <a:r>
              <a:rPr lang="en-US" sz="1600" dirty="0"/>
              <a:t>forward and aft C.G. limits for a given airplane model are selected </a:t>
            </a:r>
            <a:r>
              <a:rPr lang="en-US" sz="1600" dirty="0" smtClean="0"/>
              <a:t>during </a:t>
            </a:r>
            <a:r>
              <a:rPr lang="en-US" sz="1600" dirty="0"/>
              <a:t>the design of the airplane, and are meant to allow for airline-to-airline variations in</a:t>
            </a:r>
            <a:r>
              <a:rPr lang="en-US" sz="1600" dirty="0" smtClean="0"/>
              <a:t>:</a:t>
            </a:r>
            <a:endParaRPr lang="en-US" sz="1600" dirty="0"/>
          </a:p>
          <a:p>
            <a:pPr marL="457200" lvl="2" indent="-228600">
              <a:lnSpc>
                <a:spcPct val="90000"/>
              </a:lnSpc>
              <a:spcBef>
                <a:spcPct val="10000"/>
              </a:spcBef>
              <a:spcAft>
                <a:spcPct val="10000"/>
              </a:spcAft>
              <a:buFontTx/>
              <a:buChar char="-"/>
            </a:pPr>
            <a:r>
              <a:rPr lang="en-US" sz="1600" dirty="0"/>
              <a:t>Operational Empty Weights</a:t>
            </a:r>
          </a:p>
          <a:p>
            <a:pPr marL="457200" lvl="2" indent="-228600">
              <a:lnSpc>
                <a:spcPct val="90000"/>
              </a:lnSpc>
              <a:spcBef>
                <a:spcPct val="10000"/>
              </a:spcBef>
              <a:spcAft>
                <a:spcPct val="10000"/>
              </a:spcAft>
              <a:buFontTx/>
              <a:buChar char="-"/>
            </a:pPr>
            <a:r>
              <a:rPr lang="en-US" sz="1600" dirty="0"/>
              <a:t>Interior Seating Arrangements</a:t>
            </a:r>
          </a:p>
          <a:p>
            <a:pPr marL="457200" lvl="2" indent="-228600">
              <a:lnSpc>
                <a:spcPct val="90000"/>
              </a:lnSpc>
              <a:spcBef>
                <a:spcPct val="10000"/>
              </a:spcBef>
              <a:spcAft>
                <a:spcPct val="10000"/>
              </a:spcAft>
              <a:buFontTx/>
              <a:buChar char="-"/>
            </a:pPr>
            <a:r>
              <a:rPr lang="en-US" sz="1600" dirty="0"/>
              <a:t>Cargo Loading – Bulk, Pallets, Containers</a:t>
            </a:r>
          </a:p>
          <a:p>
            <a:pPr marL="457200" lvl="2" indent="-228600">
              <a:lnSpc>
                <a:spcPct val="90000"/>
              </a:lnSpc>
              <a:spcBef>
                <a:spcPct val="10000"/>
              </a:spcBef>
              <a:spcAft>
                <a:spcPct val="10000"/>
              </a:spcAft>
              <a:buFontTx/>
              <a:buChar char="-"/>
            </a:pPr>
            <a:r>
              <a:rPr lang="en-US" sz="1600" dirty="0"/>
              <a:t>Fuel Loading and Usage</a:t>
            </a:r>
          </a:p>
          <a:p>
            <a:pPr marL="457200" lvl="2" indent="-228600">
              <a:lnSpc>
                <a:spcPct val="90000"/>
              </a:lnSpc>
              <a:spcBef>
                <a:spcPct val="10000"/>
              </a:spcBef>
              <a:spcAft>
                <a:spcPct val="30000"/>
              </a:spcAft>
              <a:buFontTx/>
              <a:buChar char="-"/>
            </a:pPr>
            <a:r>
              <a:rPr lang="en-US" sz="1600" dirty="0"/>
              <a:t>Operational </a:t>
            </a:r>
            <a:r>
              <a:rPr lang="en-US" sz="1600" dirty="0" smtClean="0"/>
              <a:t>Curtailments</a:t>
            </a:r>
          </a:p>
          <a:p>
            <a:pPr marL="228600" lvl="2">
              <a:lnSpc>
                <a:spcPct val="90000"/>
              </a:lnSpc>
              <a:spcBef>
                <a:spcPct val="10000"/>
              </a:spcBef>
              <a:spcAft>
                <a:spcPct val="30000"/>
              </a:spcAft>
            </a:pPr>
            <a:endParaRPr lang="en-US" sz="1600" dirty="0"/>
          </a:p>
          <a:p>
            <a:pPr>
              <a:lnSpc>
                <a:spcPct val="90000"/>
              </a:lnSpc>
              <a:spcBef>
                <a:spcPct val="10000"/>
              </a:spcBef>
              <a:spcAft>
                <a:spcPct val="30000"/>
              </a:spcAft>
            </a:pPr>
            <a:r>
              <a:rPr lang="en-US" sz="1600" dirty="0"/>
              <a:t>The airplane structure and layout is then designed to allow for loading of the airplane within these selected (and eventually certified) limits</a:t>
            </a:r>
            <a:r>
              <a:rPr lang="en-US" sz="1600" dirty="0" smtClean="0"/>
              <a:t>.</a:t>
            </a:r>
            <a:endParaRPr lang="en-US" sz="1600" dirty="0"/>
          </a:p>
        </p:txBody>
      </p:sp>
      <p:pic>
        <p:nvPicPr>
          <p:cNvPr id="2" name="Picture 1"/>
          <p:cNvPicPr>
            <a:picLocks noChangeAspect="1"/>
          </p:cNvPicPr>
          <p:nvPr/>
        </p:nvPicPr>
        <p:blipFill>
          <a:blip r:embed="rId3"/>
          <a:stretch>
            <a:fillRect/>
          </a:stretch>
        </p:blipFill>
        <p:spPr>
          <a:xfrm>
            <a:off x="4203420" y="1924980"/>
            <a:ext cx="4773526" cy="4152435"/>
          </a:xfrm>
          <a:prstGeom prst="rect">
            <a:avLst/>
          </a:prstGeom>
        </p:spPr>
      </p:pic>
    </p:spTree>
    <p:extLst>
      <p:ext uri="{BB962C8B-B14F-4D97-AF65-F5344CB8AC3E}">
        <p14:creationId xmlns:p14="http://schemas.microsoft.com/office/powerpoint/2010/main" val="398465368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Line 3"/>
          <p:cNvSpPr>
            <a:spLocks noChangeShapeType="1"/>
          </p:cNvSpPr>
          <p:nvPr/>
        </p:nvSpPr>
        <p:spPr bwMode="auto">
          <a:xfrm>
            <a:off x="2736850" y="1905000"/>
            <a:ext cx="1165225" cy="4311650"/>
          </a:xfrm>
          <a:prstGeom prst="line">
            <a:avLst/>
          </a:prstGeom>
          <a:noFill/>
          <a:ln w="12700">
            <a:solidFill>
              <a:schemeClr val="folHlink"/>
            </a:solidFill>
            <a:round/>
            <a:headEnd/>
            <a:tailEnd/>
          </a:ln>
        </p:spPr>
        <p:txBody>
          <a:bodyPr anchor="ctr">
            <a:spAutoFit/>
          </a:bodyPr>
          <a:lstStyle/>
          <a:p>
            <a:endParaRPr lang="en-US"/>
          </a:p>
        </p:txBody>
      </p:sp>
      <p:sp>
        <p:nvSpPr>
          <p:cNvPr id="28" name="Line 4"/>
          <p:cNvSpPr>
            <a:spLocks noChangeShapeType="1"/>
          </p:cNvSpPr>
          <p:nvPr/>
        </p:nvSpPr>
        <p:spPr bwMode="auto">
          <a:xfrm>
            <a:off x="3713163" y="1908175"/>
            <a:ext cx="582612" cy="4311650"/>
          </a:xfrm>
          <a:prstGeom prst="line">
            <a:avLst/>
          </a:prstGeom>
          <a:noFill/>
          <a:ln w="12700">
            <a:solidFill>
              <a:schemeClr val="folHlink"/>
            </a:solidFill>
            <a:round/>
            <a:headEnd/>
            <a:tailEnd/>
          </a:ln>
        </p:spPr>
        <p:txBody>
          <a:bodyPr anchor="ctr">
            <a:spAutoFit/>
          </a:bodyPr>
          <a:lstStyle/>
          <a:p>
            <a:endParaRPr lang="en-US"/>
          </a:p>
        </p:txBody>
      </p:sp>
      <p:sp>
        <p:nvSpPr>
          <p:cNvPr id="29" name="Text Box 5"/>
          <p:cNvSpPr txBox="1">
            <a:spLocks noChangeArrowheads="1"/>
          </p:cNvSpPr>
          <p:nvPr/>
        </p:nvSpPr>
        <p:spPr bwMode="auto">
          <a:xfrm rot="-5400000">
            <a:off x="538957" y="3906044"/>
            <a:ext cx="2836862" cy="304800"/>
          </a:xfrm>
          <a:prstGeom prst="rect">
            <a:avLst/>
          </a:prstGeom>
          <a:noFill/>
          <a:ln w="9525">
            <a:noFill/>
            <a:miter lim="800000"/>
            <a:headEnd/>
            <a:tailEnd/>
          </a:ln>
        </p:spPr>
        <p:txBody>
          <a:bodyPr wrap="none">
            <a:spAutoFit/>
          </a:bodyPr>
          <a:lstStyle/>
          <a:p>
            <a:r>
              <a:rPr lang="en-US" sz="1400">
                <a:solidFill>
                  <a:srgbClr val="333399"/>
                </a:solidFill>
                <a:latin typeface="Verdana" pitchFamily="34" charset="0"/>
              </a:rPr>
              <a:t>GROSS WEIGHT (1000 LB)</a:t>
            </a:r>
          </a:p>
        </p:txBody>
      </p:sp>
      <p:sp>
        <p:nvSpPr>
          <p:cNvPr id="31" name="Text Box 8"/>
          <p:cNvSpPr txBox="1">
            <a:spLocks noChangeArrowheads="1"/>
          </p:cNvSpPr>
          <p:nvPr/>
        </p:nvSpPr>
        <p:spPr bwMode="auto">
          <a:xfrm>
            <a:off x="2260600" y="4621213"/>
            <a:ext cx="484188" cy="260350"/>
          </a:xfrm>
          <a:prstGeom prst="rect">
            <a:avLst/>
          </a:prstGeom>
          <a:noFill/>
          <a:ln w="9525">
            <a:noFill/>
            <a:miter lim="800000"/>
            <a:headEnd/>
            <a:tailEnd/>
          </a:ln>
        </p:spPr>
        <p:txBody>
          <a:bodyPr wrap="none">
            <a:spAutoFit/>
          </a:bodyPr>
          <a:lstStyle/>
          <a:p>
            <a:pPr algn="ctr"/>
            <a:r>
              <a:rPr lang="en-US" sz="1100">
                <a:solidFill>
                  <a:schemeClr val="tx2"/>
                </a:solidFill>
                <a:latin typeface="Verdana" pitchFamily="34" charset="0"/>
              </a:rPr>
              <a:t>300</a:t>
            </a:r>
          </a:p>
        </p:txBody>
      </p:sp>
      <p:sp>
        <p:nvSpPr>
          <p:cNvPr id="32" name="Text Box 9"/>
          <p:cNvSpPr txBox="1">
            <a:spLocks noChangeArrowheads="1"/>
          </p:cNvSpPr>
          <p:nvPr/>
        </p:nvSpPr>
        <p:spPr bwMode="auto">
          <a:xfrm>
            <a:off x="2260600" y="3206750"/>
            <a:ext cx="484188" cy="260350"/>
          </a:xfrm>
          <a:prstGeom prst="rect">
            <a:avLst/>
          </a:prstGeom>
          <a:noFill/>
          <a:ln w="9525">
            <a:noFill/>
            <a:miter lim="800000"/>
            <a:headEnd/>
            <a:tailEnd/>
          </a:ln>
        </p:spPr>
        <p:txBody>
          <a:bodyPr wrap="none">
            <a:spAutoFit/>
          </a:bodyPr>
          <a:lstStyle/>
          <a:p>
            <a:pPr algn="ctr"/>
            <a:r>
              <a:rPr lang="en-US" sz="1100">
                <a:solidFill>
                  <a:schemeClr val="tx2"/>
                </a:solidFill>
                <a:latin typeface="Verdana" pitchFamily="34" charset="0"/>
              </a:rPr>
              <a:t>400</a:t>
            </a:r>
          </a:p>
        </p:txBody>
      </p:sp>
      <p:sp>
        <p:nvSpPr>
          <p:cNvPr id="51" name="Text Box 28"/>
          <p:cNvSpPr txBox="1">
            <a:spLocks noChangeArrowheads="1"/>
          </p:cNvSpPr>
          <p:nvPr/>
        </p:nvSpPr>
        <p:spPr bwMode="auto">
          <a:xfrm>
            <a:off x="2260600" y="6070600"/>
            <a:ext cx="484188" cy="260350"/>
          </a:xfrm>
          <a:prstGeom prst="rect">
            <a:avLst/>
          </a:prstGeom>
          <a:noFill/>
          <a:ln w="9525">
            <a:noFill/>
            <a:miter lim="800000"/>
            <a:headEnd/>
            <a:tailEnd/>
          </a:ln>
        </p:spPr>
        <p:txBody>
          <a:bodyPr wrap="none">
            <a:spAutoFit/>
          </a:bodyPr>
          <a:lstStyle/>
          <a:p>
            <a:pPr algn="ctr"/>
            <a:r>
              <a:rPr lang="en-US" sz="1100">
                <a:solidFill>
                  <a:schemeClr val="tx2"/>
                </a:solidFill>
                <a:latin typeface="Verdana" pitchFamily="34" charset="0"/>
              </a:rPr>
              <a:t>200</a:t>
            </a:r>
          </a:p>
        </p:txBody>
      </p:sp>
      <p:sp>
        <p:nvSpPr>
          <p:cNvPr id="52" name="Line 29"/>
          <p:cNvSpPr>
            <a:spLocks noChangeShapeType="1"/>
          </p:cNvSpPr>
          <p:nvPr/>
        </p:nvSpPr>
        <p:spPr bwMode="auto">
          <a:xfrm>
            <a:off x="2730500" y="3340100"/>
            <a:ext cx="3924300" cy="0"/>
          </a:xfrm>
          <a:prstGeom prst="line">
            <a:avLst/>
          </a:prstGeom>
          <a:noFill/>
          <a:ln w="12700">
            <a:solidFill>
              <a:schemeClr val="folHlink"/>
            </a:solidFill>
            <a:round/>
            <a:headEnd/>
            <a:tailEnd/>
          </a:ln>
        </p:spPr>
        <p:txBody>
          <a:bodyPr anchor="ctr">
            <a:spAutoFit/>
          </a:bodyPr>
          <a:lstStyle/>
          <a:p>
            <a:endParaRPr lang="en-US"/>
          </a:p>
        </p:txBody>
      </p:sp>
      <p:sp>
        <p:nvSpPr>
          <p:cNvPr id="53" name="Line 30"/>
          <p:cNvSpPr>
            <a:spLocks noChangeShapeType="1"/>
          </p:cNvSpPr>
          <p:nvPr/>
        </p:nvSpPr>
        <p:spPr bwMode="auto">
          <a:xfrm>
            <a:off x="2740025" y="4778375"/>
            <a:ext cx="3924300" cy="0"/>
          </a:xfrm>
          <a:prstGeom prst="line">
            <a:avLst/>
          </a:prstGeom>
          <a:noFill/>
          <a:ln w="12700">
            <a:solidFill>
              <a:schemeClr val="folHlink"/>
            </a:solidFill>
            <a:round/>
            <a:headEnd/>
            <a:tailEnd/>
          </a:ln>
        </p:spPr>
        <p:txBody>
          <a:bodyPr anchor="ctr">
            <a:spAutoFit/>
          </a:bodyPr>
          <a:lstStyle/>
          <a:p>
            <a:endParaRPr lang="en-US"/>
          </a:p>
        </p:txBody>
      </p:sp>
      <p:sp>
        <p:nvSpPr>
          <p:cNvPr id="54" name="Line 31"/>
          <p:cNvSpPr>
            <a:spLocks noChangeShapeType="1"/>
          </p:cNvSpPr>
          <p:nvPr/>
        </p:nvSpPr>
        <p:spPr bwMode="auto">
          <a:xfrm>
            <a:off x="2740025" y="6216650"/>
            <a:ext cx="3924300" cy="0"/>
          </a:xfrm>
          <a:prstGeom prst="line">
            <a:avLst/>
          </a:prstGeom>
          <a:noFill/>
          <a:ln w="12700">
            <a:solidFill>
              <a:schemeClr val="folHlink"/>
            </a:solidFill>
            <a:round/>
            <a:headEnd/>
            <a:tailEnd/>
          </a:ln>
        </p:spPr>
        <p:txBody>
          <a:bodyPr anchor="ctr">
            <a:spAutoFit/>
          </a:bodyPr>
          <a:lstStyle/>
          <a:p>
            <a:endParaRPr lang="en-US"/>
          </a:p>
        </p:txBody>
      </p:sp>
      <p:sp>
        <p:nvSpPr>
          <p:cNvPr id="55" name="Line 32"/>
          <p:cNvSpPr>
            <a:spLocks noChangeShapeType="1"/>
          </p:cNvSpPr>
          <p:nvPr/>
        </p:nvSpPr>
        <p:spPr bwMode="auto">
          <a:xfrm>
            <a:off x="4684713" y="1898650"/>
            <a:ext cx="3175" cy="4314825"/>
          </a:xfrm>
          <a:prstGeom prst="line">
            <a:avLst/>
          </a:prstGeom>
          <a:noFill/>
          <a:ln w="12700">
            <a:solidFill>
              <a:schemeClr val="folHlink"/>
            </a:solidFill>
            <a:round/>
            <a:headEnd/>
            <a:tailEnd/>
          </a:ln>
        </p:spPr>
        <p:txBody>
          <a:bodyPr anchor="ctr">
            <a:spAutoFit/>
          </a:bodyPr>
          <a:lstStyle/>
          <a:p>
            <a:endParaRPr lang="en-US"/>
          </a:p>
        </p:txBody>
      </p:sp>
      <p:sp>
        <p:nvSpPr>
          <p:cNvPr id="56" name="Line 33"/>
          <p:cNvSpPr>
            <a:spLocks noChangeShapeType="1"/>
          </p:cNvSpPr>
          <p:nvPr/>
        </p:nvSpPr>
        <p:spPr bwMode="auto">
          <a:xfrm flipH="1">
            <a:off x="5072063" y="1903413"/>
            <a:ext cx="593725" cy="4310062"/>
          </a:xfrm>
          <a:prstGeom prst="line">
            <a:avLst/>
          </a:prstGeom>
          <a:noFill/>
          <a:ln w="12700">
            <a:solidFill>
              <a:schemeClr val="folHlink"/>
            </a:solidFill>
            <a:round/>
            <a:headEnd/>
            <a:tailEnd/>
          </a:ln>
        </p:spPr>
        <p:txBody>
          <a:bodyPr anchor="ctr">
            <a:spAutoFit/>
          </a:bodyPr>
          <a:lstStyle/>
          <a:p>
            <a:endParaRPr lang="en-US"/>
          </a:p>
        </p:txBody>
      </p:sp>
      <p:sp>
        <p:nvSpPr>
          <p:cNvPr id="57" name="Line 34"/>
          <p:cNvSpPr>
            <a:spLocks noChangeShapeType="1"/>
          </p:cNvSpPr>
          <p:nvPr/>
        </p:nvSpPr>
        <p:spPr bwMode="auto">
          <a:xfrm flipH="1">
            <a:off x="5461000" y="1905000"/>
            <a:ext cx="1179513" cy="4308475"/>
          </a:xfrm>
          <a:prstGeom prst="line">
            <a:avLst/>
          </a:prstGeom>
          <a:noFill/>
          <a:ln w="12700">
            <a:solidFill>
              <a:schemeClr val="folHlink"/>
            </a:solidFill>
            <a:round/>
            <a:headEnd/>
            <a:tailEnd/>
          </a:ln>
        </p:spPr>
        <p:txBody>
          <a:bodyPr anchor="ctr">
            <a:spAutoFit/>
          </a:bodyPr>
          <a:lstStyle/>
          <a:p>
            <a:endParaRPr lang="en-US"/>
          </a:p>
        </p:txBody>
      </p:sp>
      <p:sp>
        <p:nvSpPr>
          <p:cNvPr id="58" name="Text Box 49"/>
          <p:cNvSpPr txBox="1">
            <a:spLocks noChangeArrowheads="1"/>
          </p:cNvSpPr>
          <p:nvPr/>
        </p:nvSpPr>
        <p:spPr bwMode="auto">
          <a:xfrm>
            <a:off x="3427413" y="1579563"/>
            <a:ext cx="561975" cy="260350"/>
          </a:xfrm>
          <a:prstGeom prst="rect">
            <a:avLst/>
          </a:prstGeom>
          <a:noFill/>
          <a:ln w="9525">
            <a:noFill/>
            <a:miter lim="800000"/>
            <a:headEnd/>
            <a:tailEnd/>
          </a:ln>
        </p:spPr>
        <p:txBody>
          <a:bodyPr wrap="none">
            <a:spAutoFit/>
          </a:bodyPr>
          <a:lstStyle/>
          <a:p>
            <a:pPr algn="ctr"/>
            <a:r>
              <a:rPr lang="en-US" sz="1100">
                <a:solidFill>
                  <a:schemeClr val="tx2"/>
                </a:solidFill>
                <a:latin typeface="Verdana" pitchFamily="34" charset="0"/>
              </a:rPr>
              <a:t>10%</a:t>
            </a:r>
          </a:p>
        </p:txBody>
      </p:sp>
      <p:sp>
        <p:nvSpPr>
          <p:cNvPr id="59" name="Text Box 50"/>
          <p:cNvSpPr txBox="1">
            <a:spLocks noChangeArrowheads="1"/>
          </p:cNvSpPr>
          <p:nvPr/>
        </p:nvSpPr>
        <p:spPr bwMode="auto">
          <a:xfrm>
            <a:off x="4456113" y="1579563"/>
            <a:ext cx="561975" cy="260350"/>
          </a:xfrm>
          <a:prstGeom prst="rect">
            <a:avLst/>
          </a:prstGeom>
          <a:noFill/>
          <a:ln w="9525">
            <a:noFill/>
            <a:miter lim="800000"/>
            <a:headEnd/>
            <a:tailEnd/>
          </a:ln>
        </p:spPr>
        <p:txBody>
          <a:bodyPr wrap="none">
            <a:spAutoFit/>
          </a:bodyPr>
          <a:lstStyle/>
          <a:p>
            <a:pPr algn="ctr"/>
            <a:r>
              <a:rPr lang="en-US" sz="1100">
                <a:solidFill>
                  <a:schemeClr val="tx2"/>
                </a:solidFill>
                <a:latin typeface="Verdana" pitchFamily="34" charset="0"/>
              </a:rPr>
              <a:t>20%</a:t>
            </a:r>
          </a:p>
        </p:txBody>
      </p:sp>
      <p:sp>
        <p:nvSpPr>
          <p:cNvPr id="60" name="Text Box 51"/>
          <p:cNvSpPr txBox="1">
            <a:spLocks noChangeArrowheads="1"/>
          </p:cNvSpPr>
          <p:nvPr/>
        </p:nvSpPr>
        <p:spPr bwMode="auto">
          <a:xfrm>
            <a:off x="5449888" y="1579563"/>
            <a:ext cx="561975" cy="260350"/>
          </a:xfrm>
          <a:prstGeom prst="rect">
            <a:avLst/>
          </a:prstGeom>
          <a:noFill/>
          <a:ln w="9525">
            <a:noFill/>
            <a:miter lim="800000"/>
            <a:headEnd/>
            <a:tailEnd/>
          </a:ln>
        </p:spPr>
        <p:txBody>
          <a:bodyPr wrap="none">
            <a:spAutoFit/>
          </a:bodyPr>
          <a:lstStyle/>
          <a:p>
            <a:pPr algn="ctr"/>
            <a:r>
              <a:rPr lang="en-US" sz="1100">
                <a:solidFill>
                  <a:schemeClr val="tx2"/>
                </a:solidFill>
                <a:latin typeface="Verdana" pitchFamily="34" charset="0"/>
              </a:rPr>
              <a:t>30%</a:t>
            </a:r>
          </a:p>
        </p:txBody>
      </p:sp>
      <p:sp>
        <p:nvSpPr>
          <p:cNvPr id="61" name="Text Box 52"/>
          <p:cNvSpPr txBox="1">
            <a:spLocks noChangeArrowheads="1"/>
          </p:cNvSpPr>
          <p:nvPr/>
        </p:nvSpPr>
        <p:spPr bwMode="auto">
          <a:xfrm>
            <a:off x="6405563" y="1579563"/>
            <a:ext cx="561975" cy="260350"/>
          </a:xfrm>
          <a:prstGeom prst="rect">
            <a:avLst/>
          </a:prstGeom>
          <a:noFill/>
          <a:ln w="9525">
            <a:noFill/>
            <a:miter lim="800000"/>
            <a:headEnd/>
            <a:tailEnd/>
          </a:ln>
        </p:spPr>
        <p:txBody>
          <a:bodyPr wrap="none">
            <a:spAutoFit/>
          </a:bodyPr>
          <a:lstStyle/>
          <a:p>
            <a:pPr algn="ctr"/>
            <a:r>
              <a:rPr lang="en-US" sz="1100">
                <a:solidFill>
                  <a:schemeClr val="tx2"/>
                </a:solidFill>
                <a:latin typeface="Verdana" pitchFamily="34" charset="0"/>
              </a:rPr>
              <a:t>40%</a:t>
            </a:r>
          </a:p>
        </p:txBody>
      </p:sp>
      <p:sp>
        <p:nvSpPr>
          <p:cNvPr id="62" name="Text Box 53"/>
          <p:cNvSpPr txBox="1">
            <a:spLocks noChangeArrowheads="1"/>
          </p:cNvSpPr>
          <p:nvPr/>
        </p:nvSpPr>
        <p:spPr bwMode="auto">
          <a:xfrm>
            <a:off x="2544763" y="1579563"/>
            <a:ext cx="461962" cy="260350"/>
          </a:xfrm>
          <a:prstGeom prst="rect">
            <a:avLst/>
          </a:prstGeom>
          <a:noFill/>
          <a:ln w="9525">
            <a:noFill/>
            <a:miter lim="800000"/>
            <a:headEnd/>
            <a:tailEnd/>
          </a:ln>
        </p:spPr>
        <p:txBody>
          <a:bodyPr wrap="none">
            <a:spAutoFit/>
          </a:bodyPr>
          <a:lstStyle/>
          <a:p>
            <a:pPr algn="ctr"/>
            <a:r>
              <a:rPr lang="en-US" sz="1100">
                <a:solidFill>
                  <a:schemeClr val="tx2"/>
                </a:solidFill>
                <a:latin typeface="Verdana" pitchFamily="34" charset="0"/>
              </a:rPr>
              <a:t>0%</a:t>
            </a:r>
          </a:p>
        </p:txBody>
      </p:sp>
      <p:sp>
        <p:nvSpPr>
          <p:cNvPr id="63" name="Line 54"/>
          <p:cNvSpPr>
            <a:spLocks noChangeShapeType="1"/>
          </p:cNvSpPr>
          <p:nvPr/>
        </p:nvSpPr>
        <p:spPr bwMode="auto">
          <a:xfrm>
            <a:off x="2730500" y="1905000"/>
            <a:ext cx="3924300" cy="0"/>
          </a:xfrm>
          <a:prstGeom prst="line">
            <a:avLst/>
          </a:prstGeom>
          <a:noFill/>
          <a:ln w="12700">
            <a:solidFill>
              <a:schemeClr val="folHlink"/>
            </a:solidFill>
            <a:round/>
            <a:headEnd/>
            <a:tailEnd/>
          </a:ln>
        </p:spPr>
        <p:txBody>
          <a:bodyPr anchor="ctr">
            <a:spAutoFit/>
          </a:bodyPr>
          <a:lstStyle/>
          <a:p>
            <a:endParaRPr lang="en-US"/>
          </a:p>
        </p:txBody>
      </p:sp>
      <p:sp>
        <p:nvSpPr>
          <p:cNvPr id="64" name="Text Box 55"/>
          <p:cNvSpPr txBox="1">
            <a:spLocks noChangeArrowheads="1"/>
          </p:cNvSpPr>
          <p:nvPr/>
        </p:nvSpPr>
        <p:spPr bwMode="auto">
          <a:xfrm>
            <a:off x="2260600" y="1771650"/>
            <a:ext cx="484188" cy="260350"/>
          </a:xfrm>
          <a:prstGeom prst="rect">
            <a:avLst/>
          </a:prstGeom>
          <a:noFill/>
          <a:ln w="9525">
            <a:noFill/>
            <a:miter lim="800000"/>
            <a:headEnd/>
            <a:tailEnd/>
          </a:ln>
        </p:spPr>
        <p:txBody>
          <a:bodyPr wrap="none">
            <a:spAutoFit/>
          </a:bodyPr>
          <a:lstStyle/>
          <a:p>
            <a:pPr algn="ctr"/>
            <a:r>
              <a:rPr lang="en-US" sz="1100">
                <a:solidFill>
                  <a:schemeClr val="tx2"/>
                </a:solidFill>
                <a:latin typeface="Verdana" pitchFamily="34" charset="0"/>
              </a:rPr>
              <a:t>500</a:t>
            </a:r>
          </a:p>
        </p:txBody>
      </p:sp>
      <p:sp>
        <p:nvSpPr>
          <p:cNvPr id="65" name="Text Box 72"/>
          <p:cNvSpPr txBox="1">
            <a:spLocks noChangeArrowheads="1"/>
          </p:cNvSpPr>
          <p:nvPr/>
        </p:nvSpPr>
        <p:spPr bwMode="auto">
          <a:xfrm>
            <a:off x="4286250" y="6334125"/>
            <a:ext cx="989013" cy="304800"/>
          </a:xfrm>
          <a:prstGeom prst="rect">
            <a:avLst/>
          </a:prstGeom>
          <a:noFill/>
          <a:ln w="9525">
            <a:noFill/>
            <a:miter lim="800000"/>
            <a:headEnd/>
            <a:tailEnd/>
          </a:ln>
        </p:spPr>
        <p:txBody>
          <a:bodyPr wrap="none">
            <a:spAutoFit/>
          </a:bodyPr>
          <a:lstStyle/>
          <a:p>
            <a:pPr algn="ctr"/>
            <a:r>
              <a:rPr lang="en-US" sz="1400">
                <a:solidFill>
                  <a:srgbClr val="333399"/>
                </a:solidFill>
                <a:latin typeface="Verdana" pitchFamily="34" charset="0"/>
              </a:rPr>
              <a:t>Moment</a:t>
            </a:r>
          </a:p>
        </p:txBody>
      </p:sp>
      <p:sp>
        <p:nvSpPr>
          <p:cNvPr id="66" name="Text Box 73"/>
          <p:cNvSpPr txBox="1">
            <a:spLocks noChangeArrowheads="1"/>
          </p:cNvSpPr>
          <p:nvPr/>
        </p:nvSpPr>
        <p:spPr bwMode="auto">
          <a:xfrm>
            <a:off x="6896100" y="1570038"/>
            <a:ext cx="855663" cy="260350"/>
          </a:xfrm>
          <a:prstGeom prst="rect">
            <a:avLst/>
          </a:prstGeom>
          <a:noFill/>
          <a:ln w="9525">
            <a:noFill/>
            <a:miter lim="800000"/>
            <a:headEnd/>
            <a:tailEnd/>
          </a:ln>
        </p:spPr>
        <p:txBody>
          <a:bodyPr wrap="none">
            <a:spAutoFit/>
          </a:bodyPr>
          <a:lstStyle/>
          <a:p>
            <a:pPr algn="ctr"/>
            <a:r>
              <a:rPr lang="en-US" sz="1100">
                <a:latin typeface="Verdana" pitchFamily="34" charset="0"/>
              </a:rPr>
              <a:t>(%MAC)</a:t>
            </a:r>
          </a:p>
        </p:txBody>
      </p:sp>
      <p:sp>
        <p:nvSpPr>
          <p:cNvPr id="68" name="Text Box 56"/>
          <p:cNvSpPr txBox="1">
            <a:spLocks noChangeArrowheads="1"/>
          </p:cNvSpPr>
          <p:nvPr/>
        </p:nvSpPr>
        <p:spPr bwMode="auto">
          <a:xfrm>
            <a:off x="3231674" y="1022524"/>
            <a:ext cx="2896947" cy="307777"/>
          </a:xfrm>
          <a:prstGeom prst="rect">
            <a:avLst/>
          </a:prstGeom>
          <a:noFill/>
          <a:ln w="9525">
            <a:solidFill>
              <a:schemeClr val="bg1"/>
            </a:solidFill>
            <a:miter lim="800000"/>
            <a:headEnd/>
            <a:tailEnd/>
          </a:ln>
        </p:spPr>
        <p:txBody>
          <a:bodyPr wrap="none">
            <a:spAutoFit/>
          </a:bodyPr>
          <a:lstStyle/>
          <a:p>
            <a:pPr algn="ctr"/>
            <a:r>
              <a:rPr lang="en-US" sz="1400" i="1" dirty="0" smtClean="0">
                <a:latin typeface="Verdana" pitchFamily="34" charset="0"/>
              </a:rPr>
              <a:t>Weight vs. Moment C.G. Grid</a:t>
            </a:r>
            <a:endParaRPr lang="en-US" sz="1400" dirty="0">
              <a:latin typeface="Verdana" pitchFamily="34" charset="0"/>
            </a:endParaRPr>
          </a:p>
        </p:txBody>
      </p:sp>
    </p:spTree>
    <p:extLst>
      <p:ext uri="{BB962C8B-B14F-4D97-AF65-F5344CB8AC3E}">
        <p14:creationId xmlns:p14="http://schemas.microsoft.com/office/powerpoint/2010/main" val="2119242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37" name="Text Box 44"/>
          <p:cNvSpPr txBox="1">
            <a:spLocks noChangeArrowheads="1"/>
          </p:cNvSpPr>
          <p:nvPr/>
        </p:nvSpPr>
        <p:spPr bwMode="auto">
          <a:xfrm>
            <a:off x="1914525" y="5389563"/>
            <a:ext cx="1660525" cy="646331"/>
          </a:xfrm>
          <a:prstGeom prst="rect">
            <a:avLst/>
          </a:prstGeom>
          <a:noFill/>
          <a:ln w="19050">
            <a:noFill/>
            <a:miter lim="800000"/>
            <a:headEnd/>
            <a:tailEnd/>
          </a:ln>
        </p:spPr>
        <p:txBody>
          <a:bodyPr>
            <a:spAutoFit/>
          </a:bodyPr>
          <a:lstStyle/>
          <a:p>
            <a:pPr algn="ctr"/>
            <a:r>
              <a:rPr lang="en-US" sz="1200" dirty="0">
                <a:solidFill>
                  <a:srgbClr val="1D04DA"/>
                </a:solidFill>
                <a:latin typeface="Arial" charset="0"/>
              </a:rPr>
              <a:t>Most </a:t>
            </a:r>
            <a:r>
              <a:rPr lang="en-US" sz="1200" dirty="0" smtClean="0">
                <a:solidFill>
                  <a:srgbClr val="1D04DA"/>
                </a:solidFill>
                <a:latin typeface="Arial" charset="0"/>
              </a:rPr>
              <a:t>FWD </a:t>
            </a:r>
            <a:r>
              <a:rPr lang="en-US" sz="1200" dirty="0">
                <a:solidFill>
                  <a:srgbClr val="1D04DA"/>
                </a:solidFill>
                <a:latin typeface="Arial" charset="0"/>
              </a:rPr>
              <a:t>OEW </a:t>
            </a:r>
            <a:r>
              <a:rPr lang="en-US" sz="1200" dirty="0" smtClean="0">
                <a:solidFill>
                  <a:srgbClr val="1D04DA"/>
                </a:solidFill>
                <a:latin typeface="Arial" charset="0"/>
              </a:rPr>
              <a:t>C.G. </a:t>
            </a:r>
            <a:r>
              <a:rPr lang="en-US" sz="1200" dirty="0">
                <a:solidFill>
                  <a:srgbClr val="1D04DA"/>
                </a:solidFill>
                <a:latin typeface="Arial" charset="0"/>
              </a:rPr>
              <a:t>to consider based on dual-class</a:t>
            </a:r>
          </a:p>
        </p:txBody>
      </p:sp>
      <p:sp>
        <p:nvSpPr>
          <p:cNvPr id="17438" name="Line 45"/>
          <p:cNvSpPr>
            <a:spLocks noChangeShapeType="1"/>
          </p:cNvSpPr>
          <p:nvPr/>
        </p:nvSpPr>
        <p:spPr bwMode="auto">
          <a:xfrm>
            <a:off x="3492500" y="5537200"/>
            <a:ext cx="1117600" cy="279400"/>
          </a:xfrm>
          <a:prstGeom prst="line">
            <a:avLst/>
          </a:prstGeom>
          <a:noFill/>
          <a:ln w="19050">
            <a:solidFill>
              <a:srgbClr val="1D04DA"/>
            </a:solidFill>
            <a:round/>
            <a:headEnd/>
            <a:tailEnd type="triangle" w="med" len="med"/>
          </a:ln>
        </p:spPr>
        <p:txBody>
          <a:bodyPr anchor="ctr">
            <a:spAutoFit/>
          </a:bodyPr>
          <a:lstStyle/>
          <a:p>
            <a:endParaRPr lang="en-US"/>
          </a:p>
        </p:txBody>
      </p:sp>
      <p:sp>
        <p:nvSpPr>
          <p:cNvPr id="17439" name="Text Box 46"/>
          <p:cNvSpPr txBox="1">
            <a:spLocks noChangeArrowheads="1"/>
          </p:cNvSpPr>
          <p:nvPr/>
        </p:nvSpPr>
        <p:spPr bwMode="auto">
          <a:xfrm>
            <a:off x="5868058" y="5170269"/>
            <a:ext cx="1592534" cy="646331"/>
          </a:xfrm>
          <a:prstGeom prst="rect">
            <a:avLst/>
          </a:prstGeom>
          <a:noFill/>
          <a:ln w="19050">
            <a:noFill/>
            <a:miter lim="800000"/>
            <a:headEnd/>
            <a:tailEnd/>
          </a:ln>
        </p:spPr>
        <p:txBody>
          <a:bodyPr wrap="square">
            <a:spAutoFit/>
          </a:bodyPr>
          <a:lstStyle/>
          <a:p>
            <a:pPr algn="ctr"/>
            <a:r>
              <a:rPr lang="en-US" sz="1200" dirty="0" smtClean="0">
                <a:solidFill>
                  <a:srgbClr val="1D04DA"/>
                </a:solidFill>
                <a:latin typeface="Arial" charset="0"/>
              </a:rPr>
              <a:t>Most Aft OEW </a:t>
            </a:r>
            <a:r>
              <a:rPr lang="en-US" sz="1200" dirty="0">
                <a:solidFill>
                  <a:srgbClr val="1D04DA"/>
                </a:solidFill>
                <a:latin typeface="Arial" charset="0"/>
              </a:rPr>
              <a:t>C.G</a:t>
            </a:r>
            <a:r>
              <a:rPr lang="en-US" sz="1200" dirty="0" smtClean="0">
                <a:solidFill>
                  <a:srgbClr val="1D04DA"/>
                </a:solidFill>
                <a:latin typeface="Arial" charset="0"/>
              </a:rPr>
              <a:t>. to </a:t>
            </a:r>
            <a:r>
              <a:rPr lang="en-US" sz="1200" dirty="0">
                <a:solidFill>
                  <a:srgbClr val="1D04DA"/>
                </a:solidFill>
                <a:latin typeface="Arial" charset="0"/>
              </a:rPr>
              <a:t>consider based on tri-class</a:t>
            </a:r>
          </a:p>
        </p:txBody>
      </p:sp>
      <p:sp>
        <p:nvSpPr>
          <p:cNvPr id="17440" name="Line 47"/>
          <p:cNvSpPr>
            <a:spLocks noChangeShapeType="1"/>
          </p:cNvSpPr>
          <p:nvPr/>
        </p:nvSpPr>
        <p:spPr bwMode="auto">
          <a:xfrm flipH="1">
            <a:off x="5010150" y="5327650"/>
            <a:ext cx="876300" cy="482600"/>
          </a:xfrm>
          <a:prstGeom prst="line">
            <a:avLst/>
          </a:prstGeom>
          <a:noFill/>
          <a:ln w="19050">
            <a:solidFill>
              <a:srgbClr val="1D04DA"/>
            </a:solidFill>
            <a:round/>
            <a:headEnd/>
            <a:tailEnd type="triangle" w="med" len="med"/>
          </a:ln>
        </p:spPr>
        <p:txBody>
          <a:bodyPr anchor="ctr">
            <a:spAutoFit/>
          </a:bodyPr>
          <a:lstStyle/>
          <a:p>
            <a:endParaRPr lang="en-US"/>
          </a:p>
        </p:txBody>
      </p:sp>
      <p:sp>
        <p:nvSpPr>
          <p:cNvPr id="47" name="Line 3"/>
          <p:cNvSpPr>
            <a:spLocks noChangeShapeType="1"/>
          </p:cNvSpPr>
          <p:nvPr/>
        </p:nvSpPr>
        <p:spPr bwMode="auto">
          <a:xfrm>
            <a:off x="2736850" y="1905000"/>
            <a:ext cx="1165225" cy="4311650"/>
          </a:xfrm>
          <a:prstGeom prst="line">
            <a:avLst/>
          </a:prstGeom>
          <a:noFill/>
          <a:ln w="12700">
            <a:solidFill>
              <a:schemeClr val="folHlink"/>
            </a:solidFill>
            <a:round/>
            <a:headEnd/>
            <a:tailEnd/>
          </a:ln>
        </p:spPr>
        <p:txBody>
          <a:bodyPr anchor="ctr">
            <a:spAutoFit/>
          </a:bodyPr>
          <a:lstStyle/>
          <a:p>
            <a:endParaRPr lang="en-US"/>
          </a:p>
        </p:txBody>
      </p:sp>
      <p:sp>
        <p:nvSpPr>
          <p:cNvPr id="48" name="Line 4"/>
          <p:cNvSpPr>
            <a:spLocks noChangeShapeType="1"/>
          </p:cNvSpPr>
          <p:nvPr/>
        </p:nvSpPr>
        <p:spPr bwMode="auto">
          <a:xfrm>
            <a:off x="3713163" y="1908175"/>
            <a:ext cx="582612" cy="4311650"/>
          </a:xfrm>
          <a:prstGeom prst="line">
            <a:avLst/>
          </a:prstGeom>
          <a:noFill/>
          <a:ln w="12700">
            <a:solidFill>
              <a:schemeClr val="folHlink"/>
            </a:solidFill>
            <a:round/>
            <a:headEnd/>
            <a:tailEnd/>
          </a:ln>
        </p:spPr>
        <p:txBody>
          <a:bodyPr anchor="ctr">
            <a:spAutoFit/>
          </a:bodyPr>
          <a:lstStyle/>
          <a:p>
            <a:endParaRPr lang="en-US"/>
          </a:p>
        </p:txBody>
      </p:sp>
      <p:sp>
        <p:nvSpPr>
          <p:cNvPr id="49" name="Text Box 5"/>
          <p:cNvSpPr txBox="1">
            <a:spLocks noChangeArrowheads="1"/>
          </p:cNvSpPr>
          <p:nvPr/>
        </p:nvSpPr>
        <p:spPr bwMode="auto">
          <a:xfrm rot="-5400000">
            <a:off x="538957" y="3906044"/>
            <a:ext cx="2836862" cy="304800"/>
          </a:xfrm>
          <a:prstGeom prst="rect">
            <a:avLst/>
          </a:prstGeom>
          <a:noFill/>
          <a:ln w="9525">
            <a:noFill/>
            <a:miter lim="800000"/>
            <a:headEnd/>
            <a:tailEnd/>
          </a:ln>
        </p:spPr>
        <p:txBody>
          <a:bodyPr wrap="none">
            <a:spAutoFit/>
          </a:bodyPr>
          <a:lstStyle/>
          <a:p>
            <a:r>
              <a:rPr lang="en-US" sz="1400" dirty="0">
                <a:solidFill>
                  <a:srgbClr val="333399"/>
                </a:solidFill>
                <a:latin typeface="Verdana" pitchFamily="34" charset="0"/>
              </a:rPr>
              <a:t>GROSS WEIGHT (1000 </a:t>
            </a:r>
            <a:r>
              <a:rPr lang="en-US" sz="1400" dirty="0" smtClean="0">
                <a:solidFill>
                  <a:srgbClr val="333399"/>
                </a:solidFill>
                <a:latin typeface="Verdana" pitchFamily="34" charset="0"/>
              </a:rPr>
              <a:t>LB)</a:t>
            </a:r>
            <a:endParaRPr lang="en-US" sz="1400" dirty="0">
              <a:solidFill>
                <a:srgbClr val="333399"/>
              </a:solidFill>
              <a:latin typeface="Verdana" pitchFamily="34" charset="0"/>
            </a:endParaRPr>
          </a:p>
        </p:txBody>
      </p:sp>
      <p:sp>
        <p:nvSpPr>
          <p:cNvPr id="50" name="Text Box 7"/>
          <p:cNvSpPr txBox="1">
            <a:spLocks noChangeArrowheads="1"/>
          </p:cNvSpPr>
          <p:nvPr/>
        </p:nvSpPr>
        <p:spPr bwMode="auto">
          <a:xfrm>
            <a:off x="4603750" y="5862638"/>
            <a:ext cx="590550" cy="257175"/>
          </a:xfrm>
          <a:prstGeom prst="rect">
            <a:avLst/>
          </a:prstGeom>
          <a:noFill/>
          <a:ln w="9525">
            <a:noFill/>
            <a:miter lim="800000"/>
            <a:headEnd/>
            <a:tailEnd/>
          </a:ln>
        </p:spPr>
        <p:txBody>
          <a:bodyPr wrap="none">
            <a:spAutoFit/>
          </a:bodyPr>
          <a:lstStyle/>
          <a:p>
            <a:pPr algn="ctr">
              <a:lnSpc>
                <a:spcPct val="90000"/>
              </a:lnSpc>
            </a:pPr>
            <a:r>
              <a:rPr lang="en-US" sz="1200">
                <a:solidFill>
                  <a:srgbClr val="333399"/>
                </a:solidFill>
                <a:latin typeface="Verdana" pitchFamily="34" charset="0"/>
              </a:rPr>
              <a:t>OEW</a:t>
            </a:r>
          </a:p>
        </p:txBody>
      </p:sp>
      <p:sp>
        <p:nvSpPr>
          <p:cNvPr id="51" name="Text Box 8"/>
          <p:cNvSpPr txBox="1">
            <a:spLocks noChangeArrowheads="1"/>
          </p:cNvSpPr>
          <p:nvPr/>
        </p:nvSpPr>
        <p:spPr bwMode="auto">
          <a:xfrm>
            <a:off x="2260600" y="4621213"/>
            <a:ext cx="484188" cy="260350"/>
          </a:xfrm>
          <a:prstGeom prst="rect">
            <a:avLst/>
          </a:prstGeom>
          <a:noFill/>
          <a:ln w="9525">
            <a:noFill/>
            <a:miter lim="800000"/>
            <a:headEnd/>
            <a:tailEnd/>
          </a:ln>
        </p:spPr>
        <p:txBody>
          <a:bodyPr wrap="none">
            <a:spAutoFit/>
          </a:bodyPr>
          <a:lstStyle/>
          <a:p>
            <a:pPr algn="ctr"/>
            <a:r>
              <a:rPr lang="en-US" sz="1100">
                <a:solidFill>
                  <a:schemeClr val="tx2"/>
                </a:solidFill>
                <a:latin typeface="Verdana" pitchFamily="34" charset="0"/>
              </a:rPr>
              <a:t>300</a:t>
            </a:r>
          </a:p>
        </p:txBody>
      </p:sp>
      <p:sp>
        <p:nvSpPr>
          <p:cNvPr id="52" name="Text Box 9"/>
          <p:cNvSpPr txBox="1">
            <a:spLocks noChangeArrowheads="1"/>
          </p:cNvSpPr>
          <p:nvPr/>
        </p:nvSpPr>
        <p:spPr bwMode="auto">
          <a:xfrm>
            <a:off x="2260600" y="3206750"/>
            <a:ext cx="484188" cy="260350"/>
          </a:xfrm>
          <a:prstGeom prst="rect">
            <a:avLst/>
          </a:prstGeom>
          <a:noFill/>
          <a:ln w="9525">
            <a:noFill/>
            <a:miter lim="800000"/>
            <a:headEnd/>
            <a:tailEnd/>
          </a:ln>
        </p:spPr>
        <p:txBody>
          <a:bodyPr wrap="none">
            <a:spAutoFit/>
          </a:bodyPr>
          <a:lstStyle/>
          <a:p>
            <a:pPr algn="ctr"/>
            <a:r>
              <a:rPr lang="en-US" sz="1100">
                <a:solidFill>
                  <a:schemeClr val="tx2"/>
                </a:solidFill>
                <a:latin typeface="Verdana" pitchFamily="34" charset="0"/>
              </a:rPr>
              <a:t>400</a:t>
            </a:r>
          </a:p>
        </p:txBody>
      </p:sp>
      <p:grpSp>
        <p:nvGrpSpPr>
          <p:cNvPr id="53" name="Group 10"/>
          <p:cNvGrpSpPr>
            <a:grpSpLocks/>
          </p:cNvGrpSpPr>
          <p:nvPr/>
        </p:nvGrpSpPr>
        <p:grpSpPr bwMode="auto">
          <a:xfrm>
            <a:off x="4849813" y="5781675"/>
            <a:ext cx="88900" cy="80963"/>
            <a:chOff x="854" y="3388"/>
            <a:chExt cx="176" cy="176"/>
          </a:xfrm>
        </p:grpSpPr>
        <p:sp>
          <p:nvSpPr>
            <p:cNvPr id="54" name="Freeform 11"/>
            <p:cNvSpPr>
              <a:spLocks/>
            </p:cNvSpPr>
            <p:nvPr/>
          </p:nvSpPr>
          <p:spPr bwMode="auto">
            <a:xfrm>
              <a:off x="854" y="3476"/>
              <a:ext cx="88" cy="88"/>
            </a:xfrm>
            <a:custGeom>
              <a:avLst/>
              <a:gdLst>
                <a:gd name="T0" fmla="*/ 88 w 176"/>
                <a:gd name="T1" fmla="*/ 0 h 177"/>
                <a:gd name="T2" fmla="*/ 0 w 176"/>
                <a:gd name="T3" fmla="*/ 0 h 177"/>
                <a:gd name="T4" fmla="*/ 1 w 176"/>
                <a:gd name="T5" fmla="*/ 14 h 177"/>
                <a:gd name="T6" fmla="*/ 5 w 176"/>
                <a:gd name="T7" fmla="*/ 28 h 177"/>
                <a:gd name="T8" fmla="*/ 10 w 176"/>
                <a:gd name="T9" fmla="*/ 40 h 177"/>
                <a:gd name="T10" fmla="*/ 17 w 176"/>
                <a:gd name="T11" fmla="*/ 52 h 177"/>
                <a:gd name="T12" fmla="*/ 26 w 176"/>
                <a:gd name="T13" fmla="*/ 62 h 177"/>
                <a:gd name="T14" fmla="*/ 37 w 176"/>
                <a:gd name="T15" fmla="*/ 72 h 177"/>
                <a:gd name="T16" fmla="*/ 48 w 176"/>
                <a:gd name="T17" fmla="*/ 79 h 177"/>
                <a:gd name="T18" fmla="*/ 61 w 176"/>
                <a:gd name="T19" fmla="*/ 84 h 177"/>
                <a:gd name="T20" fmla="*/ 75 w 176"/>
                <a:gd name="T21" fmla="*/ 87 h 177"/>
                <a:gd name="T22" fmla="*/ 88 w 176"/>
                <a:gd name="T23" fmla="*/ 88 h 177"/>
                <a:gd name="T24" fmla="*/ 88 w 176"/>
                <a:gd name="T25" fmla="*/ 0 h 1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6"/>
                <a:gd name="T40" fmla="*/ 0 h 177"/>
                <a:gd name="T41" fmla="*/ 176 w 176"/>
                <a:gd name="T42" fmla="*/ 177 h 1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6" h="177">
                  <a:moveTo>
                    <a:pt x="176" y="0"/>
                  </a:moveTo>
                  <a:lnTo>
                    <a:pt x="0" y="0"/>
                  </a:lnTo>
                  <a:lnTo>
                    <a:pt x="3" y="29"/>
                  </a:lnTo>
                  <a:lnTo>
                    <a:pt x="10" y="56"/>
                  </a:lnTo>
                  <a:lnTo>
                    <a:pt x="20" y="80"/>
                  </a:lnTo>
                  <a:lnTo>
                    <a:pt x="34" y="105"/>
                  </a:lnTo>
                  <a:lnTo>
                    <a:pt x="52" y="125"/>
                  </a:lnTo>
                  <a:lnTo>
                    <a:pt x="73" y="144"/>
                  </a:lnTo>
                  <a:lnTo>
                    <a:pt x="97" y="158"/>
                  </a:lnTo>
                  <a:lnTo>
                    <a:pt x="122" y="168"/>
                  </a:lnTo>
                  <a:lnTo>
                    <a:pt x="149" y="175"/>
                  </a:lnTo>
                  <a:lnTo>
                    <a:pt x="176" y="177"/>
                  </a:lnTo>
                  <a:lnTo>
                    <a:pt x="176" y="0"/>
                  </a:lnTo>
                  <a:close/>
                </a:path>
              </a:pathLst>
            </a:custGeom>
            <a:solidFill>
              <a:schemeClr val="bg1"/>
            </a:solidFill>
            <a:ln w="1588">
              <a:solidFill>
                <a:srgbClr val="000000"/>
              </a:solidFill>
              <a:prstDash val="solid"/>
              <a:round/>
              <a:headEnd/>
              <a:tailEnd/>
            </a:ln>
          </p:spPr>
          <p:txBody>
            <a:bodyPr/>
            <a:lstStyle/>
            <a:p>
              <a:endParaRPr lang="en-US"/>
            </a:p>
          </p:txBody>
        </p:sp>
        <p:sp>
          <p:nvSpPr>
            <p:cNvPr id="55" name="Freeform 12"/>
            <p:cNvSpPr>
              <a:spLocks/>
            </p:cNvSpPr>
            <p:nvPr/>
          </p:nvSpPr>
          <p:spPr bwMode="auto">
            <a:xfrm>
              <a:off x="942" y="3388"/>
              <a:ext cx="88" cy="88"/>
            </a:xfrm>
            <a:custGeom>
              <a:avLst/>
              <a:gdLst>
                <a:gd name="T0" fmla="*/ 88 w 177"/>
                <a:gd name="T1" fmla="*/ 88 h 176"/>
                <a:gd name="T2" fmla="*/ 0 w 177"/>
                <a:gd name="T3" fmla="*/ 88 h 176"/>
                <a:gd name="T4" fmla="*/ 0 w 177"/>
                <a:gd name="T5" fmla="*/ 0 h 176"/>
                <a:gd name="T6" fmla="*/ 14 w 177"/>
                <a:gd name="T7" fmla="*/ 1 h 176"/>
                <a:gd name="T8" fmla="*/ 28 w 177"/>
                <a:gd name="T9" fmla="*/ 5 h 176"/>
                <a:gd name="T10" fmla="*/ 40 w 177"/>
                <a:gd name="T11" fmla="*/ 10 h 176"/>
                <a:gd name="T12" fmla="*/ 52 w 177"/>
                <a:gd name="T13" fmla="*/ 17 h 176"/>
                <a:gd name="T14" fmla="*/ 62 w 177"/>
                <a:gd name="T15" fmla="*/ 26 h 176"/>
                <a:gd name="T16" fmla="*/ 72 w 177"/>
                <a:gd name="T17" fmla="*/ 37 h 176"/>
                <a:gd name="T18" fmla="*/ 79 w 177"/>
                <a:gd name="T19" fmla="*/ 48 h 176"/>
                <a:gd name="T20" fmla="*/ 84 w 177"/>
                <a:gd name="T21" fmla="*/ 61 h 176"/>
                <a:gd name="T22" fmla="*/ 87 w 177"/>
                <a:gd name="T23" fmla="*/ 75 h 176"/>
                <a:gd name="T24" fmla="*/ 88 w 177"/>
                <a:gd name="T25" fmla="*/ 88 h 1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7"/>
                <a:gd name="T40" fmla="*/ 0 h 176"/>
                <a:gd name="T41" fmla="*/ 177 w 177"/>
                <a:gd name="T42" fmla="*/ 176 h 17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7" h="176">
                  <a:moveTo>
                    <a:pt x="177" y="176"/>
                  </a:moveTo>
                  <a:lnTo>
                    <a:pt x="0" y="176"/>
                  </a:lnTo>
                  <a:lnTo>
                    <a:pt x="0" y="0"/>
                  </a:lnTo>
                  <a:lnTo>
                    <a:pt x="29" y="3"/>
                  </a:lnTo>
                  <a:lnTo>
                    <a:pt x="56" y="10"/>
                  </a:lnTo>
                  <a:lnTo>
                    <a:pt x="80" y="20"/>
                  </a:lnTo>
                  <a:lnTo>
                    <a:pt x="105" y="34"/>
                  </a:lnTo>
                  <a:lnTo>
                    <a:pt x="125" y="52"/>
                  </a:lnTo>
                  <a:lnTo>
                    <a:pt x="144" y="73"/>
                  </a:lnTo>
                  <a:lnTo>
                    <a:pt x="158" y="97"/>
                  </a:lnTo>
                  <a:lnTo>
                    <a:pt x="168" y="122"/>
                  </a:lnTo>
                  <a:lnTo>
                    <a:pt x="175" y="149"/>
                  </a:lnTo>
                  <a:lnTo>
                    <a:pt x="177" y="176"/>
                  </a:lnTo>
                  <a:close/>
                </a:path>
              </a:pathLst>
            </a:custGeom>
            <a:solidFill>
              <a:schemeClr val="bg1"/>
            </a:solidFill>
            <a:ln w="1588">
              <a:solidFill>
                <a:srgbClr val="000000"/>
              </a:solidFill>
              <a:prstDash val="solid"/>
              <a:round/>
              <a:headEnd/>
              <a:tailEnd/>
            </a:ln>
          </p:spPr>
          <p:txBody>
            <a:bodyPr/>
            <a:lstStyle/>
            <a:p>
              <a:endParaRPr lang="en-US"/>
            </a:p>
          </p:txBody>
        </p:sp>
        <p:sp>
          <p:nvSpPr>
            <p:cNvPr id="56" name="Freeform 13"/>
            <p:cNvSpPr>
              <a:spLocks/>
            </p:cNvSpPr>
            <p:nvPr/>
          </p:nvSpPr>
          <p:spPr bwMode="auto">
            <a:xfrm>
              <a:off x="942" y="3476"/>
              <a:ext cx="88" cy="88"/>
            </a:xfrm>
            <a:custGeom>
              <a:avLst/>
              <a:gdLst>
                <a:gd name="T0" fmla="*/ 0 w 177"/>
                <a:gd name="T1" fmla="*/ 0 h 177"/>
                <a:gd name="T2" fmla="*/ 88 w 177"/>
                <a:gd name="T3" fmla="*/ 0 h 177"/>
                <a:gd name="T4" fmla="*/ 87 w 177"/>
                <a:gd name="T5" fmla="*/ 14 h 177"/>
                <a:gd name="T6" fmla="*/ 84 w 177"/>
                <a:gd name="T7" fmla="*/ 28 h 177"/>
                <a:gd name="T8" fmla="*/ 79 w 177"/>
                <a:gd name="T9" fmla="*/ 40 h 177"/>
                <a:gd name="T10" fmla="*/ 72 w 177"/>
                <a:gd name="T11" fmla="*/ 52 h 177"/>
                <a:gd name="T12" fmla="*/ 62 w 177"/>
                <a:gd name="T13" fmla="*/ 62 h 177"/>
                <a:gd name="T14" fmla="*/ 52 w 177"/>
                <a:gd name="T15" fmla="*/ 72 h 177"/>
                <a:gd name="T16" fmla="*/ 40 w 177"/>
                <a:gd name="T17" fmla="*/ 79 h 177"/>
                <a:gd name="T18" fmla="*/ 28 w 177"/>
                <a:gd name="T19" fmla="*/ 84 h 177"/>
                <a:gd name="T20" fmla="*/ 14 w 177"/>
                <a:gd name="T21" fmla="*/ 87 h 177"/>
                <a:gd name="T22" fmla="*/ 0 w 177"/>
                <a:gd name="T23" fmla="*/ 88 h 177"/>
                <a:gd name="T24" fmla="*/ 0 w 177"/>
                <a:gd name="T25" fmla="*/ 0 h 1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7"/>
                <a:gd name="T40" fmla="*/ 0 h 177"/>
                <a:gd name="T41" fmla="*/ 177 w 177"/>
                <a:gd name="T42" fmla="*/ 177 h 1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7" h="177">
                  <a:moveTo>
                    <a:pt x="0" y="0"/>
                  </a:moveTo>
                  <a:lnTo>
                    <a:pt x="177" y="0"/>
                  </a:lnTo>
                  <a:lnTo>
                    <a:pt x="175" y="29"/>
                  </a:lnTo>
                  <a:lnTo>
                    <a:pt x="168" y="56"/>
                  </a:lnTo>
                  <a:lnTo>
                    <a:pt x="158" y="80"/>
                  </a:lnTo>
                  <a:lnTo>
                    <a:pt x="144" y="105"/>
                  </a:lnTo>
                  <a:lnTo>
                    <a:pt x="125" y="125"/>
                  </a:lnTo>
                  <a:lnTo>
                    <a:pt x="105" y="144"/>
                  </a:lnTo>
                  <a:lnTo>
                    <a:pt x="80" y="158"/>
                  </a:lnTo>
                  <a:lnTo>
                    <a:pt x="56" y="168"/>
                  </a:lnTo>
                  <a:lnTo>
                    <a:pt x="29" y="175"/>
                  </a:lnTo>
                  <a:lnTo>
                    <a:pt x="0" y="177"/>
                  </a:lnTo>
                  <a:lnTo>
                    <a:pt x="0" y="0"/>
                  </a:lnTo>
                  <a:close/>
                </a:path>
              </a:pathLst>
            </a:custGeom>
            <a:solidFill>
              <a:srgbClr val="FF3300"/>
            </a:solidFill>
            <a:ln w="1588">
              <a:solidFill>
                <a:srgbClr val="FF3300"/>
              </a:solidFill>
              <a:prstDash val="solid"/>
              <a:round/>
              <a:headEnd/>
              <a:tailEnd/>
            </a:ln>
          </p:spPr>
          <p:txBody>
            <a:bodyPr/>
            <a:lstStyle/>
            <a:p>
              <a:endParaRPr lang="en-US"/>
            </a:p>
          </p:txBody>
        </p:sp>
        <p:sp>
          <p:nvSpPr>
            <p:cNvPr id="57" name="Freeform 14"/>
            <p:cNvSpPr>
              <a:spLocks/>
            </p:cNvSpPr>
            <p:nvPr/>
          </p:nvSpPr>
          <p:spPr bwMode="auto">
            <a:xfrm>
              <a:off x="854" y="3388"/>
              <a:ext cx="88" cy="88"/>
            </a:xfrm>
            <a:custGeom>
              <a:avLst/>
              <a:gdLst>
                <a:gd name="T0" fmla="*/ 0 w 176"/>
                <a:gd name="T1" fmla="*/ 88 h 176"/>
                <a:gd name="T2" fmla="*/ 88 w 176"/>
                <a:gd name="T3" fmla="*/ 88 h 176"/>
                <a:gd name="T4" fmla="*/ 88 w 176"/>
                <a:gd name="T5" fmla="*/ 0 h 176"/>
                <a:gd name="T6" fmla="*/ 75 w 176"/>
                <a:gd name="T7" fmla="*/ 1 h 176"/>
                <a:gd name="T8" fmla="*/ 61 w 176"/>
                <a:gd name="T9" fmla="*/ 5 h 176"/>
                <a:gd name="T10" fmla="*/ 48 w 176"/>
                <a:gd name="T11" fmla="*/ 10 h 176"/>
                <a:gd name="T12" fmla="*/ 37 w 176"/>
                <a:gd name="T13" fmla="*/ 17 h 176"/>
                <a:gd name="T14" fmla="*/ 26 w 176"/>
                <a:gd name="T15" fmla="*/ 26 h 176"/>
                <a:gd name="T16" fmla="*/ 17 w 176"/>
                <a:gd name="T17" fmla="*/ 37 h 176"/>
                <a:gd name="T18" fmla="*/ 10 w 176"/>
                <a:gd name="T19" fmla="*/ 48 h 176"/>
                <a:gd name="T20" fmla="*/ 5 w 176"/>
                <a:gd name="T21" fmla="*/ 61 h 176"/>
                <a:gd name="T22" fmla="*/ 1 w 176"/>
                <a:gd name="T23" fmla="*/ 75 h 176"/>
                <a:gd name="T24" fmla="*/ 0 w 176"/>
                <a:gd name="T25" fmla="*/ 88 h 1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6"/>
                <a:gd name="T40" fmla="*/ 0 h 176"/>
                <a:gd name="T41" fmla="*/ 176 w 176"/>
                <a:gd name="T42" fmla="*/ 176 h 17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6" h="176">
                  <a:moveTo>
                    <a:pt x="0" y="176"/>
                  </a:moveTo>
                  <a:lnTo>
                    <a:pt x="176" y="176"/>
                  </a:lnTo>
                  <a:lnTo>
                    <a:pt x="176" y="0"/>
                  </a:lnTo>
                  <a:lnTo>
                    <a:pt x="149" y="3"/>
                  </a:lnTo>
                  <a:lnTo>
                    <a:pt x="122" y="10"/>
                  </a:lnTo>
                  <a:lnTo>
                    <a:pt x="97" y="20"/>
                  </a:lnTo>
                  <a:lnTo>
                    <a:pt x="73" y="34"/>
                  </a:lnTo>
                  <a:lnTo>
                    <a:pt x="52" y="52"/>
                  </a:lnTo>
                  <a:lnTo>
                    <a:pt x="34" y="73"/>
                  </a:lnTo>
                  <a:lnTo>
                    <a:pt x="20" y="97"/>
                  </a:lnTo>
                  <a:lnTo>
                    <a:pt x="10" y="122"/>
                  </a:lnTo>
                  <a:lnTo>
                    <a:pt x="3" y="149"/>
                  </a:lnTo>
                  <a:lnTo>
                    <a:pt x="0" y="176"/>
                  </a:lnTo>
                  <a:close/>
                </a:path>
              </a:pathLst>
            </a:custGeom>
            <a:solidFill>
              <a:srgbClr val="FF3300"/>
            </a:solidFill>
            <a:ln w="1588">
              <a:solidFill>
                <a:srgbClr val="FF3300"/>
              </a:solidFill>
              <a:prstDash val="solid"/>
              <a:round/>
              <a:headEnd/>
              <a:tailEnd/>
            </a:ln>
          </p:spPr>
          <p:txBody>
            <a:bodyPr/>
            <a:lstStyle/>
            <a:p>
              <a:endParaRPr lang="en-US"/>
            </a:p>
          </p:txBody>
        </p:sp>
        <p:sp>
          <p:nvSpPr>
            <p:cNvPr id="58" name="Oval 15"/>
            <p:cNvSpPr>
              <a:spLocks noChangeArrowheads="1"/>
            </p:cNvSpPr>
            <p:nvPr/>
          </p:nvSpPr>
          <p:spPr bwMode="auto">
            <a:xfrm>
              <a:off x="854" y="3388"/>
              <a:ext cx="176" cy="176"/>
            </a:xfrm>
            <a:prstGeom prst="ellipse">
              <a:avLst/>
            </a:prstGeom>
            <a:noFill/>
            <a:ln w="9525">
              <a:solidFill>
                <a:srgbClr val="FF3300"/>
              </a:solidFill>
              <a:round/>
              <a:headEnd/>
              <a:tailEnd/>
            </a:ln>
          </p:spPr>
          <p:txBody>
            <a:bodyPr anchor="ctr">
              <a:spAutoFit/>
            </a:bodyPr>
            <a:lstStyle/>
            <a:p>
              <a:endParaRPr lang="en-US"/>
            </a:p>
          </p:txBody>
        </p:sp>
      </p:grpSp>
      <p:grpSp>
        <p:nvGrpSpPr>
          <p:cNvPr id="59" name="Group 16"/>
          <p:cNvGrpSpPr>
            <a:grpSpLocks/>
          </p:cNvGrpSpPr>
          <p:nvPr/>
        </p:nvGrpSpPr>
        <p:grpSpPr bwMode="auto">
          <a:xfrm>
            <a:off x="4946650" y="5802313"/>
            <a:ext cx="55563" cy="57150"/>
            <a:chOff x="854" y="3388"/>
            <a:chExt cx="176" cy="176"/>
          </a:xfrm>
        </p:grpSpPr>
        <p:sp>
          <p:nvSpPr>
            <p:cNvPr id="60" name="Freeform 17"/>
            <p:cNvSpPr>
              <a:spLocks/>
            </p:cNvSpPr>
            <p:nvPr/>
          </p:nvSpPr>
          <p:spPr bwMode="auto">
            <a:xfrm>
              <a:off x="854" y="3476"/>
              <a:ext cx="88" cy="88"/>
            </a:xfrm>
            <a:custGeom>
              <a:avLst/>
              <a:gdLst>
                <a:gd name="T0" fmla="*/ 88 w 176"/>
                <a:gd name="T1" fmla="*/ 0 h 177"/>
                <a:gd name="T2" fmla="*/ 0 w 176"/>
                <a:gd name="T3" fmla="*/ 0 h 177"/>
                <a:gd name="T4" fmla="*/ 1 w 176"/>
                <a:gd name="T5" fmla="*/ 14 h 177"/>
                <a:gd name="T6" fmla="*/ 5 w 176"/>
                <a:gd name="T7" fmla="*/ 28 h 177"/>
                <a:gd name="T8" fmla="*/ 10 w 176"/>
                <a:gd name="T9" fmla="*/ 40 h 177"/>
                <a:gd name="T10" fmla="*/ 17 w 176"/>
                <a:gd name="T11" fmla="*/ 52 h 177"/>
                <a:gd name="T12" fmla="*/ 26 w 176"/>
                <a:gd name="T13" fmla="*/ 62 h 177"/>
                <a:gd name="T14" fmla="*/ 37 w 176"/>
                <a:gd name="T15" fmla="*/ 72 h 177"/>
                <a:gd name="T16" fmla="*/ 48 w 176"/>
                <a:gd name="T17" fmla="*/ 79 h 177"/>
                <a:gd name="T18" fmla="*/ 61 w 176"/>
                <a:gd name="T19" fmla="*/ 84 h 177"/>
                <a:gd name="T20" fmla="*/ 75 w 176"/>
                <a:gd name="T21" fmla="*/ 87 h 177"/>
                <a:gd name="T22" fmla="*/ 88 w 176"/>
                <a:gd name="T23" fmla="*/ 88 h 177"/>
                <a:gd name="T24" fmla="*/ 88 w 176"/>
                <a:gd name="T25" fmla="*/ 0 h 1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6"/>
                <a:gd name="T40" fmla="*/ 0 h 177"/>
                <a:gd name="T41" fmla="*/ 176 w 176"/>
                <a:gd name="T42" fmla="*/ 177 h 1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6" h="177">
                  <a:moveTo>
                    <a:pt x="176" y="0"/>
                  </a:moveTo>
                  <a:lnTo>
                    <a:pt x="0" y="0"/>
                  </a:lnTo>
                  <a:lnTo>
                    <a:pt x="3" y="29"/>
                  </a:lnTo>
                  <a:lnTo>
                    <a:pt x="10" y="56"/>
                  </a:lnTo>
                  <a:lnTo>
                    <a:pt x="20" y="80"/>
                  </a:lnTo>
                  <a:lnTo>
                    <a:pt x="34" y="105"/>
                  </a:lnTo>
                  <a:lnTo>
                    <a:pt x="52" y="125"/>
                  </a:lnTo>
                  <a:lnTo>
                    <a:pt x="73" y="144"/>
                  </a:lnTo>
                  <a:lnTo>
                    <a:pt x="97" y="158"/>
                  </a:lnTo>
                  <a:lnTo>
                    <a:pt x="122" y="168"/>
                  </a:lnTo>
                  <a:lnTo>
                    <a:pt x="149" y="175"/>
                  </a:lnTo>
                  <a:lnTo>
                    <a:pt x="176" y="177"/>
                  </a:lnTo>
                  <a:lnTo>
                    <a:pt x="176" y="0"/>
                  </a:lnTo>
                  <a:close/>
                </a:path>
              </a:pathLst>
            </a:custGeom>
            <a:solidFill>
              <a:schemeClr val="bg1"/>
            </a:solidFill>
            <a:ln w="1588">
              <a:solidFill>
                <a:srgbClr val="000000"/>
              </a:solidFill>
              <a:prstDash val="solid"/>
              <a:round/>
              <a:headEnd/>
              <a:tailEnd/>
            </a:ln>
          </p:spPr>
          <p:txBody>
            <a:bodyPr/>
            <a:lstStyle/>
            <a:p>
              <a:endParaRPr lang="en-US"/>
            </a:p>
          </p:txBody>
        </p:sp>
        <p:sp>
          <p:nvSpPr>
            <p:cNvPr id="61" name="Freeform 18"/>
            <p:cNvSpPr>
              <a:spLocks/>
            </p:cNvSpPr>
            <p:nvPr/>
          </p:nvSpPr>
          <p:spPr bwMode="auto">
            <a:xfrm>
              <a:off x="942" y="3388"/>
              <a:ext cx="88" cy="88"/>
            </a:xfrm>
            <a:custGeom>
              <a:avLst/>
              <a:gdLst>
                <a:gd name="T0" fmla="*/ 88 w 177"/>
                <a:gd name="T1" fmla="*/ 88 h 176"/>
                <a:gd name="T2" fmla="*/ 0 w 177"/>
                <a:gd name="T3" fmla="*/ 88 h 176"/>
                <a:gd name="T4" fmla="*/ 0 w 177"/>
                <a:gd name="T5" fmla="*/ 0 h 176"/>
                <a:gd name="T6" fmla="*/ 14 w 177"/>
                <a:gd name="T7" fmla="*/ 1 h 176"/>
                <a:gd name="T8" fmla="*/ 28 w 177"/>
                <a:gd name="T9" fmla="*/ 5 h 176"/>
                <a:gd name="T10" fmla="*/ 40 w 177"/>
                <a:gd name="T11" fmla="*/ 10 h 176"/>
                <a:gd name="T12" fmla="*/ 52 w 177"/>
                <a:gd name="T13" fmla="*/ 17 h 176"/>
                <a:gd name="T14" fmla="*/ 62 w 177"/>
                <a:gd name="T15" fmla="*/ 26 h 176"/>
                <a:gd name="T16" fmla="*/ 72 w 177"/>
                <a:gd name="T17" fmla="*/ 37 h 176"/>
                <a:gd name="T18" fmla="*/ 79 w 177"/>
                <a:gd name="T19" fmla="*/ 48 h 176"/>
                <a:gd name="T20" fmla="*/ 84 w 177"/>
                <a:gd name="T21" fmla="*/ 61 h 176"/>
                <a:gd name="T22" fmla="*/ 87 w 177"/>
                <a:gd name="T23" fmla="*/ 75 h 176"/>
                <a:gd name="T24" fmla="*/ 88 w 177"/>
                <a:gd name="T25" fmla="*/ 88 h 1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7"/>
                <a:gd name="T40" fmla="*/ 0 h 176"/>
                <a:gd name="T41" fmla="*/ 177 w 177"/>
                <a:gd name="T42" fmla="*/ 176 h 17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7" h="176">
                  <a:moveTo>
                    <a:pt x="177" y="176"/>
                  </a:moveTo>
                  <a:lnTo>
                    <a:pt x="0" y="176"/>
                  </a:lnTo>
                  <a:lnTo>
                    <a:pt x="0" y="0"/>
                  </a:lnTo>
                  <a:lnTo>
                    <a:pt x="29" y="3"/>
                  </a:lnTo>
                  <a:lnTo>
                    <a:pt x="56" y="10"/>
                  </a:lnTo>
                  <a:lnTo>
                    <a:pt x="80" y="20"/>
                  </a:lnTo>
                  <a:lnTo>
                    <a:pt x="105" y="34"/>
                  </a:lnTo>
                  <a:lnTo>
                    <a:pt x="125" y="52"/>
                  </a:lnTo>
                  <a:lnTo>
                    <a:pt x="144" y="73"/>
                  </a:lnTo>
                  <a:lnTo>
                    <a:pt x="158" y="97"/>
                  </a:lnTo>
                  <a:lnTo>
                    <a:pt x="168" y="122"/>
                  </a:lnTo>
                  <a:lnTo>
                    <a:pt x="175" y="149"/>
                  </a:lnTo>
                  <a:lnTo>
                    <a:pt x="177" y="176"/>
                  </a:lnTo>
                  <a:close/>
                </a:path>
              </a:pathLst>
            </a:custGeom>
            <a:solidFill>
              <a:schemeClr val="bg1"/>
            </a:solidFill>
            <a:ln w="1588">
              <a:solidFill>
                <a:srgbClr val="000000"/>
              </a:solidFill>
              <a:prstDash val="solid"/>
              <a:round/>
              <a:headEnd/>
              <a:tailEnd/>
            </a:ln>
          </p:spPr>
          <p:txBody>
            <a:bodyPr/>
            <a:lstStyle/>
            <a:p>
              <a:endParaRPr lang="en-US"/>
            </a:p>
          </p:txBody>
        </p:sp>
        <p:sp>
          <p:nvSpPr>
            <p:cNvPr id="62" name="Freeform 19"/>
            <p:cNvSpPr>
              <a:spLocks/>
            </p:cNvSpPr>
            <p:nvPr/>
          </p:nvSpPr>
          <p:spPr bwMode="auto">
            <a:xfrm>
              <a:off x="942" y="3476"/>
              <a:ext cx="88" cy="88"/>
            </a:xfrm>
            <a:custGeom>
              <a:avLst/>
              <a:gdLst>
                <a:gd name="T0" fmla="*/ 0 w 177"/>
                <a:gd name="T1" fmla="*/ 0 h 177"/>
                <a:gd name="T2" fmla="*/ 88 w 177"/>
                <a:gd name="T3" fmla="*/ 0 h 177"/>
                <a:gd name="T4" fmla="*/ 87 w 177"/>
                <a:gd name="T5" fmla="*/ 14 h 177"/>
                <a:gd name="T6" fmla="*/ 84 w 177"/>
                <a:gd name="T7" fmla="*/ 28 h 177"/>
                <a:gd name="T8" fmla="*/ 79 w 177"/>
                <a:gd name="T9" fmla="*/ 40 h 177"/>
                <a:gd name="T10" fmla="*/ 72 w 177"/>
                <a:gd name="T11" fmla="*/ 52 h 177"/>
                <a:gd name="T12" fmla="*/ 62 w 177"/>
                <a:gd name="T13" fmla="*/ 62 h 177"/>
                <a:gd name="T14" fmla="*/ 52 w 177"/>
                <a:gd name="T15" fmla="*/ 72 h 177"/>
                <a:gd name="T16" fmla="*/ 40 w 177"/>
                <a:gd name="T17" fmla="*/ 79 h 177"/>
                <a:gd name="T18" fmla="*/ 28 w 177"/>
                <a:gd name="T19" fmla="*/ 84 h 177"/>
                <a:gd name="T20" fmla="*/ 14 w 177"/>
                <a:gd name="T21" fmla="*/ 87 h 177"/>
                <a:gd name="T22" fmla="*/ 0 w 177"/>
                <a:gd name="T23" fmla="*/ 88 h 177"/>
                <a:gd name="T24" fmla="*/ 0 w 177"/>
                <a:gd name="T25" fmla="*/ 0 h 1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7"/>
                <a:gd name="T40" fmla="*/ 0 h 177"/>
                <a:gd name="T41" fmla="*/ 177 w 177"/>
                <a:gd name="T42" fmla="*/ 177 h 1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7" h="177">
                  <a:moveTo>
                    <a:pt x="0" y="0"/>
                  </a:moveTo>
                  <a:lnTo>
                    <a:pt x="177" y="0"/>
                  </a:lnTo>
                  <a:lnTo>
                    <a:pt x="175" y="29"/>
                  </a:lnTo>
                  <a:lnTo>
                    <a:pt x="168" y="56"/>
                  </a:lnTo>
                  <a:lnTo>
                    <a:pt x="158" y="80"/>
                  </a:lnTo>
                  <a:lnTo>
                    <a:pt x="144" y="105"/>
                  </a:lnTo>
                  <a:lnTo>
                    <a:pt x="125" y="125"/>
                  </a:lnTo>
                  <a:lnTo>
                    <a:pt x="105" y="144"/>
                  </a:lnTo>
                  <a:lnTo>
                    <a:pt x="80" y="158"/>
                  </a:lnTo>
                  <a:lnTo>
                    <a:pt x="56" y="168"/>
                  </a:lnTo>
                  <a:lnTo>
                    <a:pt x="29" y="175"/>
                  </a:lnTo>
                  <a:lnTo>
                    <a:pt x="0" y="177"/>
                  </a:lnTo>
                  <a:lnTo>
                    <a:pt x="0" y="0"/>
                  </a:lnTo>
                  <a:close/>
                </a:path>
              </a:pathLst>
            </a:custGeom>
            <a:solidFill>
              <a:srgbClr val="FF3300"/>
            </a:solidFill>
            <a:ln w="1588">
              <a:solidFill>
                <a:srgbClr val="FF3300"/>
              </a:solidFill>
              <a:prstDash val="solid"/>
              <a:round/>
              <a:headEnd/>
              <a:tailEnd/>
            </a:ln>
          </p:spPr>
          <p:txBody>
            <a:bodyPr/>
            <a:lstStyle/>
            <a:p>
              <a:endParaRPr lang="en-US"/>
            </a:p>
          </p:txBody>
        </p:sp>
        <p:sp>
          <p:nvSpPr>
            <p:cNvPr id="63" name="Freeform 20"/>
            <p:cNvSpPr>
              <a:spLocks/>
            </p:cNvSpPr>
            <p:nvPr/>
          </p:nvSpPr>
          <p:spPr bwMode="auto">
            <a:xfrm>
              <a:off x="854" y="3388"/>
              <a:ext cx="88" cy="88"/>
            </a:xfrm>
            <a:custGeom>
              <a:avLst/>
              <a:gdLst>
                <a:gd name="T0" fmla="*/ 0 w 176"/>
                <a:gd name="T1" fmla="*/ 88 h 176"/>
                <a:gd name="T2" fmla="*/ 88 w 176"/>
                <a:gd name="T3" fmla="*/ 88 h 176"/>
                <a:gd name="T4" fmla="*/ 88 w 176"/>
                <a:gd name="T5" fmla="*/ 0 h 176"/>
                <a:gd name="T6" fmla="*/ 75 w 176"/>
                <a:gd name="T7" fmla="*/ 1 h 176"/>
                <a:gd name="T8" fmla="*/ 61 w 176"/>
                <a:gd name="T9" fmla="*/ 5 h 176"/>
                <a:gd name="T10" fmla="*/ 48 w 176"/>
                <a:gd name="T11" fmla="*/ 10 h 176"/>
                <a:gd name="T12" fmla="*/ 37 w 176"/>
                <a:gd name="T13" fmla="*/ 17 h 176"/>
                <a:gd name="T14" fmla="*/ 26 w 176"/>
                <a:gd name="T15" fmla="*/ 26 h 176"/>
                <a:gd name="T16" fmla="*/ 17 w 176"/>
                <a:gd name="T17" fmla="*/ 37 h 176"/>
                <a:gd name="T18" fmla="*/ 10 w 176"/>
                <a:gd name="T19" fmla="*/ 48 h 176"/>
                <a:gd name="T20" fmla="*/ 5 w 176"/>
                <a:gd name="T21" fmla="*/ 61 h 176"/>
                <a:gd name="T22" fmla="*/ 1 w 176"/>
                <a:gd name="T23" fmla="*/ 75 h 176"/>
                <a:gd name="T24" fmla="*/ 0 w 176"/>
                <a:gd name="T25" fmla="*/ 88 h 1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6"/>
                <a:gd name="T40" fmla="*/ 0 h 176"/>
                <a:gd name="T41" fmla="*/ 176 w 176"/>
                <a:gd name="T42" fmla="*/ 176 h 17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6" h="176">
                  <a:moveTo>
                    <a:pt x="0" y="176"/>
                  </a:moveTo>
                  <a:lnTo>
                    <a:pt x="176" y="176"/>
                  </a:lnTo>
                  <a:lnTo>
                    <a:pt x="176" y="0"/>
                  </a:lnTo>
                  <a:lnTo>
                    <a:pt x="149" y="3"/>
                  </a:lnTo>
                  <a:lnTo>
                    <a:pt x="122" y="10"/>
                  </a:lnTo>
                  <a:lnTo>
                    <a:pt x="97" y="20"/>
                  </a:lnTo>
                  <a:lnTo>
                    <a:pt x="73" y="34"/>
                  </a:lnTo>
                  <a:lnTo>
                    <a:pt x="52" y="52"/>
                  </a:lnTo>
                  <a:lnTo>
                    <a:pt x="34" y="73"/>
                  </a:lnTo>
                  <a:lnTo>
                    <a:pt x="20" y="97"/>
                  </a:lnTo>
                  <a:lnTo>
                    <a:pt x="10" y="122"/>
                  </a:lnTo>
                  <a:lnTo>
                    <a:pt x="3" y="149"/>
                  </a:lnTo>
                  <a:lnTo>
                    <a:pt x="0" y="176"/>
                  </a:lnTo>
                  <a:close/>
                </a:path>
              </a:pathLst>
            </a:custGeom>
            <a:solidFill>
              <a:srgbClr val="FF3300"/>
            </a:solidFill>
            <a:ln w="1588">
              <a:solidFill>
                <a:srgbClr val="FF3300"/>
              </a:solidFill>
              <a:prstDash val="solid"/>
              <a:round/>
              <a:headEnd/>
              <a:tailEnd/>
            </a:ln>
          </p:spPr>
          <p:txBody>
            <a:bodyPr/>
            <a:lstStyle/>
            <a:p>
              <a:endParaRPr lang="en-US"/>
            </a:p>
          </p:txBody>
        </p:sp>
        <p:sp>
          <p:nvSpPr>
            <p:cNvPr id="64" name="Oval 21"/>
            <p:cNvSpPr>
              <a:spLocks noChangeArrowheads="1"/>
            </p:cNvSpPr>
            <p:nvPr/>
          </p:nvSpPr>
          <p:spPr bwMode="auto">
            <a:xfrm>
              <a:off x="854" y="3388"/>
              <a:ext cx="176" cy="176"/>
            </a:xfrm>
            <a:prstGeom prst="ellipse">
              <a:avLst/>
            </a:prstGeom>
            <a:noFill/>
            <a:ln w="9525">
              <a:solidFill>
                <a:srgbClr val="FF3300"/>
              </a:solidFill>
              <a:round/>
              <a:headEnd/>
              <a:tailEnd/>
            </a:ln>
          </p:spPr>
          <p:txBody>
            <a:bodyPr anchor="ctr">
              <a:spAutoFit/>
            </a:bodyPr>
            <a:lstStyle/>
            <a:p>
              <a:endParaRPr lang="en-US"/>
            </a:p>
          </p:txBody>
        </p:sp>
      </p:grpSp>
      <p:grpSp>
        <p:nvGrpSpPr>
          <p:cNvPr id="65" name="Group 22"/>
          <p:cNvGrpSpPr>
            <a:grpSpLocks/>
          </p:cNvGrpSpPr>
          <p:nvPr/>
        </p:nvGrpSpPr>
        <p:grpSpPr bwMode="auto">
          <a:xfrm>
            <a:off x="4694238" y="5802313"/>
            <a:ext cx="55562" cy="57150"/>
            <a:chOff x="854" y="3388"/>
            <a:chExt cx="176" cy="176"/>
          </a:xfrm>
        </p:grpSpPr>
        <p:sp>
          <p:nvSpPr>
            <p:cNvPr id="66" name="Freeform 23"/>
            <p:cNvSpPr>
              <a:spLocks/>
            </p:cNvSpPr>
            <p:nvPr/>
          </p:nvSpPr>
          <p:spPr bwMode="auto">
            <a:xfrm>
              <a:off x="854" y="3476"/>
              <a:ext cx="88" cy="88"/>
            </a:xfrm>
            <a:custGeom>
              <a:avLst/>
              <a:gdLst>
                <a:gd name="T0" fmla="*/ 88 w 176"/>
                <a:gd name="T1" fmla="*/ 0 h 177"/>
                <a:gd name="T2" fmla="*/ 0 w 176"/>
                <a:gd name="T3" fmla="*/ 0 h 177"/>
                <a:gd name="T4" fmla="*/ 1 w 176"/>
                <a:gd name="T5" fmla="*/ 14 h 177"/>
                <a:gd name="T6" fmla="*/ 5 w 176"/>
                <a:gd name="T7" fmla="*/ 28 h 177"/>
                <a:gd name="T8" fmla="*/ 10 w 176"/>
                <a:gd name="T9" fmla="*/ 40 h 177"/>
                <a:gd name="T10" fmla="*/ 17 w 176"/>
                <a:gd name="T11" fmla="*/ 52 h 177"/>
                <a:gd name="T12" fmla="*/ 26 w 176"/>
                <a:gd name="T13" fmla="*/ 62 h 177"/>
                <a:gd name="T14" fmla="*/ 37 w 176"/>
                <a:gd name="T15" fmla="*/ 72 h 177"/>
                <a:gd name="T16" fmla="*/ 48 w 176"/>
                <a:gd name="T17" fmla="*/ 79 h 177"/>
                <a:gd name="T18" fmla="*/ 61 w 176"/>
                <a:gd name="T19" fmla="*/ 84 h 177"/>
                <a:gd name="T20" fmla="*/ 75 w 176"/>
                <a:gd name="T21" fmla="*/ 87 h 177"/>
                <a:gd name="T22" fmla="*/ 88 w 176"/>
                <a:gd name="T23" fmla="*/ 88 h 177"/>
                <a:gd name="T24" fmla="*/ 88 w 176"/>
                <a:gd name="T25" fmla="*/ 0 h 1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6"/>
                <a:gd name="T40" fmla="*/ 0 h 177"/>
                <a:gd name="T41" fmla="*/ 176 w 176"/>
                <a:gd name="T42" fmla="*/ 177 h 1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6" h="177">
                  <a:moveTo>
                    <a:pt x="176" y="0"/>
                  </a:moveTo>
                  <a:lnTo>
                    <a:pt x="0" y="0"/>
                  </a:lnTo>
                  <a:lnTo>
                    <a:pt x="3" y="29"/>
                  </a:lnTo>
                  <a:lnTo>
                    <a:pt x="10" y="56"/>
                  </a:lnTo>
                  <a:lnTo>
                    <a:pt x="20" y="80"/>
                  </a:lnTo>
                  <a:lnTo>
                    <a:pt x="34" y="105"/>
                  </a:lnTo>
                  <a:lnTo>
                    <a:pt x="52" y="125"/>
                  </a:lnTo>
                  <a:lnTo>
                    <a:pt x="73" y="144"/>
                  </a:lnTo>
                  <a:lnTo>
                    <a:pt x="97" y="158"/>
                  </a:lnTo>
                  <a:lnTo>
                    <a:pt x="122" y="168"/>
                  </a:lnTo>
                  <a:lnTo>
                    <a:pt x="149" y="175"/>
                  </a:lnTo>
                  <a:lnTo>
                    <a:pt x="176" y="177"/>
                  </a:lnTo>
                  <a:lnTo>
                    <a:pt x="176" y="0"/>
                  </a:lnTo>
                  <a:close/>
                </a:path>
              </a:pathLst>
            </a:custGeom>
            <a:solidFill>
              <a:schemeClr val="bg1"/>
            </a:solidFill>
            <a:ln w="1588">
              <a:solidFill>
                <a:srgbClr val="000000"/>
              </a:solidFill>
              <a:prstDash val="solid"/>
              <a:round/>
              <a:headEnd/>
              <a:tailEnd/>
            </a:ln>
          </p:spPr>
          <p:txBody>
            <a:bodyPr/>
            <a:lstStyle/>
            <a:p>
              <a:endParaRPr lang="en-US"/>
            </a:p>
          </p:txBody>
        </p:sp>
        <p:sp>
          <p:nvSpPr>
            <p:cNvPr id="67" name="Freeform 24"/>
            <p:cNvSpPr>
              <a:spLocks/>
            </p:cNvSpPr>
            <p:nvPr/>
          </p:nvSpPr>
          <p:spPr bwMode="auto">
            <a:xfrm>
              <a:off x="942" y="3388"/>
              <a:ext cx="88" cy="88"/>
            </a:xfrm>
            <a:custGeom>
              <a:avLst/>
              <a:gdLst>
                <a:gd name="T0" fmla="*/ 88 w 177"/>
                <a:gd name="T1" fmla="*/ 88 h 176"/>
                <a:gd name="T2" fmla="*/ 0 w 177"/>
                <a:gd name="T3" fmla="*/ 88 h 176"/>
                <a:gd name="T4" fmla="*/ 0 w 177"/>
                <a:gd name="T5" fmla="*/ 0 h 176"/>
                <a:gd name="T6" fmla="*/ 14 w 177"/>
                <a:gd name="T7" fmla="*/ 1 h 176"/>
                <a:gd name="T8" fmla="*/ 28 w 177"/>
                <a:gd name="T9" fmla="*/ 5 h 176"/>
                <a:gd name="T10" fmla="*/ 40 w 177"/>
                <a:gd name="T11" fmla="*/ 10 h 176"/>
                <a:gd name="T12" fmla="*/ 52 w 177"/>
                <a:gd name="T13" fmla="*/ 17 h 176"/>
                <a:gd name="T14" fmla="*/ 62 w 177"/>
                <a:gd name="T15" fmla="*/ 26 h 176"/>
                <a:gd name="T16" fmla="*/ 72 w 177"/>
                <a:gd name="T17" fmla="*/ 37 h 176"/>
                <a:gd name="T18" fmla="*/ 79 w 177"/>
                <a:gd name="T19" fmla="*/ 48 h 176"/>
                <a:gd name="T20" fmla="*/ 84 w 177"/>
                <a:gd name="T21" fmla="*/ 61 h 176"/>
                <a:gd name="T22" fmla="*/ 87 w 177"/>
                <a:gd name="T23" fmla="*/ 75 h 176"/>
                <a:gd name="T24" fmla="*/ 88 w 177"/>
                <a:gd name="T25" fmla="*/ 88 h 1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7"/>
                <a:gd name="T40" fmla="*/ 0 h 176"/>
                <a:gd name="T41" fmla="*/ 177 w 177"/>
                <a:gd name="T42" fmla="*/ 176 h 17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7" h="176">
                  <a:moveTo>
                    <a:pt x="177" y="176"/>
                  </a:moveTo>
                  <a:lnTo>
                    <a:pt x="0" y="176"/>
                  </a:lnTo>
                  <a:lnTo>
                    <a:pt x="0" y="0"/>
                  </a:lnTo>
                  <a:lnTo>
                    <a:pt x="29" y="3"/>
                  </a:lnTo>
                  <a:lnTo>
                    <a:pt x="56" y="10"/>
                  </a:lnTo>
                  <a:lnTo>
                    <a:pt x="80" y="20"/>
                  </a:lnTo>
                  <a:lnTo>
                    <a:pt x="105" y="34"/>
                  </a:lnTo>
                  <a:lnTo>
                    <a:pt x="125" y="52"/>
                  </a:lnTo>
                  <a:lnTo>
                    <a:pt x="144" y="73"/>
                  </a:lnTo>
                  <a:lnTo>
                    <a:pt x="158" y="97"/>
                  </a:lnTo>
                  <a:lnTo>
                    <a:pt x="168" y="122"/>
                  </a:lnTo>
                  <a:lnTo>
                    <a:pt x="175" y="149"/>
                  </a:lnTo>
                  <a:lnTo>
                    <a:pt x="177" y="176"/>
                  </a:lnTo>
                  <a:close/>
                </a:path>
              </a:pathLst>
            </a:custGeom>
            <a:solidFill>
              <a:schemeClr val="bg1"/>
            </a:solidFill>
            <a:ln w="1588">
              <a:solidFill>
                <a:srgbClr val="000000"/>
              </a:solidFill>
              <a:prstDash val="solid"/>
              <a:round/>
              <a:headEnd/>
              <a:tailEnd/>
            </a:ln>
          </p:spPr>
          <p:txBody>
            <a:bodyPr/>
            <a:lstStyle/>
            <a:p>
              <a:endParaRPr lang="en-US"/>
            </a:p>
          </p:txBody>
        </p:sp>
        <p:sp>
          <p:nvSpPr>
            <p:cNvPr id="68" name="Freeform 25"/>
            <p:cNvSpPr>
              <a:spLocks/>
            </p:cNvSpPr>
            <p:nvPr/>
          </p:nvSpPr>
          <p:spPr bwMode="auto">
            <a:xfrm>
              <a:off x="942" y="3476"/>
              <a:ext cx="88" cy="88"/>
            </a:xfrm>
            <a:custGeom>
              <a:avLst/>
              <a:gdLst>
                <a:gd name="T0" fmla="*/ 0 w 177"/>
                <a:gd name="T1" fmla="*/ 0 h 177"/>
                <a:gd name="T2" fmla="*/ 88 w 177"/>
                <a:gd name="T3" fmla="*/ 0 h 177"/>
                <a:gd name="T4" fmla="*/ 87 w 177"/>
                <a:gd name="T5" fmla="*/ 14 h 177"/>
                <a:gd name="T6" fmla="*/ 84 w 177"/>
                <a:gd name="T7" fmla="*/ 28 h 177"/>
                <a:gd name="T8" fmla="*/ 79 w 177"/>
                <a:gd name="T9" fmla="*/ 40 h 177"/>
                <a:gd name="T10" fmla="*/ 72 w 177"/>
                <a:gd name="T11" fmla="*/ 52 h 177"/>
                <a:gd name="T12" fmla="*/ 62 w 177"/>
                <a:gd name="T13" fmla="*/ 62 h 177"/>
                <a:gd name="T14" fmla="*/ 52 w 177"/>
                <a:gd name="T15" fmla="*/ 72 h 177"/>
                <a:gd name="T16" fmla="*/ 40 w 177"/>
                <a:gd name="T17" fmla="*/ 79 h 177"/>
                <a:gd name="T18" fmla="*/ 28 w 177"/>
                <a:gd name="T19" fmla="*/ 84 h 177"/>
                <a:gd name="T20" fmla="*/ 14 w 177"/>
                <a:gd name="T21" fmla="*/ 87 h 177"/>
                <a:gd name="T22" fmla="*/ 0 w 177"/>
                <a:gd name="T23" fmla="*/ 88 h 177"/>
                <a:gd name="T24" fmla="*/ 0 w 177"/>
                <a:gd name="T25" fmla="*/ 0 h 1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7"/>
                <a:gd name="T40" fmla="*/ 0 h 177"/>
                <a:gd name="T41" fmla="*/ 177 w 177"/>
                <a:gd name="T42" fmla="*/ 177 h 1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7" h="177">
                  <a:moveTo>
                    <a:pt x="0" y="0"/>
                  </a:moveTo>
                  <a:lnTo>
                    <a:pt x="177" y="0"/>
                  </a:lnTo>
                  <a:lnTo>
                    <a:pt x="175" y="29"/>
                  </a:lnTo>
                  <a:lnTo>
                    <a:pt x="168" y="56"/>
                  </a:lnTo>
                  <a:lnTo>
                    <a:pt x="158" y="80"/>
                  </a:lnTo>
                  <a:lnTo>
                    <a:pt x="144" y="105"/>
                  </a:lnTo>
                  <a:lnTo>
                    <a:pt x="125" y="125"/>
                  </a:lnTo>
                  <a:lnTo>
                    <a:pt x="105" y="144"/>
                  </a:lnTo>
                  <a:lnTo>
                    <a:pt x="80" y="158"/>
                  </a:lnTo>
                  <a:lnTo>
                    <a:pt x="56" y="168"/>
                  </a:lnTo>
                  <a:lnTo>
                    <a:pt x="29" y="175"/>
                  </a:lnTo>
                  <a:lnTo>
                    <a:pt x="0" y="177"/>
                  </a:lnTo>
                  <a:lnTo>
                    <a:pt x="0" y="0"/>
                  </a:lnTo>
                  <a:close/>
                </a:path>
              </a:pathLst>
            </a:custGeom>
            <a:solidFill>
              <a:srgbClr val="FF3300"/>
            </a:solidFill>
            <a:ln w="1588">
              <a:solidFill>
                <a:srgbClr val="FF3300"/>
              </a:solidFill>
              <a:prstDash val="solid"/>
              <a:round/>
              <a:headEnd/>
              <a:tailEnd/>
            </a:ln>
          </p:spPr>
          <p:txBody>
            <a:bodyPr/>
            <a:lstStyle/>
            <a:p>
              <a:endParaRPr lang="en-US"/>
            </a:p>
          </p:txBody>
        </p:sp>
        <p:sp>
          <p:nvSpPr>
            <p:cNvPr id="69" name="Freeform 26"/>
            <p:cNvSpPr>
              <a:spLocks/>
            </p:cNvSpPr>
            <p:nvPr/>
          </p:nvSpPr>
          <p:spPr bwMode="auto">
            <a:xfrm>
              <a:off x="854" y="3388"/>
              <a:ext cx="88" cy="88"/>
            </a:xfrm>
            <a:custGeom>
              <a:avLst/>
              <a:gdLst>
                <a:gd name="T0" fmla="*/ 0 w 176"/>
                <a:gd name="T1" fmla="*/ 88 h 176"/>
                <a:gd name="T2" fmla="*/ 88 w 176"/>
                <a:gd name="T3" fmla="*/ 88 h 176"/>
                <a:gd name="T4" fmla="*/ 88 w 176"/>
                <a:gd name="T5" fmla="*/ 0 h 176"/>
                <a:gd name="T6" fmla="*/ 75 w 176"/>
                <a:gd name="T7" fmla="*/ 1 h 176"/>
                <a:gd name="T8" fmla="*/ 61 w 176"/>
                <a:gd name="T9" fmla="*/ 5 h 176"/>
                <a:gd name="T10" fmla="*/ 48 w 176"/>
                <a:gd name="T11" fmla="*/ 10 h 176"/>
                <a:gd name="T12" fmla="*/ 37 w 176"/>
                <a:gd name="T13" fmla="*/ 17 h 176"/>
                <a:gd name="T14" fmla="*/ 26 w 176"/>
                <a:gd name="T15" fmla="*/ 26 h 176"/>
                <a:gd name="T16" fmla="*/ 17 w 176"/>
                <a:gd name="T17" fmla="*/ 37 h 176"/>
                <a:gd name="T18" fmla="*/ 10 w 176"/>
                <a:gd name="T19" fmla="*/ 48 h 176"/>
                <a:gd name="T20" fmla="*/ 5 w 176"/>
                <a:gd name="T21" fmla="*/ 61 h 176"/>
                <a:gd name="T22" fmla="*/ 1 w 176"/>
                <a:gd name="T23" fmla="*/ 75 h 176"/>
                <a:gd name="T24" fmla="*/ 0 w 176"/>
                <a:gd name="T25" fmla="*/ 88 h 1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6"/>
                <a:gd name="T40" fmla="*/ 0 h 176"/>
                <a:gd name="T41" fmla="*/ 176 w 176"/>
                <a:gd name="T42" fmla="*/ 176 h 17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6" h="176">
                  <a:moveTo>
                    <a:pt x="0" y="176"/>
                  </a:moveTo>
                  <a:lnTo>
                    <a:pt x="176" y="176"/>
                  </a:lnTo>
                  <a:lnTo>
                    <a:pt x="176" y="0"/>
                  </a:lnTo>
                  <a:lnTo>
                    <a:pt x="149" y="3"/>
                  </a:lnTo>
                  <a:lnTo>
                    <a:pt x="122" y="10"/>
                  </a:lnTo>
                  <a:lnTo>
                    <a:pt x="97" y="20"/>
                  </a:lnTo>
                  <a:lnTo>
                    <a:pt x="73" y="34"/>
                  </a:lnTo>
                  <a:lnTo>
                    <a:pt x="52" y="52"/>
                  </a:lnTo>
                  <a:lnTo>
                    <a:pt x="34" y="73"/>
                  </a:lnTo>
                  <a:lnTo>
                    <a:pt x="20" y="97"/>
                  </a:lnTo>
                  <a:lnTo>
                    <a:pt x="10" y="122"/>
                  </a:lnTo>
                  <a:lnTo>
                    <a:pt x="3" y="149"/>
                  </a:lnTo>
                  <a:lnTo>
                    <a:pt x="0" y="176"/>
                  </a:lnTo>
                  <a:close/>
                </a:path>
              </a:pathLst>
            </a:custGeom>
            <a:solidFill>
              <a:srgbClr val="FF3300"/>
            </a:solidFill>
            <a:ln w="1588">
              <a:solidFill>
                <a:srgbClr val="FF3300"/>
              </a:solidFill>
              <a:prstDash val="solid"/>
              <a:round/>
              <a:headEnd/>
              <a:tailEnd/>
            </a:ln>
          </p:spPr>
          <p:txBody>
            <a:bodyPr/>
            <a:lstStyle/>
            <a:p>
              <a:endParaRPr lang="en-US"/>
            </a:p>
          </p:txBody>
        </p:sp>
        <p:sp>
          <p:nvSpPr>
            <p:cNvPr id="70" name="Oval 27"/>
            <p:cNvSpPr>
              <a:spLocks noChangeArrowheads="1"/>
            </p:cNvSpPr>
            <p:nvPr/>
          </p:nvSpPr>
          <p:spPr bwMode="auto">
            <a:xfrm>
              <a:off x="854" y="3388"/>
              <a:ext cx="176" cy="176"/>
            </a:xfrm>
            <a:prstGeom prst="ellipse">
              <a:avLst/>
            </a:prstGeom>
            <a:noFill/>
            <a:ln w="9525">
              <a:solidFill>
                <a:srgbClr val="FF3300"/>
              </a:solidFill>
              <a:round/>
              <a:headEnd/>
              <a:tailEnd/>
            </a:ln>
          </p:spPr>
          <p:txBody>
            <a:bodyPr anchor="ctr">
              <a:spAutoFit/>
            </a:bodyPr>
            <a:lstStyle/>
            <a:p>
              <a:endParaRPr lang="en-US"/>
            </a:p>
          </p:txBody>
        </p:sp>
      </p:grpSp>
      <p:sp>
        <p:nvSpPr>
          <p:cNvPr id="71" name="Text Box 28"/>
          <p:cNvSpPr txBox="1">
            <a:spLocks noChangeArrowheads="1"/>
          </p:cNvSpPr>
          <p:nvPr/>
        </p:nvSpPr>
        <p:spPr bwMode="auto">
          <a:xfrm>
            <a:off x="2260600" y="6070600"/>
            <a:ext cx="484188" cy="260350"/>
          </a:xfrm>
          <a:prstGeom prst="rect">
            <a:avLst/>
          </a:prstGeom>
          <a:noFill/>
          <a:ln w="9525">
            <a:noFill/>
            <a:miter lim="800000"/>
            <a:headEnd/>
            <a:tailEnd/>
          </a:ln>
        </p:spPr>
        <p:txBody>
          <a:bodyPr wrap="none">
            <a:spAutoFit/>
          </a:bodyPr>
          <a:lstStyle/>
          <a:p>
            <a:pPr algn="ctr"/>
            <a:r>
              <a:rPr lang="en-US" sz="1100">
                <a:solidFill>
                  <a:schemeClr val="tx2"/>
                </a:solidFill>
                <a:latin typeface="Verdana" pitchFamily="34" charset="0"/>
              </a:rPr>
              <a:t>200</a:t>
            </a:r>
          </a:p>
        </p:txBody>
      </p:sp>
      <p:sp>
        <p:nvSpPr>
          <p:cNvPr id="72" name="Line 29"/>
          <p:cNvSpPr>
            <a:spLocks noChangeShapeType="1"/>
          </p:cNvSpPr>
          <p:nvPr/>
        </p:nvSpPr>
        <p:spPr bwMode="auto">
          <a:xfrm>
            <a:off x="2730500" y="3340100"/>
            <a:ext cx="3924300" cy="0"/>
          </a:xfrm>
          <a:prstGeom prst="line">
            <a:avLst/>
          </a:prstGeom>
          <a:noFill/>
          <a:ln w="12700">
            <a:solidFill>
              <a:schemeClr val="folHlink"/>
            </a:solidFill>
            <a:round/>
            <a:headEnd/>
            <a:tailEnd/>
          </a:ln>
        </p:spPr>
        <p:txBody>
          <a:bodyPr anchor="ctr">
            <a:spAutoFit/>
          </a:bodyPr>
          <a:lstStyle/>
          <a:p>
            <a:endParaRPr lang="en-US"/>
          </a:p>
        </p:txBody>
      </p:sp>
      <p:sp>
        <p:nvSpPr>
          <p:cNvPr id="73" name="Line 30"/>
          <p:cNvSpPr>
            <a:spLocks noChangeShapeType="1"/>
          </p:cNvSpPr>
          <p:nvPr/>
        </p:nvSpPr>
        <p:spPr bwMode="auto">
          <a:xfrm>
            <a:off x="2740025" y="4778375"/>
            <a:ext cx="3924300" cy="0"/>
          </a:xfrm>
          <a:prstGeom prst="line">
            <a:avLst/>
          </a:prstGeom>
          <a:noFill/>
          <a:ln w="12700">
            <a:solidFill>
              <a:schemeClr val="folHlink"/>
            </a:solidFill>
            <a:round/>
            <a:headEnd/>
            <a:tailEnd/>
          </a:ln>
        </p:spPr>
        <p:txBody>
          <a:bodyPr anchor="ctr">
            <a:spAutoFit/>
          </a:bodyPr>
          <a:lstStyle/>
          <a:p>
            <a:endParaRPr lang="en-US"/>
          </a:p>
        </p:txBody>
      </p:sp>
      <p:sp>
        <p:nvSpPr>
          <p:cNvPr id="74" name="Line 31"/>
          <p:cNvSpPr>
            <a:spLocks noChangeShapeType="1"/>
          </p:cNvSpPr>
          <p:nvPr/>
        </p:nvSpPr>
        <p:spPr bwMode="auto">
          <a:xfrm>
            <a:off x="2740025" y="6216650"/>
            <a:ext cx="3924300" cy="0"/>
          </a:xfrm>
          <a:prstGeom prst="line">
            <a:avLst/>
          </a:prstGeom>
          <a:noFill/>
          <a:ln w="12700">
            <a:solidFill>
              <a:schemeClr val="folHlink"/>
            </a:solidFill>
            <a:round/>
            <a:headEnd/>
            <a:tailEnd/>
          </a:ln>
        </p:spPr>
        <p:txBody>
          <a:bodyPr anchor="ctr">
            <a:spAutoFit/>
          </a:bodyPr>
          <a:lstStyle/>
          <a:p>
            <a:endParaRPr lang="en-US"/>
          </a:p>
        </p:txBody>
      </p:sp>
      <p:sp>
        <p:nvSpPr>
          <p:cNvPr id="75" name="Line 32"/>
          <p:cNvSpPr>
            <a:spLocks noChangeShapeType="1"/>
          </p:cNvSpPr>
          <p:nvPr/>
        </p:nvSpPr>
        <p:spPr bwMode="auto">
          <a:xfrm>
            <a:off x="4684713" y="1898650"/>
            <a:ext cx="3175" cy="4314825"/>
          </a:xfrm>
          <a:prstGeom prst="line">
            <a:avLst/>
          </a:prstGeom>
          <a:noFill/>
          <a:ln w="12700">
            <a:solidFill>
              <a:schemeClr val="folHlink"/>
            </a:solidFill>
            <a:round/>
            <a:headEnd/>
            <a:tailEnd/>
          </a:ln>
        </p:spPr>
        <p:txBody>
          <a:bodyPr anchor="ctr">
            <a:spAutoFit/>
          </a:bodyPr>
          <a:lstStyle/>
          <a:p>
            <a:endParaRPr lang="en-US"/>
          </a:p>
        </p:txBody>
      </p:sp>
      <p:sp>
        <p:nvSpPr>
          <p:cNvPr id="76" name="Line 33"/>
          <p:cNvSpPr>
            <a:spLocks noChangeShapeType="1"/>
          </p:cNvSpPr>
          <p:nvPr/>
        </p:nvSpPr>
        <p:spPr bwMode="auto">
          <a:xfrm flipH="1">
            <a:off x="5072063" y="1903413"/>
            <a:ext cx="593725" cy="4310062"/>
          </a:xfrm>
          <a:prstGeom prst="line">
            <a:avLst/>
          </a:prstGeom>
          <a:noFill/>
          <a:ln w="12700">
            <a:solidFill>
              <a:schemeClr val="folHlink"/>
            </a:solidFill>
            <a:round/>
            <a:headEnd/>
            <a:tailEnd/>
          </a:ln>
        </p:spPr>
        <p:txBody>
          <a:bodyPr anchor="ctr">
            <a:spAutoFit/>
          </a:bodyPr>
          <a:lstStyle/>
          <a:p>
            <a:endParaRPr lang="en-US"/>
          </a:p>
        </p:txBody>
      </p:sp>
      <p:sp>
        <p:nvSpPr>
          <p:cNvPr id="77" name="Line 34"/>
          <p:cNvSpPr>
            <a:spLocks noChangeShapeType="1"/>
          </p:cNvSpPr>
          <p:nvPr/>
        </p:nvSpPr>
        <p:spPr bwMode="auto">
          <a:xfrm flipH="1">
            <a:off x="5461000" y="1905000"/>
            <a:ext cx="1179513" cy="4308475"/>
          </a:xfrm>
          <a:prstGeom prst="line">
            <a:avLst/>
          </a:prstGeom>
          <a:noFill/>
          <a:ln w="12700">
            <a:solidFill>
              <a:schemeClr val="folHlink"/>
            </a:solidFill>
            <a:round/>
            <a:headEnd/>
            <a:tailEnd/>
          </a:ln>
        </p:spPr>
        <p:txBody>
          <a:bodyPr anchor="ctr">
            <a:spAutoFit/>
          </a:bodyPr>
          <a:lstStyle/>
          <a:p>
            <a:endParaRPr lang="en-US"/>
          </a:p>
        </p:txBody>
      </p:sp>
      <p:sp>
        <p:nvSpPr>
          <p:cNvPr id="91" name="Text Box 49"/>
          <p:cNvSpPr txBox="1">
            <a:spLocks noChangeArrowheads="1"/>
          </p:cNvSpPr>
          <p:nvPr/>
        </p:nvSpPr>
        <p:spPr bwMode="auto">
          <a:xfrm>
            <a:off x="3427413" y="1579563"/>
            <a:ext cx="561975" cy="260350"/>
          </a:xfrm>
          <a:prstGeom prst="rect">
            <a:avLst/>
          </a:prstGeom>
          <a:noFill/>
          <a:ln w="9525">
            <a:noFill/>
            <a:miter lim="800000"/>
            <a:headEnd/>
            <a:tailEnd/>
          </a:ln>
        </p:spPr>
        <p:txBody>
          <a:bodyPr wrap="none">
            <a:spAutoFit/>
          </a:bodyPr>
          <a:lstStyle/>
          <a:p>
            <a:pPr algn="ctr"/>
            <a:r>
              <a:rPr lang="en-US" sz="1100">
                <a:solidFill>
                  <a:schemeClr val="tx2"/>
                </a:solidFill>
                <a:latin typeface="Verdana" pitchFamily="34" charset="0"/>
              </a:rPr>
              <a:t>10%</a:t>
            </a:r>
          </a:p>
        </p:txBody>
      </p:sp>
      <p:sp>
        <p:nvSpPr>
          <p:cNvPr id="92" name="Text Box 50"/>
          <p:cNvSpPr txBox="1">
            <a:spLocks noChangeArrowheads="1"/>
          </p:cNvSpPr>
          <p:nvPr/>
        </p:nvSpPr>
        <p:spPr bwMode="auto">
          <a:xfrm>
            <a:off x="4456113" y="1579563"/>
            <a:ext cx="561975" cy="260350"/>
          </a:xfrm>
          <a:prstGeom prst="rect">
            <a:avLst/>
          </a:prstGeom>
          <a:noFill/>
          <a:ln w="9525">
            <a:noFill/>
            <a:miter lim="800000"/>
            <a:headEnd/>
            <a:tailEnd/>
          </a:ln>
        </p:spPr>
        <p:txBody>
          <a:bodyPr wrap="none">
            <a:spAutoFit/>
          </a:bodyPr>
          <a:lstStyle/>
          <a:p>
            <a:pPr algn="ctr"/>
            <a:r>
              <a:rPr lang="en-US" sz="1100">
                <a:solidFill>
                  <a:schemeClr val="tx2"/>
                </a:solidFill>
                <a:latin typeface="Verdana" pitchFamily="34" charset="0"/>
              </a:rPr>
              <a:t>20%</a:t>
            </a:r>
          </a:p>
        </p:txBody>
      </p:sp>
      <p:sp>
        <p:nvSpPr>
          <p:cNvPr id="93" name="Text Box 51"/>
          <p:cNvSpPr txBox="1">
            <a:spLocks noChangeArrowheads="1"/>
          </p:cNvSpPr>
          <p:nvPr/>
        </p:nvSpPr>
        <p:spPr bwMode="auto">
          <a:xfrm>
            <a:off x="5449888" y="1579563"/>
            <a:ext cx="561975" cy="260350"/>
          </a:xfrm>
          <a:prstGeom prst="rect">
            <a:avLst/>
          </a:prstGeom>
          <a:noFill/>
          <a:ln w="9525">
            <a:noFill/>
            <a:miter lim="800000"/>
            <a:headEnd/>
            <a:tailEnd/>
          </a:ln>
        </p:spPr>
        <p:txBody>
          <a:bodyPr wrap="none">
            <a:spAutoFit/>
          </a:bodyPr>
          <a:lstStyle/>
          <a:p>
            <a:pPr algn="ctr"/>
            <a:r>
              <a:rPr lang="en-US" sz="1100">
                <a:solidFill>
                  <a:schemeClr val="tx2"/>
                </a:solidFill>
                <a:latin typeface="Verdana" pitchFamily="34" charset="0"/>
              </a:rPr>
              <a:t>30%</a:t>
            </a:r>
          </a:p>
        </p:txBody>
      </p:sp>
      <p:sp>
        <p:nvSpPr>
          <p:cNvPr id="94" name="Text Box 52"/>
          <p:cNvSpPr txBox="1">
            <a:spLocks noChangeArrowheads="1"/>
          </p:cNvSpPr>
          <p:nvPr/>
        </p:nvSpPr>
        <p:spPr bwMode="auto">
          <a:xfrm>
            <a:off x="6405563" y="1579563"/>
            <a:ext cx="561975" cy="260350"/>
          </a:xfrm>
          <a:prstGeom prst="rect">
            <a:avLst/>
          </a:prstGeom>
          <a:noFill/>
          <a:ln w="9525">
            <a:noFill/>
            <a:miter lim="800000"/>
            <a:headEnd/>
            <a:tailEnd/>
          </a:ln>
        </p:spPr>
        <p:txBody>
          <a:bodyPr wrap="none">
            <a:spAutoFit/>
          </a:bodyPr>
          <a:lstStyle/>
          <a:p>
            <a:pPr algn="ctr"/>
            <a:r>
              <a:rPr lang="en-US" sz="1100">
                <a:solidFill>
                  <a:schemeClr val="tx2"/>
                </a:solidFill>
                <a:latin typeface="Verdana" pitchFamily="34" charset="0"/>
              </a:rPr>
              <a:t>40%</a:t>
            </a:r>
          </a:p>
        </p:txBody>
      </p:sp>
      <p:sp>
        <p:nvSpPr>
          <p:cNvPr id="95" name="Text Box 53"/>
          <p:cNvSpPr txBox="1">
            <a:spLocks noChangeArrowheads="1"/>
          </p:cNvSpPr>
          <p:nvPr/>
        </p:nvSpPr>
        <p:spPr bwMode="auto">
          <a:xfrm>
            <a:off x="2544763" y="1579563"/>
            <a:ext cx="461962" cy="260350"/>
          </a:xfrm>
          <a:prstGeom prst="rect">
            <a:avLst/>
          </a:prstGeom>
          <a:noFill/>
          <a:ln w="9525">
            <a:noFill/>
            <a:miter lim="800000"/>
            <a:headEnd/>
            <a:tailEnd/>
          </a:ln>
        </p:spPr>
        <p:txBody>
          <a:bodyPr wrap="none">
            <a:spAutoFit/>
          </a:bodyPr>
          <a:lstStyle/>
          <a:p>
            <a:pPr algn="ctr"/>
            <a:r>
              <a:rPr lang="en-US" sz="1100">
                <a:solidFill>
                  <a:schemeClr val="tx2"/>
                </a:solidFill>
                <a:latin typeface="Verdana" pitchFamily="34" charset="0"/>
              </a:rPr>
              <a:t>0%</a:t>
            </a:r>
          </a:p>
        </p:txBody>
      </p:sp>
      <p:sp>
        <p:nvSpPr>
          <p:cNvPr id="96" name="Line 54"/>
          <p:cNvSpPr>
            <a:spLocks noChangeShapeType="1"/>
          </p:cNvSpPr>
          <p:nvPr/>
        </p:nvSpPr>
        <p:spPr bwMode="auto">
          <a:xfrm>
            <a:off x="2730500" y="1905000"/>
            <a:ext cx="3924300" cy="0"/>
          </a:xfrm>
          <a:prstGeom prst="line">
            <a:avLst/>
          </a:prstGeom>
          <a:noFill/>
          <a:ln w="12700">
            <a:solidFill>
              <a:schemeClr val="folHlink"/>
            </a:solidFill>
            <a:round/>
            <a:headEnd/>
            <a:tailEnd/>
          </a:ln>
        </p:spPr>
        <p:txBody>
          <a:bodyPr anchor="ctr">
            <a:spAutoFit/>
          </a:bodyPr>
          <a:lstStyle/>
          <a:p>
            <a:endParaRPr lang="en-US"/>
          </a:p>
        </p:txBody>
      </p:sp>
      <p:sp>
        <p:nvSpPr>
          <p:cNvPr id="97" name="Text Box 55"/>
          <p:cNvSpPr txBox="1">
            <a:spLocks noChangeArrowheads="1"/>
          </p:cNvSpPr>
          <p:nvPr/>
        </p:nvSpPr>
        <p:spPr bwMode="auto">
          <a:xfrm>
            <a:off x="2260600" y="1771650"/>
            <a:ext cx="484188" cy="260350"/>
          </a:xfrm>
          <a:prstGeom prst="rect">
            <a:avLst/>
          </a:prstGeom>
          <a:noFill/>
          <a:ln w="9525">
            <a:noFill/>
            <a:miter lim="800000"/>
            <a:headEnd/>
            <a:tailEnd/>
          </a:ln>
        </p:spPr>
        <p:txBody>
          <a:bodyPr wrap="none">
            <a:spAutoFit/>
          </a:bodyPr>
          <a:lstStyle/>
          <a:p>
            <a:pPr algn="ctr"/>
            <a:r>
              <a:rPr lang="en-US" sz="1100">
                <a:solidFill>
                  <a:schemeClr val="tx2"/>
                </a:solidFill>
                <a:latin typeface="Verdana" pitchFamily="34" charset="0"/>
              </a:rPr>
              <a:t>500</a:t>
            </a:r>
          </a:p>
        </p:txBody>
      </p:sp>
      <p:sp>
        <p:nvSpPr>
          <p:cNvPr id="111" name="Text Box 72"/>
          <p:cNvSpPr txBox="1">
            <a:spLocks noChangeArrowheads="1"/>
          </p:cNvSpPr>
          <p:nvPr/>
        </p:nvSpPr>
        <p:spPr bwMode="auto">
          <a:xfrm>
            <a:off x="4286250" y="6334125"/>
            <a:ext cx="989013" cy="304800"/>
          </a:xfrm>
          <a:prstGeom prst="rect">
            <a:avLst/>
          </a:prstGeom>
          <a:noFill/>
          <a:ln w="9525">
            <a:noFill/>
            <a:miter lim="800000"/>
            <a:headEnd/>
            <a:tailEnd/>
          </a:ln>
        </p:spPr>
        <p:txBody>
          <a:bodyPr wrap="none">
            <a:spAutoFit/>
          </a:bodyPr>
          <a:lstStyle/>
          <a:p>
            <a:pPr algn="ctr"/>
            <a:r>
              <a:rPr lang="en-US" sz="1400" dirty="0">
                <a:solidFill>
                  <a:srgbClr val="333399"/>
                </a:solidFill>
                <a:latin typeface="Verdana" pitchFamily="34" charset="0"/>
              </a:rPr>
              <a:t>Moment</a:t>
            </a:r>
          </a:p>
        </p:txBody>
      </p:sp>
      <p:sp>
        <p:nvSpPr>
          <p:cNvPr id="112" name="Text Box 73"/>
          <p:cNvSpPr txBox="1">
            <a:spLocks noChangeArrowheads="1"/>
          </p:cNvSpPr>
          <p:nvPr/>
        </p:nvSpPr>
        <p:spPr bwMode="auto">
          <a:xfrm>
            <a:off x="6896100" y="1570038"/>
            <a:ext cx="855663" cy="260350"/>
          </a:xfrm>
          <a:prstGeom prst="rect">
            <a:avLst/>
          </a:prstGeom>
          <a:noFill/>
          <a:ln w="9525">
            <a:noFill/>
            <a:miter lim="800000"/>
            <a:headEnd/>
            <a:tailEnd/>
          </a:ln>
        </p:spPr>
        <p:txBody>
          <a:bodyPr wrap="none">
            <a:spAutoFit/>
          </a:bodyPr>
          <a:lstStyle/>
          <a:p>
            <a:pPr algn="ctr"/>
            <a:r>
              <a:rPr lang="en-US" sz="1100">
                <a:latin typeface="Verdana" pitchFamily="34" charset="0"/>
              </a:rPr>
              <a:t>(%MAC)</a:t>
            </a:r>
          </a:p>
        </p:txBody>
      </p:sp>
      <p:sp>
        <p:nvSpPr>
          <p:cNvPr id="114" name="Text Box 56"/>
          <p:cNvSpPr txBox="1">
            <a:spLocks noChangeArrowheads="1"/>
          </p:cNvSpPr>
          <p:nvPr/>
        </p:nvSpPr>
        <p:spPr bwMode="auto">
          <a:xfrm>
            <a:off x="3074578" y="1022524"/>
            <a:ext cx="3211135" cy="307777"/>
          </a:xfrm>
          <a:prstGeom prst="rect">
            <a:avLst/>
          </a:prstGeom>
          <a:noFill/>
          <a:ln w="9525">
            <a:solidFill>
              <a:schemeClr val="bg1"/>
            </a:solidFill>
            <a:miter lim="800000"/>
            <a:headEnd/>
            <a:tailEnd/>
          </a:ln>
        </p:spPr>
        <p:txBody>
          <a:bodyPr wrap="none">
            <a:spAutoFit/>
          </a:bodyPr>
          <a:lstStyle/>
          <a:p>
            <a:pPr algn="ctr"/>
            <a:r>
              <a:rPr lang="en-US" sz="1400" dirty="0" smtClean="0">
                <a:latin typeface="Verdana" pitchFamily="34" charset="0"/>
              </a:rPr>
              <a:t>AIRPLANE EMPTY </a:t>
            </a:r>
            <a:r>
              <a:rPr lang="en-US" sz="1400" dirty="0">
                <a:latin typeface="Verdana" pitchFamily="34" charset="0"/>
              </a:rPr>
              <a:t>WEIGHT &amp; C.G</a:t>
            </a:r>
            <a:r>
              <a:rPr lang="en-US" sz="1400" dirty="0" smtClean="0">
                <a:latin typeface="Verdana" pitchFamily="34" charset="0"/>
              </a:rPr>
              <a:t>.</a:t>
            </a:r>
            <a:endParaRPr lang="en-US" sz="1400" dirty="0">
              <a:latin typeface="Verdana" pitchFamily="34" charset="0"/>
            </a:endParaRPr>
          </a:p>
        </p:txBody>
      </p:sp>
    </p:spTree>
    <p:extLst>
      <p:ext uri="{BB962C8B-B14F-4D97-AF65-F5344CB8AC3E}">
        <p14:creationId xmlns:p14="http://schemas.microsoft.com/office/powerpoint/2010/main" val="153755884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Line 3"/>
          <p:cNvSpPr>
            <a:spLocks noChangeShapeType="1"/>
          </p:cNvSpPr>
          <p:nvPr/>
        </p:nvSpPr>
        <p:spPr bwMode="auto">
          <a:xfrm>
            <a:off x="2736850" y="1905000"/>
            <a:ext cx="1165225" cy="4311650"/>
          </a:xfrm>
          <a:prstGeom prst="line">
            <a:avLst/>
          </a:prstGeom>
          <a:noFill/>
          <a:ln w="12700">
            <a:solidFill>
              <a:schemeClr val="folHlink"/>
            </a:solidFill>
            <a:round/>
            <a:headEnd/>
            <a:tailEnd/>
          </a:ln>
        </p:spPr>
        <p:txBody>
          <a:bodyPr anchor="ctr">
            <a:spAutoFit/>
          </a:bodyPr>
          <a:lstStyle/>
          <a:p>
            <a:endParaRPr lang="en-US"/>
          </a:p>
        </p:txBody>
      </p:sp>
      <p:sp>
        <p:nvSpPr>
          <p:cNvPr id="18436" name="Line 4"/>
          <p:cNvSpPr>
            <a:spLocks noChangeShapeType="1"/>
          </p:cNvSpPr>
          <p:nvPr/>
        </p:nvSpPr>
        <p:spPr bwMode="auto">
          <a:xfrm>
            <a:off x="3713163" y="1908175"/>
            <a:ext cx="582612" cy="4311650"/>
          </a:xfrm>
          <a:prstGeom prst="line">
            <a:avLst/>
          </a:prstGeom>
          <a:noFill/>
          <a:ln w="12700">
            <a:solidFill>
              <a:schemeClr val="folHlink"/>
            </a:solidFill>
            <a:round/>
            <a:headEnd/>
            <a:tailEnd/>
          </a:ln>
        </p:spPr>
        <p:txBody>
          <a:bodyPr anchor="ctr">
            <a:spAutoFit/>
          </a:bodyPr>
          <a:lstStyle/>
          <a:p>
            <a:endParaRPr lang="en-US"/>
          </a:p>
        </p:txBody>
      </p:sp>
      <p:sp>
        <p:nvSpPr>
          <p:cNvPr id="18437" name="Text Box 5"/>
          <p:cNvSpPr txBox="1">
            <a:spLocks noChangeArrowheads="1"/>
          </p:cNvSpPr>
          <p:nvPr/>
        </p:nvSpPr>
        <p:spPr bwMode="auto">
          <a:xfrm rot="-5400000">
            <a:off x="538957" y="3906044"/>
            <a:ext cx="2836862" cy="304800"/>
          </a:xfrm>
          <a:prstGeom prst="rect">
            <a:avLst/>
          </a:prstGeom>
          <a:noFill/>
          <a:ln w="9525">
            <a:noFill/>
            <a:miter lim="800000"/>
            <a:headEnd/>
            <a:tailEnd/>
          </a:ln>
        </p:spPr>
        <p:txBody>
          <a:bodyPr wrap="none">
            <a:spAutoFit/>
          </a:bodyPr>
          <a:lstStyle/>
          <a:p>
            <a:r>
              <a:rPr lang="en-US" sz="1400">
                <a:solidFill>
                  <a:srgbClr val="333399"/>
                </a:solidFill>
                <a:latin typeface="Verdana" pitchFamily="34" charset="0"/>
              </a:rPr>
              <a:t>GROSS WEIGHT (1000 LB)</a:t>
            </a:r>
          </a:p>
        </p:txBody>
      </p:sp>
      <p:sp>
        <p:nvSpPr>
          <p:cNvPr id="18438" name="Text Box 7"/>
          <p:cNvSpPr txBox="1">
            <a:spLocks noChangeArrowheads="1"/>
          </p:cNvSpPr>
          <p:nvPr/>
        </p:nvSpPr>
        <p:spPr bwMode="auto">
          <a:xfrm>
            <a:off x="4603750" y="5862638"/>
            <a:ext cx="590550" cy="257175"/>
          </a:xfrm>
          <a:prstGeom prst="rect">
            <a:avLst/>
          </a:prstGeom>
          <a:noFill/>
          <a:ln w="9525">
            <a:noFill/>
            <a:miter lim="800000"/>
            <a:headEnd/>
            <a:tailEnd/>
          </a:ln>
        </p:spPr>
        <p:txBody>
          <a:bodyPr wrap="none">
            <a:spAutoFit/>
          </a:bodyPr>
          <a:lstStyle/>
          <a:p>
            <a:pPr algn="ctr">
              <a:lnSpc>
                <a:spcPct val="90000"/>
              </a:lnSpc>
            </a:pPr>
            <a:r>
              <a:rPr lang="en-US" sz="1200">
                <a:solidFill>
                  <a:srgbClr val="333399"/>
                </a:solidFill>
                <a:latin typeface="Verdana" pitchFamily="34" charset="0"/>
              </a:rPr>
              <a:t>OEW</a:t>
            </a:r>
          </a:p>
        </p:txBody>
      </p:sp>
      <p:sp>
        <p:nvSpPr>
          <p:cNvPr id="18439" name="Text Box 8"/>
          <p:cNvSpPr txBox="1">
            <a:spLocks noChangeArrowheads="1"/>
          </p:cNvSpPr>
          <p:nvPr/>
        </p:nvSpPr>
        <p:spPr bwMode="auto">
          <a:xfrm>
            <a:off x="2260600" y="4621213"/>
            <a:ext cx="484188" cy="260350"/>
          </a:xfrm>
          <a:prstGeom prst="rect">
            <a:avLst/>
          </a:prstGeom>
          <a:noFill/>
          <a:ln w="9525">
            <a:noFill/>
            <a:miter lim="800000"/>
            <a:headEnd/>
            <a:tailEnd/>
          </a:ln>
        </p:spPr>
        <p:txBody>
          <a:bodyPr wrap="none">
            <a:spAutoFit/>
          </a:bodyPr>
          <a:lstStyle/>
          <a:p>
            <a:pPr algn="ctr"/>
            <a:r>
              <a:rPr lang="en-US" sz="1100">
                <a:solidFill>
                  <a:schemeClr val="tx2"/>
                </a:solidFill>
                <a:latin typeface="Verdana" pitchFamily="34" charset="0"/>
              </a:rPr>
              <a:t>300</a:t>
            </a:r>
          </a:p>
        </p:txBody>
      </p:sp>
      <p:sp>
        <p:nvSpPr>
          <p:cNvPr id="18440" name="Text Box 9"/>
          <p:cNvSpPr txBox="1">
            <a:spLocks noChangeArrowheads="1"/>
          </p:cNvSpPr>
          <p:nvPr/>
        </p:nvSpPr>
        <p:spPr bwMode="auto">
          <a:xfrm>
            <a:off x="2260600" y="3206750"/>
            <a:ext cx="484188" cy="260350"/>
          </a:xfrm>
          <a:prstGeom prst="rect">
            <a:avLst/>
          </a:prstGeom>
          <a:noFill/>
          <a:ln w="9525">
            <a:noFill/>
            <a:miter lim="800000"/>
            <a:headEnd/>
            <a:tailEnd/>
          </a:ln>
        </p:spPr>
        <p:txBody>
          <a:bodyPr wrap="none">
            <a:spAutoFit/>
          </a:bodyPr>
          <a:lstStyle/>
          <a:p>
            <a:pPr algn="ctr"/>
            <a:r>
              <a:rPr lang="en-US" sz="1100">
                <a:solidFill>
                  <a:schemeClr val="tx2"/>
                </a:solidFill>
                <a:latin typeface="Verdana" pitchFamily="34" charset="0"/>
              </a:rPr>
              <a:t>400</a:t>
            </a:r>
          </a:p>
        </p:txBody>
      </p:sp>
      <p:grpSp>
        <p:nvGrpSpPr>
          <p:cNvPr id="18441" name="Group 10"/>
          <p:cNvGrpSpPr>
            <a:grpSpLocks/>
          </p:cNvGrpSpPr>
          <p:nvPr/>
        </p:nvGrpSpPr>
        <p:grpSpPr bwMode="auto">
          <a:xfrm>
            <a:off x="4849813" y="5781675"/>
            <a:ext cx="88900" cy="80963"/>
            <a:chOff x="854" y="3388"/>
            <a:chExt cx="176" cy="176"/>
          </a:xfrm>
        </p:grpSpPr>
        <p:sp>
          <p:nvSpPr>
            <p:cNvPr id="18500" name="Freeform 11"/>
            <p:cNvSpPr>
              <a:spLocks/>
            </p:cNvSpPr>
            <p:nvPr/>
          </p:nvSpPr>
          <p:spPr bwMode="auto">
            <a:xfrm>
              <a:off x="854" y="3476"/>
              <a:ext cx="88" cy="88"/>
            </a:xfrm>
            <a:custGeom>
              <a:avLst/>
              <a:gdLst>
                <a:gd name="T0" fmla="*/ 88 w 176"/>
                <a:gd name="T1" fmla="*/ 0 h 177"/>
                <a:gd name="T2" fmla="*/ 0 w 176"/>
                <a:gd name="T3" fmla="*/ 0 h 177"/>
                <a:gd name="T4" fmla="*/ 1 w 176"/>
                <a:gd name="T5" fmla="*/ 14 h 177"/>
                <a:gd name="T6" fmla="*/ 5 w 176"/>
                <a:gd name="T7" fmla="*/ 28 h 177"/>
                <a:gd name="T8" fmla="*/ 10 w 176"/>
                <a:gd name="T9" fmla="*/ 40 h 177"/>
                <a:gd name="T10" fmla="*/ 17 w 176"/>
                <a:gd name="T11" fmla="*/ 52 h 177"/>
                <a:gd name="T12" fmla="*/ 26 w 176"/>
                <a:gd name="T13" fmla="*/ 62 h 177"/>
                <a:gd name="T14" fmla="*/ 37 w 176"/>
                <a:gd name="T15" fmla="*/ 72 h 177"/>
                <a:gd name="T16" fmla="*/ 48 w 176"/>
                <a:gd name="T17" fmla="*/ 79 h 177"/>
                <a:gd name="T18" fmla="*/ 61 w 176"/>
                <a:gd name="T19" fmla="*/ 84 h 177"/>
                <a:gd name="T20" fmla="*/ 75 w 176"/>
                <a:gd name="T21" fmla="*/ 87 h 177"/>
                <a:gd name="T22" fmla="*/ 88 w 176"/>
                <a:gd name="T23" fmla="*/ 88 h 177"/>
                <a:gd name="T24" fmla="*/ 88 w 176"/>
                <a:gd name="T25" fmla="*/ 0 h 1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6"/>
                <a:gd name="T40" fmla="*/ 0 h 177"/>
                <a:gd name="T41" fmla="*/ 176 w 176"/>
                <a:gd name="T42" fmla="*/ 177 h 1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6" h="177">
                  <a:moveTo>
                    <a:pt x="176" y="0"/>
                  </a:moveTo>
                  <a:lnTo>
                    <a:pt x="0" y="0"/>
                  </a:lnTo>
                  <a:lnTo>
                    <a:pt x="3" y="29"/>
                  </a:lnTo>
                  <a:lnTo>
                    <a:pt x="10" y="56"/>
                  </a:lnTo>
                  <a:lnTo>
                    <a:pt x="20" y="80"/>
                  </a:lnTo>
                  <a:lnTo>
                    <a:pt x="34" y="105"/>
                  </a:lnTo>
                  <a:lnTo>
                    <a:pt x="52" y="125"/>
                  </a:lnTo>
                  <a:lnTo>
                    <a:pt x="73" y="144"/>
                  </a:lnTo>
                  <a:lnTo>
                    <a:pt x="97" y="158"/>
                  </a:lnTo>
                  <a:lnTo>
                    <a:pt x="122" y="168"/>
                  </a:lnTo>
                  <a:lnTo>
                    <a:pt x="149" y="175"/>
                  </a:lnTo>
                  <a:lnTo>
                    <a:pt x="176" y="177"/>
                  </a:lnTo>
                  <a:lnTo>
                    <a:pt x="176" y="0"/>
                  </a:lnTo>
                  <a:close/>
                </a:path>
              </a:pathLst>
            </a:custGeom>
            <a:solidFill>
              <a:schemeClr val="bg1"/>
            </a:solidFill>
            <a:ln w="1588">
              <a:solidFill>
                <a:srgbClr val="000000"/>
              </a:solidFill>
              <a:prstDash val="solid"/>
              <a:round/>
              <a:headEnd/>
              <a:tailEnd/>
            </a:ln>
          </p:spPr>
          <p:txBody>
            <a:bodyPr/>
            <a:lstStyle/>
            <a:p>
              <a:endParaRPr lang="en-US"/>
            </a:p>
          </p:txBody>
        </p:sp>
        <p:sp>
          <p:nvSpPr>
            <p:cNvPr id="18501" name="Freeform 12"/>
            <p:cNvSpPr>
              <a:spLocks/>
            </p:cNvSpPr>
            <p:nvPr/>
          </p:nvSpPr>
          <p:spPr bwMode="auto">
            <a:xfrm>
              <a:off x="942" y="3388"/>
              <a:ext cx="88" cy="88"/>
            </a:xfrm>
            <a:custGeom>
              <a:avLst/>
              <a:gdLst>
                <a:gd name="T0" fmla="*/ 88 w 177"/>
                <a:gd name="T1" fmla="*/ 88 h 176"/>
                <a:gd name="T2" fmla="*/ 0 w 177"/>
                <a:gd name="T3" fmla="*/ 88 h 176"/>
                <a:gd name="T4" fmla="*/ 0 w 177"/>
                <a:gd name="T5" fmla="*/ 0 h 176"/>
                <a:gd name="T6" fmla="*/ 14 w 177"/>
                <a:gd name="T7" fmla="*/ 1 h 176"/>
                <a:gd name="T8" fmla="*/ 28 w 177"/>
                <a:gd name="T9" fmla="*/ 5 h 176"/>
                <a:gd name="T10" fmla="*/ 40 w 177"/>
                <a:gd name="T11" fmla="*/ 10 h 176"/>
                <a:gd name="T12" fmla="*/ 52 w 177"/>
                <a:gd name="T13" fmla="*/ 17 h 176"/>
                <a:gd name="T14" fmla="*/ 62 w 177"/>
                <a:gd name="T15" fmla="*/ 26 h 176"/>
                <a:gd name="T16" fmla="*/ 72 w 177"/>
                <a:gd name="T17" fmla="*/ 37 h 176"/>
                <a:gd name="T18" fmla="*/ 79 w 177"/>
                <a:gd name="T19" fmla="*/ 48 h 176"/>
                <a:gd name="T20" fmla="*/ 84 w 177"/>
                <a:gd name="T21" fmla="*/ 61 h 176"/>
                <a:gd name="T22" fmla="*/ 87 w 177"/>
                <a:gd name="T23" fmla="*/ 75 h 176"/>
                <a:gd name="T24" fmla="*/ 88 w 177"/>
                <a:gd name="T25" fmla="*/ 88 h 1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7"/>
                <a:gd name="T40" fmla="*/ 0 h 176"/>
                <a:gd name="T41" fmla="*/ 177 w 177"/>
                <a:gd name="T42" fmla="*/ 176 h 17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7" h="176">
                  <a:moveTo>
                    <a:pt x="177" y="176"/>
                  </a:moveTo>
                  <a:lnTo>
                    <a:pt x="0" y="176"/>
                  </a:lnTo>
                  <a:lnTo>
                    <a:pt x="0" y="0"/>
                  </a:lnTo>
                  <a:lnTo>
                    <a:pt x="29" y="3"/>
                  </a:lnTo>
                  <a:lnTo>
                    <a:pt x="56" y="10"/>
                  </a:lnTo>
                  <a:lnTo>
                    <a:pt x="80" y="20"/>
                  </a:lnTo>
                  <a:lnTo>
                    <a:pt x="105" y="34"/>
                  </a:lnTo>
                  <a:lnTo>
                    <a:pt x="125" y="52"/>
                  </a:lnTo>
                  <a:lnTo>
                    <a:pt x="144" y="73"/>
                  </a:lnTo>
                  <a:lnTo>
                    <a:pt x="158" y="97"/>
                  </a:lnTo>
                  <a:lnTo>
                    <a:pt x="168" y="122"/>
                  </a:lnTo>
                  <a:lnTo>
                    <a:pt x="175" y="149"/>
                  </a:lnTo>
                  <a:lnTo>
                    <a:pt x="177" y="176"/>
                  </a:lnTo>
                  <a:close/>
                </a:path>
              </a:pathLst>
            </a:custGeom>
            <a:solidFill>
              <a:schemeClr val="bg1"/>
            </a:solidFill>
            <a:ln w="1588">
              <a:solidFill>
                <a:srgbClr val="000000"/>
              </a:solidFill>
              <a:prstDash val="solid"/>
              <a:round/>
              <a:headEnd/>
              <a:tailEnd/>
            </a:ln>
          </p:spPr>
          <p:txBody>
            <a:bodyPr/>
            <a:lstStyle/>
            <a:p>
              <a:endParaRPr lang="en-US"/>
            </a:p>
          </p:txBody>
        </p:sp>
        <p:sp>
          <p:nvSpPr>
            <p:cNvPr id="18502" name="Freeform 13"/>
            <p:cNvSpPr>
              <a:spLocks/>
            </p:cNvSpPr>
            <p:nvPr/>
          </p:nvSpPr>
          <p:spPr bwMode="auto">
            <a:xfrm>
              <a:off x="942" y="3476"/>
              <a:ext cx="88" cy="88"/>
            </a:xfrm>
            <a:custGeom>
              <a:avLst/>
              <a:gdLst>
                <a:gd name="T0" fmla="*/ 0 w 177"/>
                <a:gd name="T1" fmla="*/ 0 h 177"/>
                <a:gd name="T2" fmla="*/ 88 w 177"/>
                <a:gd name="T3" fmla="*/ 0 h 177"/>
                <a:gd name="T4" fmla="*/ 87 w 177"/>
                <a:gd name="T5" fmla="*/ 14 h 177"/>
                <a:gd name="T6" fmla="*/ 84 w 177"/>
                <a:gd name="T7" fmla="*/ 28 h 177"/>
                <a:gd name="T8" fmla="*/ 79 w 177"/>
                <a:gd name="T9" fmla="*/ 40 h 177"/>
                <a:gd name="T10" fmla="*/ 72 w 177"/>
                <a:gd name="T11" fmla="*/ 52 h 177"/>
                <a:gd name="T12" fmla="*/ 62 w 177"/>
                <a:gd name="T13" fmla="*/ 62 h 177"/>
                <a:gd name="T14" fmla="*/ 52 w 177"/>
                <a:gd name="T15" fmla="*/ 72 h 177"/>
                <a:gd name="T16" fmla="*/ 40 w 177"/>
                <a:gd name="T17" fmla="*/ 79 h 177"/>
                <a:gd name="T18" fmla="*/ 28 w 177"/>
                <a:gd name="T19" fmla="*/ 84 h 177"/>
                <a:gd name="T20" fmla="*/ 14 w 177"/>
                <a:gd name="T21" fmla="*/ 87 h 177"/>
                <a:gd name="T22" fmla="*/ 0 w 177"/>
                <a:gd name="T23" fmla="*/ 88 h 177"/>
                <a:gd name="T24" fmla="*/ 0 w 177"/>
                <a:gd name="T25" fmla="*/ 0 h 1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7"/>
                <a:gd name="T40" fmla="*/ 0 h 177"/>
                <a:gd name="T41" fmla="*/ 177 w 177"/>
                <a:gd name="T42" fmla="*/ 177 h 1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7" h="177">
                  <a:moveTo>
                    <a:pt x="0" y="0"/>
                  </a:moveTo>
                  <a:lnTo>
                    <a:pt x="177" y="0"/>
                  </a:lnTo>
                  <a:lnTo>
                    <a:pt x="175" y="29"/>
                  </a:lnTo>
                  <a:lnTo>
                    <a:pt x="168" y="56"/>
                  </a:lnTo>
                  <a:lnTo>
                    <a:pt x="158" y="80"/>
                  </a:lnTo>
                  <a:lnTo>
                    <a:pt x="144" y="105"/>
                  </a:lnTo>
                  <a:lnTo>
                    <a:pt x="125" y="125"/>
                  </a:lnTo>
                  <a:lnTo>
                    <a:pt x="105" y="144"/>
                  </a:lnTo>
                  <a:lnTo>
                    <a:pt x="80" y="158"/>
                  </a:lnTo>
                  <a:lnTo>
                    <a:pt x="56" y="168"/>
                  </a:lnTo>
                  <a:lnTo>
                    <a:pt x="29" y="175"/>
                  </a:lnTo>
                  <a:lnTo>
                    <a:pt x="0" y="177"/>
                  </a:lnTo>
                  <a:lnTo>
                    <a:pt x="0" y="0"/>
                  </a:lnTo>
                  <a:close/>
                </a:path>
              </a:pathLst>
            </a:custGeom>
            <a:solidFill>
              <a:srgbClr val="FF3300"/>
            </a:solidFill>
            <a:ln w="1588">
              <a:solidFill>
                <a:srgbClr val="FF3300"/>
              </a:solidFill>
              <a:prstDash val="solid"/>
              <a:round/>
              <a:headEnd/>
              <a:tailEnd/>
            </a:ln>
          </p:spPr>
          <p:txBody>
            <a:bodyPr/>
            <a:lstStyle/>
            <a:p>
              <a:endParaRPr lang="en-US"/>
            </a:p>
          </p:txBody>
        </p:sp>
        <p:sp>
          <p:nvSpPr>
            <p:cNvPr id="18503" name="Freeform 14"/>
            <p:cNvSpPr>
              <a:spLocks/>
            </p:cNvSpPr>
            <p:nvPr/>
          </p:nvSpPr>
          <p:spPr bwMode="auto">
            <a:xfrm>
              <a:off x="854" y="3388"/>
              <a:ext cx="88" cy="88"/>
            </a:xfrm>
            <a:custGeom>
              <a:avLst/>
              <a:gdLst>
                <a:gd name="T0" fmla="*/ 0 w 176"/>
                <a:gd name="T1" fmla="*/ 88 h 176"/>
                <a:gd name="T2" fmla="*/ 88 w 176"/>
                <a:gd name="T3" fmla="*/ 88 h 176"/>
                <a:gd name="T4" fmla="*/ 88 w 176"/>
                <a:gd name="T5" fmla="*/ 0 h 176"/>
                <a:gd name="T6" fmla="*/ 75 w 176"/>
                <a:gd name="T7" fmla="*/ 1 h 176"/>
                <a:gd name="T8" fmla="*/ 61 w 176"/>
                <a:gd name="T9" fmla="*/ 5 h 176"/>
                <a:gd name="T10" fmla="*/ 48 w 176"/>
                <a:gd name="T11" fmla="*/ 10 h 176"/>
                <a:gd name="T12" fmla="*/ 37 w 176"/>
                <a:gd name="T13" fmla="*/ 17 h 176"/>
                <a:gd name="T14" fmla="*/ 26 w 176"/>
                <a:gd name="T15" fmla="*/ 26 h 176"/>
                <a:gd name="T16" fmla="*/ 17 w 176"/>
                <a:gd name="T17" fmla="*/ 37 h 176"/>
                <a:gd name="T18" fmla="*/ 10 w 176"/>
                <a:gd name="T19" fmla="*/ 48 h 176"/>
                <a:gd name="T20" fmla="*/ 5 w 176"/>
                <a:gd name="T21" fmla="*/ 61 h 176"/>
                <a:gd name="T22" fmla="*/ 1 w 176"/>
                <a:gd name="T23" fmla="*/ 75 h 176"/>
                <a:gd name="T24" fmla="*/ 0 w 176"/>
                <a:gd name="T25" fmla="*/ 88 h 1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6"/>
                <a:gd name="T40" fmla="*/ 0 h 176"/>
                <a:gd name="T41" fmla="*/ 176 w 176"/>
                <a:gd name="T42" fmla="*/ 176 h 17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6" h="176">
                  <a:moveTo>
                    <a:pt x="0" y="176"/>
                  </a:moveTo>
                  <a:lnTo>
                    <a:pt x="176" y="176"/>
                  </a:lnTo>
                  <a:lnTo>
                    <a:pt x="176" y="0"/>
                  </a:lnTo>
                  <a:lnTo>
                    <a:pt x="149" y="3"/>
                  </a:lnTo>
                  <a:lnTo>
                    <a:pt x="122" y="10"/>
                  </a:lnTo>
                  <a:lnTo>
                    <a:pt x="97" y="20"/>
                  </a:lnTo>
                  <a:lnTo>
                    <a:pt x="73" y="34"/>
                  </a:lnTo>
                  <a:lnTo>
                    <a:pt x="52" y="52"/>
                  </a:lnTo>
                  <a:lnTo>
                    <a:pt x="34" y="73"/>
                  </a:lnTo>
                  <a:lnTo>
                    <a:pt x="20" y="97"/>
                  </a:lnTo>
                  <a:lnTo>
                    <a:pt x="10" y="122"/>
                  </a:lnTo>
                  <a:lnTo>
                    <a:pt x="3" y="149"/>
                  </a:lnTo>
                  <a:lnTo>
                    <a:pt x="0" y="176"/>
                  </a:lnTo>
                  <a:close/>
                </a:path>
              </a:pathLst>
            </a:custGeom>
            <a:solidFill>
              <a:srgbClr val="FF3300"/>
            </a:solidFill>
            <a:ln w="1588">
              <a:solidFill>
                <a:srgbClr val="FF3300"/>
              </a:solidFill>
              <a:prstDash val="solid"/>
              <a:round/>
              <a:headEnd/>
              <a:tailEnd/>
            </a:ln>
          </p:spPr>
          <p:txBody>
            <a:bodyPr/>
            <a:lstStyle/>
            <a:p>
              <a:endParaRPr lang="en-US"/>
            </a:p>
          </p:txBody>
        </p:sp>
        <p:sp>
          <p:nvSpPr>
            <p:cNvPr id="18504" name="Oval 15"/>
            <p:cNvSpPr>
              <a:spLocks noChangeArrowheads="1"/>
            </p:cNvSpPr>
            <p:nvPr/>
          </p:nvSpPr>
          <p:spPr bwMode="auto">
            <a:xfrm>
              <a:off x="854" y="3388"/>
              <a:ext cx="176" cy="176"/>
            </a:xfrm>
            <a:prstGeom prst="ellipse">
              <a:avLst/>
            </a:prstGeom>
            <a:noFill/>
            <a:ln w="9525">
              <a:solidFill>
                <a:srgbClr val="FF3300"/>
              </a:solidFill>
              <a:round/>
              <a:headEnd/>
              <a:tailEnd/>
            </a:ln>
          </p:spPr>
          <p:txBody>
            <a:bodyPr anchor="ctr">
              <a:spAutoFit/>
            </a:bodyPr>
            <a:lstStyle/>
            <a:p>
              <a:endParaRPr lang="en-US"/>
            </a:p>
          </p:txBody>
        </p:sp>
      </p:grpSp>
      <p:grpSp>
        <p:nvGrpSpPr>
          <p:cNvPr id="18442" name="Group 16"/>
          <p:cNvGrpSpPr>
            <a:grpSpLocks/>
          </p:cNvGrpSpPr>
          <p:nvPr/>
        </p:nvGrpSpPr>
        <p:grpSpPr bwMode="auto">
          <a:xfrm>
            <a:off x="4946650" y="5802313"/>
            <a:ext cx="55563" cy="57150"/>
            <a:chOff x="854" y="3388"/>
            <a:chExt cx="176" cy="176"/>
          </a:xfrm>
        </p:grpSpPr>
        <p:sp>
          <p:nvSpPr>
            <p:cNvPr id="18495" name="Freeform 17"/>
            <p:cNvSpPr>
              <a:spLocks/>
            </p:cNvSpPr>
            <p:nvPr/>
          </p:nvSpPr>
          <p:spPr bwMode="auto">
            <a:xfrm>
              <a:off x="854" y="3476"/>
              <a:ext cx="88" cy="88"/>
            </a:xfrm>
            <a:custGeom>
              <a:avLst/>
              <a:gdLst>
                <a:gd name="T0" fmla="*/ 88 w 176"/>
                <a:gd name="T1" fmla="*/ 0 h 177"/>
                <a:gd name="T2" fmla="*/ 0 w 176"/>
                <a:gd name="T3" fmla="*/ 0 h 177"/>
                <a:gd name="T4" fmla="*/ 1 w 176"/>
                <a:gd name="T5" fmla="*/ 14 h 177"/>
                <a:gd name="T6" fmla="*/ 5 w 176"/>
                <a:gd name="T7" fmla="*/ 28 h 177"/>
                <a:gd name="T8" fmla="*/ 10 w 176"/>
                <a:gd name="T9" fmla="*/ 40 h 177"/>
                <a:gd name="T10" fmla="*/ 17 w 176"/>
                <a:gd name="T11" fmla="*/ 52 h 177"/>
                <a:gd name="T12" fmla="*/ 26 w 176"/>
                <a:gd name="T13" fmla="*/ 62 h 177"/>
                <a:gd name="T14" fmla="*/ 37 w 176"/>
                <a:gd name="T15" fmla="*/ 72 h 177"/>
                <a:gd name="T16" fmla="*/ 48 w 176"/>
                <a:gd name="T17" fmla="*/ 79 h 177"/>
                <a:gd name="T18" fmla="*/ 61 w 176"/>
                <a:gd name="T19" fmla="*/ 84 h 177"/>
                <a:gd name="T20" fmla="*/ 75 w 176"/>
                <a:gd name="T21" fmla="*/ 87 h 177"/>
                <a:gd name="T22" fmla="*/ 88 w 176"/>
                <a:gd name="T23" fmla="*/ 88 h 177"/>
                <a:gd name="T24" fmla="*/ 88 w 176"/>
                <a:gd name="T25" fmla="*/ 0 h 1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6"/>
                <a:gd name="T40" fmla="*/ 0 h 177"/>
                <a:gd name="T41" fmla="*/ 176 w 176"/>
                <a:gd name="T42" fmla="*/ 177 h 1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6" h="177">
                  <a:moveTo>
                    <a:pt x="176" y="0"/>
                  </a:moveTo>
                  <a:lnTo>
                    <a:pt x="0" y="0"/>
                  </a:lnTo>
                  <a:lnTo>
                    <a:pt x="3" y="29"/>
                  </a:lnTo>
                  <a:lnTo>
                    <a:pt x="10" y="56"/>
                  </a:lnTo>
                  <a:lnTo>
                    <a:pt x="20" y="80"/>
                  </a:lnTo>
                  <a:lnTo>
                    <a:pt x="34" y="105"/>
                  </a:lnTo>
                  <a:lnTo>
                    <a:pt x="52" y="125"/>
                  </a:lnTo>
                  <a:lnTo>
                    <a:pt x="73" y="144"/>
                  </a:lnTo>
                  <a:lnTo>
                    <a:pt x="97" y="158"/>
                  </a:lnTo>
                  <a:lnTo>
                    <a:pt x="122" y="168"/>
                  </a:lnTo>
                  <a:lnTo>
                    <a:pt x="149" y="175"/>
                  </a:lnTo>
                  <a:lnTo>
                    <a:pt x="176" y="177"/>
                  </a:lnTo>
                  <a:lnTo>
                    <a:pt x="176" y="0"/>
                  </a:lnTo>
                  <a:close/>
                </a:path>
              </a:pathLst>
            </a:custGeom>
            <a:solidFill>
              <a:schemeClr val="bg1"/>
            </a:solidFill>
            <a:ln w="1588">
              <a:solidFill>
                <a:srgbClr val="000000"/>
              </a:solidFill>
              <a:prstDash val="solid"/>
              <a:round/>
              <a:headEnd/>
              <a:tailEnd/>
            </a:ln>
          </p:spPr>
          <p:txBody>
            <a:bodyPr/>
            <a:lstStyle/>
            <a:p>
              <a:endParaRPr lang="en-US"/>
            </a:p>
          </p:txBody>
        </p:sp>
        <p:sp>
          <p:nvSpPr>
            <p:cNvPr id="18496" name="Freeform 18"/>
            <p:cNvSpPr>
              <a:spLocks/>
            </p:cNvSpPr>
            <p:nvPr/>
          </p:nvSpPr>
          <p:spPr bwMode="auto">
            <a:xfrm>
              <a:off x="942" y="3388"/>
              <a:ext cx="88" cy="88"/>
            </a:xfrm>
            <a:custGeom>
              <a:avLst/>
              <a:gdLst>
                <a:gd name="T0" fmla="*/ 88 w 177"/>
                <a:gd name="T1" fmla="*/ 88 h 176"/>
                <a:gd name="T2" fmla="*/ 0 w 177"/>
                <a:gd name="T3" fmla="*/ 88 h 176"/>
                <a:gd name="T4" fmla="*/ 0 w 177"/>
                <a:gd name="T5" fmla="*/ 0 h 176"/>
                <a:gd name="T6" fmla="*/ 14 w 177"/>
                <a:gd name="T7" fmla="*/ 1 h 176"/>
                <a:gd name="T8" fmla="*/ 28 w 177"/>
                <a:gd name="T9" fmla="*/ 5 h 176"/>
                <a:gd name="T10" fmla="*/ 40 w 177"/>
                <a:gd name="T11" fmla="*/ 10 h 176"/>
                <a:gd name="T12" fmla="*/ 52 w 177"/>
                <a:gd name="T13" fmla="*/ 17 h 176"/>
                <a:gd name="T14" fmla="*/ 62 w 177"/>
                <a:gd name="T15" fmla="*/ 26 h 176"/>
                <a:gd name="T16" fmla="*/ 72 w 177"/>
                <a:gd name="T17" fmla="*/ 37 h 176"/>
                <a:gd name="T18" fmla="*/ 79 w 177"/>
                <a:gd name="T19" fmla="*/ 48 h 176"/>
                <a:gd name="T20" fmla="*/ 84 w 177"/>
                <a:gd name="T21" fmla="*/ 61 h 176"/>
                <a:gd name="T22" fmla="*/ 87 w 177"/>
                <a:gd name="T23" fmla="*/ 75 h 176"/>
                <a:gd name="T24" fmla="*/ 88 w 177"/>
                <a:gd name="T25" fmla="*/ 88 h 1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7"/>
                <a:gd name="T40" fmla="*/ 0 h 176"/>
                <a:gd name="T41" fmla="*/ 177 w 177"/>
                <a:gd name="T42" fmla="*/ 176 h 17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7" h="176">
                  <a:moveTo>
                    <a:pt x="177" y="176"/>
                  </a:moveTo>
                  <a:lnTo>
                    <a:pt x="0" y="176"/>
                  </a:lnTo>
                  <a:lnTo>
                    <a:pt x="0" y="0"/>
                  </a:lnTo>
                  <a:lnTo>
                    <a:pt x="29" y="3"/>
                  </a:lnTo>
                  <a:lnTo>
                    <a:pt x="56" y="10"/>
                  </a:lnTo>
                  <a:lnTo>
                    <a:pt x="80" y="20"/>
                  </a:lnTo>
                  <a:lnTo>
                    <a:pt x="105" y="34"/>
                  </a:lnTo>
                  <a:lnTo>
                    <a:pt x="125" y="52"/>
                  </a:lnTo>
                  <a:lnTo>
                    <a:pt x="144" y="73"/>
                  </a:lnTo>
                  <a:lnTo>
                    <a:pt x="158" y="97"/>
                  </a:lnTo>
                  <a:lnTo>
                    <a:pt x="168" y="122"/>
                  </a:lnTo>
                  <a:lnTo>
                    <a:pt x="175" y="149"/>
                  </a:lnTo>
                  <a:lnTo>
                    <a:pt x="177" y="176"/>
                  </a:lnTo>
                  <a:close/>
                </a:path>
              </a:pathLst>
            </a:custGeom>
            <a:solidFill>
              <a:schemeClr val="bg1"/>
            </a:solidFill>
            <a:ln w="1588">
              <a:solidFill>
                <a:srgbClr val="000000"/>
              </a:solidFill>
              <a:prstDash val="solid"/>
              <a:round/>
              <a:headEnd/>
              <a:tailEnd/>
            </a:ln>
          </p:spPr>
          <p:txBody>
            <a:bodyPr/>
            <a:lstStyle/>
            <a:p>
              <a:endParaRPr lang="en-US"/>
            </a:p>
          </p:txBody>
        </p:sp>
        <p:sp>
          <p:nvSpPr>
            <p:cNvPr id="18497" name="Freeform 19"/>
            <p:cNvSpPr>
              <a:spLocks/>
            </p:cNvSpPr>
            <p:nvPr/>
          </p:nvSpPr>
          <p:spPr bwMode="auto">
            <a:xfrm>
              <a:off x="942" y="3476"/>
              <a:ext cx="88" cy="88"/>
            </a:xfrm>
            <a:custGeom>
              <a:avLst/>
              <a:gdLst>
                <a:gd name="T0" fmla="*/ 0 w 177"/>
                <a:gd name="T1" fmla="*/ 0 h 177"/>
                <a:gd name="T2" fmla="*/ 88 w 177"/>
                <a:gd name="T3" fmla="*/ 0 h 177"/>
                <a:gd name="T4" fmla="*/ 87 w 177"/>
                <a:gd name="T5" fmla="*/ 14 h 177"/>
                <a:gd name="T6" fmla="*/ 84 w 177"/>
                <a:gd name="T7" fmla="*/ 28 h 177"/>
                <a:gd name="T8" fmla="*/ 79 w 177"/>
                <a:gd name="T9" fmla="*/ 40 h 177"/>
                <a:gd name="T10" fmla="*/ 72 w 177"/>
                <a:gd name="T11" fmla="*/ 52 h 177"/>
                <a:gd name="T12" fmla="*/ 62 w 177"/>
                <a:gd name="T13" fmla="*/ 62 h 177"/>
                <a:gd name="T14" fmla="*/ 52 w 177"/>
                <a:gd name="T15" fmla="*/ 72 h 177"/>
                <a:gd name="T16" fmla="*/ 40 w 177"/>
                <a:gd name="T17" fmla="*/ 79 h 177"/>
                <a:gd name="T18" fmla="*/ 28 w 177"/>
                <a:gd name="T19" fmla="*/ 84 h 177"/>
                <a:gd name="T20" fmla="*/ 14 w 177"/>
                <a:gd name="T21" fmla="*/ 87 h 177"/>
                <a:gd name="T22" fmla="*/ 0 w 177"/>
                <a:gd name="T23" fmla="*/ 88 h 177"/>
                <a:gd name="T24" fmla="*/ 0 w 177"/>
                <a:gd name="T25" fmla="*/ 0 h 1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7"/>
                <a:gd name="T40" fmla="*/ 0 h 177"/>
                <a:gd name="T41" fmla="*/ 177 w 177"/>
                <a:gd name="T42" fmla="*/ 177 h 1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7" h="177">
                  <a:moveTo>
                    <a:pt x="0" y="0"/>
                  </a:moveTo>
                  <a:lnTo>
                    <a:pt x="177" y="0"/>
                  </a:lnTo>
                  <a:lnTo>
                    <a:pt x="175" y="29"/>
                  </a:lnTo>
                  <a:lnTo>
                    <a:pt x="168" y="56"/>
                  </a:lnTo>
                  <a:lnTo>
                    <a:pt x="158" y="80"/>
                  </a:lnTo>
                  <a:lnTo>
                    <a:pt x="144" y="105"/>
                  </a:lnTo>
                  <a:lnTo>
                    <a:pt x="125" y="125"/>
                  </a:lnTo>
                  <a:lnTo>
                    <a:pt x="105" y="144"/>
                  </a:lnTo>
                  <a:lnTo>
                    <a:pt x="80" y="158"/>
                  </a:lnTo>
                  <a:lnTo>
                    <a:pt x="56" y="168"/>
                  </a:lnTo>
                  <a:lnTo>
                    <a:pt x="29" y="175"/>
                  </a:lnTo>
                  <a:lnTo>
                    <a:pt x="0" y="177"/>
                  </a:lnTo>
                  <a:lnTo>
                    <a:pt x="0" y="0"/>
                  </a:lnTo>
                  <a:close/>
                </a:path>
              </a:pathLst>
            </a:custGeom>
            <a:solidFill>
              <a:srgbClr val="FF3300"/>
            </a:solidFill>
            <a:ln w="1588">
              <a:solidFill>
                <a:srgbClr val="FF3300"/>
              </a:solidFill>
              <a:prstDash val="solid"/>
              <a:round/>
              <a:headEnd/>
              <a:tailEnd/>
            </a:ln>
          </p:spPr>
          <p:txBody>
            <a:bodyPr/>
            <a:lstStyle/>
            <a:p>
              <a:endParaRPr lang="en-US"/>
            </a:p>
          </p:txBody>
        </p:sp>
        <p:sp>
          <p:nvSpPr>
            <p:cNvPr id="18498" name="Freeform 20"/>
            <p:cNvSpPr>
              <a:spLocks/>
            </p:cNvSpPr>
            <p:nvPr/>
          </p:nvSpPr>
          <p:spPr bwMode="auto">
            <a:xfrm>
              <a:off x="854" y="3388"/>
              <a:ext cx="88" cy="88"/>
            </a:xfrm>
            <a:custGeom>
              <a:avLst/>
              <a:gdLst>
                <a:gd name="T0" fmla="*/ 0 w 176"/>
                <a:gd name="T1" fmla="*/ 88 h 176"/>
                <a:gd name="T2" fmla="*/ 88 w 176"/>
                <a:gd name="T3" fmla="*/ 88 h 176"/>
                <a:gd name="T4" fmla="*/ 88 w 176"/>
                <a:gd name="T5" fmla="*/ 0 h 176"/>
                <a:gd name="T6" fmla="*/ 75 w 176"/>
                <a:gd name="T7" fmla="*/ 1 h 176"/>
                <a:gd name="T8" fmla="*/ 61 w 176"/>
                <a:gd name="T9" fmla="*/ 5 h 176"/>
                <a:gd name="T10" fmla="*/ 48 w 176"/>
                <a:gd name="T11" fmla="*/ 10 h 176"/>
                <a:gd name="T12" fmla="*/ 37 w 176"/>
                <a:gd name="T13" fmla="*/ 17 h 176"/>
                <a:gd name="T14" fmla="*/ 26 w 176"/>
                <a:gd name="T15" fmla="*/ 26 h 176"/>
                <a:gd name="T16" fmla="*/ 17 w 176"/>
                <a:gd name="T17" fmla="*/ 37 h 176"/>
                <a:gd name="T18" fmla="*/ 10 w 176"/>
                <a:gd name="T19" fmla="*/ 48 h 176"/>
                <a:gd name="T20" fmla="*/ 5 w 176"/>
                <a:gd name="T21" fmla="*/ 61 h 176"/>
                <a:gd name="T22" fmla="*/ 1 w 176"/>
                <a:gd name="T23" fmla="*/ 75 h 176"/>
                <a:gd name="T24" fmla="*/ 0 w 176"/>
                <a:gd name="T25" fmla="*/ 88 h 1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6"/>
                <a:gd name="T40" fmla="*/ 0 h 176"/>
                <a:gd name="T41" fmla="*/ 176 w 176"/>
                <a:gd name="T42" fmla="*/ 176 h 17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6" h="176">
                  <a:moveTo>
                    <a:pt x="0" y="176"/>
                  </a:moveTo>
                  <a:lnTo>
                    <a:pt x="176" y="176"/>
                  </a:lnTo>
                  <a:lnTo>
                    <a:pt x="176" y="0"/>
                  </a:lnTo>
                  <a:lnTo>
                    <a:pt x="149" y="3"/>
                  </a:lnTo>
                  <a:lnTo>
                    <a:pt x="122" y="10"/>
                  </a:lnTo>
                  <a:lnTo>
                    <a:pt x="97" y="20"/>
                  </a:lnTo>
                  <a:lnTo>
                    <a:pt x="73" y="34"/>
                  </a:lnTo>
                  <a:lnTo>
                    <a:pt x="52" y="52"/>
                  </a:lnTo>
                  <a:lnTo>
                    <a:pt x="34" y="73"/>
                  </a:lnTo>
                  <a:lnTo>
                    <a:pt x="20" y="97"/>
                  </a:lnTo>
                  <a:lnTo>
                    <a:pt x="10" y="122"/>
                  </a:lnTo>
                  <a:lnTo>
                    <a:pt x="3" y="149"/>
                  </a:lnTo>
                  <a:lnTo>
                    <a:pt x="0" y="176"/>
                  </a:lnTo>
                  <a:close/>
                </a:path>
              </a:pathLst>
            </a:custGeom>
            <a:solidFill>
              <a:srgbClr val="FF3300"/>
            </a:solidFill>
            <a:ln w="1588">
              <a:solidFill>
                <a:srgbClr val="FF3300"/>
              </a:solidFill>
              <a:prstDash val="solid"/>
              <a:round/>
              <a:headEnd/>
              <a:tailEnd/>
            </a:ln>
          </p:spPr>
          <p:txBody>
            <a:bodyPr/>
            <a:lstStyle/>
            <a:p>
              <a:endParaRPr lang="en-US"/>
            </a:p>
          </p:txBody>
        </p:sp>
        <p:sp>
          <p:nvSpPr>
            <p:cNvPr id="18499" name="Oval 21"/>
            <p:cNvSpPr>
              <a:spLocks noChangeArrowheads="1"/>
            </p:cNvSpPr>
            <p:nvPr/>
          </p:nvSpPr>
          <p:spPr bwMode="auto">
            <a:xfrm>
              <a:off x="854" y="3388"/>
              <a:ext cx="176" cy="176"/>
            </a:xfrm>
            <a:prstGeom prst="ellipse">
              <a:avLst/>
            </a:prstGeom>
            <a:noFill/>
            <a:ln w="9525">
              <a:solidFill>
                <a:srgbClr val="FF3300"/>
              </a:solidFill>
              <a:round/>
              <a:headEnd/>
              <a:tailEnd/>
            </a:ln>
          </p:spPr>
          <p:txBody>
            <a:bodyPr anchor="ctr">
              <a:spAutoFit/>
            </a:bodyPr>
            <a:lstStyle/>
            <a:p>
              <a:endParaRPr lang="en-US"/>
            </a:p>
          </p:txBody>
        </p:sp>
      </p:grpSp>
      <p:grpSp>
        <p:nvGrpSpPr>
          <p:cNvPr id="18443" name="Group 22"/>
          <p:cNvGrpSpPr>
            <a:grpSpLocks/>
          </p:cNvGrpSpPr>
          <p:nvPr/>
        </p:nvGrpSpPr>
        <p:grpSpPr bwMode="auto">
          <a:xfrm>
            <a:off x="4694238" y="5802313"/>
            <a:ext cx="55562" cy="57150"/>
            <a:chOff x="854" y="3388"/>
            <a:chExt cx="176" cy="176"/>
          </a:xfrm>
        </p:grpSpPr>
        <p:sp>
          <p:nvSpPr>
            <p:cNvPr id="18490" name="Freeform 23"/>
            <p:cNvSpPr>
              <a:spLocks/>
            </p:cNvSpPr>
            <p:nvPr/>
          </p:nvSpPr>
          <p:spPr bwMode="auto">
            <a:xfrm>
              <a:off x="854" y="3476"/>
              <a:ext cx="88" cy="88"/>
            </a:xfrm>
            <a:custGeom>
              <a:avLst/>
              <a:gdLst>
                <a:gd name="T0" fmla="*/ 88 w 176"/>
                <a:gd name="T1" fmla="*/ 0 h 177"/>
                <a:gd name="T2" fmla="*/ 0 w 176"/>
                <a:gd name="T3" fmla="*/ 0 h 177"/>
                <a:gd name="T4" fmla="*/ 1 w 176"/>
                <a:gd name="T5" fmla="*/ 14 h 177"/>
                <a:gd name="T6" fmla="*/ 5 w 176"/>
                <a:gd name="T7" fmla="*/ 28 h 177"/>
                <a:gd name="T8" fmla="*/ 10 w 176"/>
                <a:gd name="T9" fmla="*/ 40 h 177"/>
                <a:gd name="T10" fmla="*/ 17 w 176"/>
                <a:gd name="T11" fmla="*/ 52 h 177"/>
                <a:gd name="T12" fmla="*/ 26 w 176"/>
                <a:gd name="T13" fmla="*/ 62 h 177"/>
                <a:gd name="T14" fmla="*/ 37 w 176"/>
                <a:gd name="T15" fmla="*/ 72 h 177"/>
                <a:gd name="T16" fmla="*/ 48 w 176"/>
                <a:gd name="T17" fmla="*/ 79 h 177"/>
                <a:gd name="T18" fmla="*/ 61 w 176"/>
                <a:gd name="T19" fmla="*/ 84 h 177"/>
                <a:gd name="T20" fmla="*/ 75 w 176"/>
                <a:gd name="T21" fmla="*/ 87 h 177"/>
                <a:gd name="T22" fmla="*/ 88 w 176"/>
                <a:gd name="T23" fmla="*/ 88 h 177"/>
                <a:gd name="T24" fmla="*/ 88 w 176"/>
                <a:gd name="T25" fmla="*/ 0 h 1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6"/>
                <a:gd name="T40" fmla="*/ 0 h 177"/>
                <a:gd name="T41" fmla="*/ 176 w 176"/>
                <a:gd name="T42" fmla="*/ 177 h 1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6" h="177">
                  <a:moveTo>
                    <a:pt x="176" y="0"/>
                  </a:moveTo>
                  <a:lnTo>
                    <a:pt x="0" y="0"/>
                  </a:lnTo>
                  <a:lnTo>
                    <a:pt x="3" y="29"/>
                  </a:lnTo>
                  <a:lnTo>
                    <a:pt x="10" y="56"/>
                  </a:lnTo>
                  <a:lnTo>
                    <a:pt x="20" y="80"/>
                  </a:lnTo>
                  <a:lnTo>
                    <a:pt x="34" y="105"/>
                  </a:lnTo>
                  <a:lnTo>
                    <a:pt x="52" y="125"/>
                  </a:lnTo>
                  <a:lnTo>
                    <a:pt x="73" y="144"/>
                  </a:lnTo>
                  <a:lnTo>
                    <a:pt x="97" y="158"/>
                  </a:lnTo>
                  <a:lnTo>
                    <a:pt x="122" y="168"/>
                  </a:lnTo>
                  <a:lnTo>
                    <a:pt x="149" y="175"/>
                  </a:lnTo>
                  <a:lnTo>
                    <a:pt x="176" y="177"/>
                  </a:lnTo>
                  <a:lnTo>
                    <a:pt x="176" y="0"/>
                  </a:lnTo>
                  <a:close/>
                </a:path>
              </a:pathLst>
            </a:custGeom>
            <a:solidFill>
              <a:schemeClr val="bg1"/>
            </a:solidFill>
            <a:ln w="1588">
              <a:solidFill>
                <a:srgbClr val="000000"/>
              </a:solidFill>
              <a:prstDash val="solid"/>
              <a:round/>
              <a:headEnd/>
              <a:tailEnd/>
            </a:ln>
          </p:spPr>
          <p:txBody>
            <a:bodyPr/>
            <a:lstStyle/>
            <a:p>
              <a:endParaRPr lang="en-US"/>
            </a:p>
          </p:txBody>
        </p:sp>
        <p:sp>
          <p:nvSpPr>
            <p:cNvPr id="18491" name="Freeform 24"/>
            <p:cNvSpPr>
              <a:spLocks/>
            </p:cNvSpPr>
            <p:nvPr/>
          </p:nvSpPr>
          <p:spPr bwMode="auto">
            <a:xfrm>
              <a:off x="942" y="3388"/>
              <a:ext cx="88" cy="88"/>
            </a:xfrm>
            <a:custGeom>
              <a:avLst/>
              <a:gdLst>
                <a:gd name="T0" fmla="*/ 88 w 177"/>
                <a:gd name="T1" fmla="*/ 88 h 176"/>
                <a:gd name="T2" fmla="*/ 0 w 177"/>
                <a:gd name="T3" fmla="*/ 88 h 176"/>
                <a:gd name="T4" fmla="*/ 0 w 177"/>
                <a:gd name="T5" fmla="*/ 0 h 176"/>
                <a:gd name="T6" fmla="*/ 14 w 177"/>
                <a:gd name="T7" fmla="*/ 1 h 176"/>
                <a:gd name="T8" fmla="*/ 28 w 177"/>
                <a:gd name="T9" fmla="*/ 5 h 176"/>
                <a:gd name="T10" fmla="*/ 40 w 177"/>
                <a:gd name="T11" fmla="*/ 10 h 176"/>
                <a:gd name="T12" fmla="*/ 52 w 177"/>
                <a:gd name="T13" fmla="*/ 17 h 176"/>
                <a:gd name="T14" fmla="*/ 62 w 177"/>
                <a:gd name="T15" fmla="*/ 26 h 176"/>
                <a:gd name="T16" fmla="*/ 72 w 177"/>
                <a:gd name="T17" fmla="*/ 37 h 176"/>
                <a:gd name="T18" fmla="*/ 79 w 177"/>
                <a:gd name="T19" fmla="*/ 48 h 176"/>
                <a:gd name="T20" fmla="*/ 84 w 177"/>
                <a:gd name="T21" fmla="*/ 61 h 176"/>
                <a:gd name="T22" fmla="*/ 87 w 177"/>
                <a:gd name="T23" fmla="*/ 75 h 176"/>
                <a:gd name="T24" fmla="*/ 88 w 177"/>
                <a:gd name="T25" fmla="*/ 88 h 1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7"/>
                <a:gd name="T40" fmla="*/ 0 h 176"/>
                <a:gd name="T41" fmla="*/ 177 w 177"/>
                <a:gd name="T42" fmla="*/ 176 h 17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7" h="176">
                  <a:moveTo>
                    <a:pt x="177" y="176"/>
                  </a:moveTo>
                  <a:lnTo>
                    <a:pt x="0" y="176"/>
                  </a:lnTo>
                  <a:lnTo>
                    <a:pt x="0" y="0"/>
                  </a:lnTo>
                  <a:lnTo>
                    <a:pt x="29" y="3"/>
                  </a:lnTo>
                  <a:lnTo>
                    <a:pt x="56" y="10"/>
                  </a:lnTo>
                  <a:lnTo>
                    <a:pt x="80" y="20"/>
                  </a:lnTo>
                  <a:lnTo>
                    <a:pt x="105" y="34"/>
                  </a:lnTo>
                  <a:lnTo>
                    <a:pt x="125" y="52"/>
                  </a:lnTo>
                  <a:lnTo>
                    <a:pt x="144" y="73"/>
                  </a:lnTo>
                  <a:lnTo>
                    <a:pt x="158" y="97"/>
                  </a:lnTo>
                  <a:lnTo>
                    <a:pt x="168" y="122"/>
                  </a:lnTo>
                  <a:lnTo>
                    <a:pt x="175" y="149"/>
                  </a:lnTo>
                  <a:lnTo>
                    <a:pt x="177" y="176"/>
                  </a:lnTo>
                  <a:close/>
                </a:path>
              </a:pathLst>
            </a:custGeom>
            <a:solidFill>
              <a:schemeClr val="bg1"/>
            </a:solidFill>
            <a:ln w="1588">
              <a:solidFill>
                <a:srgbClr val="000000"/>
              </a:solidFill>
              <a:prstDash val="solid"/>
              <a:round/>
              <a:headEnd/>
              <a:tailEnd/>
            </a:ln>
          </p:spPr>
          <p:txBody>
            <a:bodyPr/>
            <a:lstStyle/>
            <a:p>
              <a:endParaRPr lang="en-US"/>
            </a:p>
          </p:txBody>
        </p:sp>
        <p:sp>
          <p:nvSpPr>
            <p:cNvPr id="18492" name="Freeform 25"/>
            <p:cNvSpPr>
              <a:spLocks/>
            </p:cNvSpPr>
            <p:nvPr/>
          </p:nvSpPr>
          <p:spPr bwMode="auto">
            <a:xfrm>
              <a:off x="942" y="3476"/>
              <a:ext cx="88" cy="88"/>
            </a:xfrm>
            <a:custGeom>
              <a:avLst/>
              <a:gdLst>
                <a:gd name="T0" fmla="*/ 0 w 177"/>
                <a:gd name="T1" fmla="*/ 0 h 177"/>
                <a:gd name="T2" fmla="*/ 88 w 177"/>
                <a:gd name="T3" fmla="*/ 0 h 177"/>
                <a:gd name="T4" fmla="*/ 87 w 177"/>
                <a:gd name="T5" fmla="*/ 14 h 177"/>
                <a:gd name="T6" fmla="*/ 84 w 177"/>
                <a:gd name="T7" fmla="*/ 28 h 177"/>
                <a:gd name="T8" fmla="*/ 79 w 177"/>
                <a:gd name="T9" fmla="*/ 40 h 177"/>
                <a:gd name="T10" fmla="*/ 72 w 177"/>
                <a:gd name="T11" fmla="*/ 52 h 177"/>
                <a:gd name="T12" fmla="*/ 62 w 177"/>
                <a:gd name="T13" fmla="*/ 62 h 177"/>
                <a:gd name="T14" fmla="*/ 52 w 177"/>
                <a:gd name="T15" fmla="*/ 72 h 177"/>
                <a:gd name="T16" fmla="*/ 40 w 177"/>
                <a:gd name="T17" fmla="*/ 79 h 177"/>
                <a:gd name="T18" fmla="*/ 28 w 177"/>
                <a:gd name="T19" fmla="*/ 84 h 177"/>
                <a:gd name="T20" fmla="*/ 14 w 177"/>
                <a:gd name="T21" fmla="*/ 87 h 177"/>
                <a:gd name="T22" fmla="*/ 0 w 177"/>
                <a:gd name="T23" fmla="*/ 88 h 177"/>
                <a:gd name="T24" fmla="*/ 0 w 177"/>
                <a:gd name="T25" fmla="*/ 0 h 1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7"/>
                <a:gd name="T40" fmla="*/ 0 h 177"/>
                <a:gd name="T41" fmla="*/ 177 w 177"/>
                <a:gd name="T42" fmla="*/ 177 h 1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7" h="177">
                  <a:moveTo>
                    <a:pt x="0" y="0"/>
                  </a:moveTo>
                  <a:lnTo>
                    <a:pt x="177" y="0"/>
                  </a:lnTo>
                  <a:lnTo>
                    <a:pt x="175" y="29"/>
                  </a:lnTo>
                  <a:lnTo>
                    <a:pt x="168" y="56"/>
                  </a:lnTo>
                  <a:lnTo>
                    <a:pt x="158" y="80"/>
                  </a:lnTo>
                  <a:lnTo>
                    <a:pt x="144" y="105"/>
                  </a:lnTo>
                  <a:lnTo>
                    <a:pt x="125" y="125"/>
                  </a:lnTo>
                  <a:lnTo>
                    <a:pt x="105" y="144"/>
                  </a:lnTo>
                  <a:lnTo>
                    <a:pt x="80" y="158"/>
                  </a:lnTo>
                  <a:lnTo>
                    <a:pt x="56" y="168"/>
                  </a:lnTo>
                  <a:lnTo>
                    <a:pt x="29" y="175"/>
                  </a:lnTo>
                  <a:lnTo>
                    <a:pt x="0" y="177"/>
                  </a:lnTo>
                  <a:lnTo>
                    <a:pt x="0" y="0"/>
                  </a:lnTo>
                  <a:close/>
                </a:path>
              </a:pathLst>
            </a:custGeom>
            <a:solidFill>
              <a:srgbClr val="FF3300"/>
            </a:solidFill>
            <a:ln w="1588">
              <a:solidFill>
                <a:srgbClr val="FF3300"/>
              </a:solidFill>
              <a:prstDash val="solid"/>
              <a:round/>
              <a:headEnd/>
              <a:tailEnd/>
            </a:ln>
          </p:spPr>
          <p:txBody>
            <a:bodyPr/>
            <a:lstStyle/>
            <a:p>
              <a:endParaRPr lang="en-US"/>
            </a:p>
          </p:txBody>
        </p:sp>
        <p:sp>
          <p:nvSpPr>
            <p:cNvPr id="18493" name="Freeform 26"/>
            <p:cNvSpPr>
              <a:spLocks/>
            </p:cNvSpPr>
            <p:nvPr/>
          </p:nvSpPr>
          <p:spPr bwMode="auto">
            <a:xfrm>
              <a:off x="854" y="3388"/>
              <a:ext cx="88" cy="88"/>
            </a:xfrm>
            <a:custGeom>
              <a:avLst/>
              <a:gdLst>
                <a:gd name="T0" fmla="*/ 0 w 176"/>
                <a:gd name="T1" fmla="*/ 88 h 176"/>
                <a:gd name="T2" fmla="*/ 88 w 176"/>
                <a:gd name="T3" fmla="*/ 88 h 176"/>
                <a:gd name="T4" fmla="*/ 88 w 176"/>
                <a:gd name="T5" fmla="*/ 0 h 176"/>
                <a:gd name="T6" fmla="*/ 75 w 176"/>
                <a:gd name="T7" fmla="*/ 1 h 176"/>
                <a:gd name="T8" fmla="*/ 61 w 176"/>
                <a:gd name="T9" fmla="*/ 5 h 176"/>
                <a:gd name="T10" fmla="*/ 48 w 176"/>
                <a:gd name="T11" fmla="*/ 10 h 176"/>
                <a:gd name="T12" fmla="*/ 37 w 176"/>
                <a:gd name="T13" fmla="*/ 17 h 176"/>
                <a:gd name="T14" fmla="*/ 26 w 176"/>
                <a:gd name="T15" fmla="*/ 26 h 176"/>
                <a:gd name="T16" fmla="*/ 17 w 176"/>
                <a:gd name="T17" fmla="*/ 37 h 176"/>
                <a:gd name="T18" fmla="*/ 10 w 176"/>
                <a:gd name="T19" fmla="*/ 48 h 176"/>
                <a:gd name="T20" fmla="*/ 5 w 176"/>
                <a:gd name="T21" fmla="*/ 61 h 176"/>
                <a:gd name="T22" fmla="*/ 1 w 176"/>
                <a:gd name="T23" fmla="*/ 75 h 176"/>
                <a:gd name="T24" fmla="*/ 0 w 176"/>
                <a:gd name="T25" fmla="*/ 88 h 1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6"/>
                <a:gd name="T40" fmla="*/ 0 h 176"/>
                <a:gd name="T41" fmla="*/ 176 w 176"/>
                <a:gd name="T42" fmla="*/ 176 h 17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6" h="176">
                  <a:moveTo>
                    <a:pt x="0" y="176"/>
                  </a:moveTo>
                  <a:lnTo>
                    <a:pt x="176" y="176"/>
                  </a:lnTo>
                  <a:lnTo>
                    <a:pt x="176" y="0"/>
                  </a:lnTo>
                  <a:lnTo>
                    <a:pt x="149" y="3"/>
                  </a:lnTo>
                  <a:lnTo>
                    <a:pt x="122" y="10"/>
                  </a:lnTo>
                  <a:lnTo>
                    <a:pt x="97" y="20"/>
                  </a:lnTo>
                  <a:lnTo>
                    <a:pt x="73" y="34"/>
                  </a:lnTo>
                  <a:lnTo>
                    <a:pt x="52" y="52"/>
                  </a:lnTo>
                  <a:lnTo>
                    <a:pt x="34" y="73"/>
                  </a:lnTo>
                  <a:lnTo>
                    <a:pt x="20" y="97"/>
                  </a:lnTo>
                  <a:lnTo>
                    <a:pt x="10" y="122"/>
                  </a:lnTo>
                  <a:lnTo>
                    <a:pt x="3" y="149"/>
                  </a:lnTo>
                  <a:lnTo>
                    <a:pt x="0" y="176"/>
                  </a:lnTo>
                  <a:close/>
                </a:path>
              </a:pathLst>
            </a:custGeom>
            <a:solidFill>
              <a:srgbClr val="FF3300"/>
            </a:solidFill>
            <a:ln w="1588">
              <a:solidFill>
                <a:srgbClr val="FF3300"/>
              </a:solidFill>
              <a:prstDash val="solid"/>
              <a:round/>
              <a:headEnd/>
              <a:tailEnd/>
            </a:ln>
          </p:spPr>
          <p:txBody>
            <a:bodyPr/>
            <a:lstStyle/>
            <a:p>
              <a:endParaRPr lang="en-US"/>
            </a:p>
          </p:txBody>
        </p:sp>
        <p:sp>
          <p:nvSpPr>
            <p:cNvPr id="18494" name="Oval 27"/>
            <p:cNvSpPr>
              <a:spLocks noChangeArrowheads="1"/>
            </p:cNvSpPr>
            <p:nvPr/>
          </p:nvSpPr>
          <p:spPr bwMode="auto">
            <a:xfrm>
              <a:off x="854" y="3388"/>
              <a:ext cx="176" cy="176"/>
            </a:xfrm>
            <a:prstGeom prst="ellipse">
              <a:avLst/>
            </a:prstGeom>
            <a:noFill/>
            <a:ln w="9525">
              <a:solidFill>
                <a:srgbClr val="FF3300"/>
              </a:solidFill>
              <a:round/>
              <a:headEnd/>
              <a:tailEnd/>
            </a:ln>
          </p:spPr>
          <p:txBody>
            <a:bodyPr anchor="ctr">
              <a:spAutoFit/>
            </a:bodyPr>
            <a:lstStyle/>
            <a:p>
              <a:endParaRPr lang="en-US"/>
            </a:p>
          </p:txBody>
        </p:sp>
      </p:grpSp>
      <p:sp>
        <p:nvSpPr>
          <p:cNvPr id="18444" name="Text Box 28"/>
          <p:cNvSpPr txBox="1">
            <a:spLocks noChangeArrowheads="1"/>
          </p:cNvSpPr>
          <p:nvPr/>
        </p:nvSpPr>
        <p:spPr bwMode="auto">
          <a:xfrm>
            <a:off x="2260600" y="6070600"/>
            <a:ext cx="484188" cy="260350"/>
          </a:xfrm>
          <a:prstGeom prst="rect">
            <a:avLst/>
          </a:prstGeom>
          <a:noFill/>
          <a:ln w="9525">
            <a:noFill/>
            <a:miter lim="800000"/>
            <a:headEnd/>
            <a:tailEnd/>
          </a:ln>
        </p:spPr>
        <p:txBody>
          <a:bodyPr wrap="none">
            <a:spAutoFit/>
          </a:bodyPr>
          <a:lstStyle/>
          <a:p>
            <a:pPr algn="ctr"/>
            <a:r>
              <a:rPr lang="en-US" sz="1100">
                <a:solidFill>
                  <a:schemeClr val="tx2"/>
                </a:solidFill>
                <a:latin typeface="Verdana" pitchFamily="34" charset="0"/>
              </a:rPr>
              <a:t>200</a:t>
            </a:r>
          </a:p>
        </p:txBody>
      </p:sp>
      <p:sp>
        <p:nvSpPr>
          <p:cNvPr id="18445" name="Line 29"/>
          <p:cNvSpPr>
            <a:spLocks noChangeShapeType="1"/>
          </p:cNvSpPr>
          <p:nvPr/>
        </p:nvSpPr>
        <p:spPr bwMode="auto">
          <a:xfrm>
            <a:off x="2730500" y="3340100"/>
            <a:ext cx="3924300" cy="0"/>
          </a:xfrm>
          <a:prstGeom prst="line">
            <a:avLst/>
          </a:prstGeom>
          <a:noFill/>
          <a:ln w="12700">
            <a:solidFill>
              <a:schemeClr val="folHlink"/>
            </a:solidFill>
            <a:round/>
            <a:headEnd/>
            <a:tailEnd/>
          </a:ln>
        </p:spPr>
        <p:txBody>
          <a:bodyPr anchor="ctr">
            <a:spAutoFit/>
          </a:bodyPr>
          <a:lstStyle/>
          <a:p>
            <a:endParaRPr lang="en-US"/>
          </a:p>
        </p:txBody>
      </p:sp>
      <p:sp>
        <p:nvSpPr>
          <p:cNvPr id="18446" name="Line 30"/>
          <p:cNvSpPr>
            <a:spLocks noChangeShapeType="1"/>
          </p:cNvSpPr>
          <p:nvPr/>
        </p:nvSpPr>
        <p:spPr bwMode="auto">
          <a:xfrm>
            <a:off x="2740025" y="4778375"/>
            <a:ext cx="3924300" cy="0"/>
          </a:xfrm>
          <a:prstGeom prst="line">
            <a:avLst/>
          </a:prstGeom>
          <a:noFill/>
          <a:ln w="12700">
            <a:solidFill>
              <a:schemeClr val="folHlink"/>
            </a:solidFill>
            <a:round/>
            <a:headEnd/>
            <a:tailEnd/>
          </a:ln>
        </p:spPr>
        <p:txBody>
          <a:bodyPr anchor="ctr">
            <a:spAutoFit/>
          </a:bodyPr>
          <a:lstStyle/>
          <a:p>
            <a:endParaRPr lang="en-US"/>
          </a:p>
        </p:txBody>
      </p:sp>
      <p:sp>
        <p:nvSpPr>
          <p:cNvPr id="18447" name="Line 31"/>
          <p:cNvSpPr>
            <a:spLocks noChangeShapeType="1"/>
          </p:cNvSpPr>
          <p:nvPr/>
        </p:nvSpPr>
        <p:spPr bwMode="auto">
          <a:xfrm>
            <a:off x="2740025" y="6216650"/>
            <a:ext cx="3924300" cy="0"/>
          </a:xfrm>
          <a:prstGeom prst="line">
            <a:avLst/>
          </a:prstGeom>
          <a:noFill/>
          <a:ln w="12700">
            <a:solidFill>
              <a:schemeClr val="folHlink"/>
            </a:solidFill>
            <a:round/>
            <a:headEnd/>
            <a:tailEnd/>
          </a:ln>
        </p:spPr>
        <p:txBody>
          <a:bodyPr anchor="ctr">
            <a:spAutoFit/>
          </a:bodyPr>
          <a:lstStyle/>
          <a:p>
            <a:endParaRPr lang="en-US"/>
          </a:p>
        </p:txBody>
      </p:sp>
      <p:sp>
        <p:nvSpPr>
          <p:cNvPr id="18448" name="Line 32"/>
          <p:cNvSpPr>
            <a:spLocks noChangeShapeType="1"/>
          </p:cNvSpPr>
          <p:nvPr/>
        </p:nvSpPr>
        <p:spPr bwMode="auto">
          <a:xfrm>
            <a:off x="4684713" y="1898650"/>
            <a:ext cx="3175" cy="4314825"/>
          </a:xfrm>
          <a:prstGeom prst="line">
            <a:avLst/>
          </a:prstGeom>
          <a:noFill/>
          <a:ln w="12700">
            <a:solidFill>
              <a:schemeClr val="folHlink"/>
            </a:solidFill>
            <a:round/>
            <a:headEnd/>
            <a:tailEnd/>
          </a:ln>
        </p:spPr>
        <p:txBody>
          <a:bodyPr anchor="ctr">
            <a:spAutoFit/>
          </a:bodyPr>
          <a:lstStyle/>
          <a:p>
            <a:endParaRPr lang="en-US"/>
          </a:p>
        </p:txBody>
      </p:sp>
      <p:sp>
        <p:nvSpPr>
          <p:cNvPr id="18449" name="Line 33"/>
          <p:cNvSpPr>
            <a:spLocks noChangeShapeType="1"/>
          </p:cNvSpPr>
          <p:nvPr/>
        </p:nvSpPr>
        <p:spPr bwMode="auto">
          <a:xfrm flipH="1">
            <a:off x="5072063" y="1903413"/>
            <a:ext cx="593725" cy="4310062"/>
          </a:xfrm>
          <a:prstGeom prst="line">
            <a:avLst/>
          </a:prstGeom>
          <a:noFill/>
          <a:ln w="12700">
            <a:solidFill>
              <a:schemeClr val="folHlink"/>
            </a:solidFill>
            <a:round/>
            <a:headEnd/>
            <a:tailEnd/>
          </a:ln>
        </p:spPr>
        <p:txBody>
          <a:bodyPr anchor="ctr">
            <a:spAutoFit/>
          </a:bodyPr>
          <a:lstStyle/>
          <a:p>
            <a:endParaRPr lang="en-US"/>
          </a:p>
        </p:txBody>
      </p:sp>
      <p:sp>
        <p:nvSpPr>
          <p:cNvPr id="18450" name="Line 34"/>
          <p:cNvSpPr>
            <a:spLocks noChangeShapeType="1"/>
          </p:cNvSpPr>
          <p:nvPr/>
        </p:nvSpPr>
        <p:spPr bwMode="auto">
          <a:xfrm flipH="1">
            <a:off x="5461000" y="1905000"/>
            <a:ext cx="1179513" cy="4308475"/>
          </a:xfrm>
          <a:prstGeom prst="line">
            <a:avLst/>
          </a:prstGeom>
          <a:noFill/>
          <a:ln w="12700">
            <a:solidFill>
              <a:schemeClr val="folHlink"/>
            </a:solidFill>
            <a:round/>
            <a:headEnd/>
            <a:tailEnd/>
          </a:ln>
        </p:spPr>
        <p:txBody>
          <a:bodyPr anchor="ctr">
            <a:spAutoFit/>
          </a:bodyPr>
          <a:lstStyle/>
          <a:p>
            <a:endParaRPr lang="en-US"/>
          </a:p>
        </p:txBody>
      </p:sp>
      <p:sp>
        <p:nvSpPr>
          <p:cNvPr id="18451" name="Freeform 35"/>
          <p:cNvSpPr>
            <a:spLocks/>
          </p:cNvSpPr>
          <p:nvPr/>
        </p:nvSpPr>
        <p:spPr bwMode="auto">
          <a:xfrm>
            <a:off x="4402138" y="5019675"/>
            <a:ext cx="708025" cy="809625"/>
          </a:xfrm>
          <a:custGeom>
            <a:avLst/>
            <a:gdLst>
              <a:gd name="T0" fmla="*/ 0 w 480"/>
              <a:gd name="T1" fmla="*/ 740313 h 549"/>
              <a:gd name="T2" fmla="*/ 389414 w 480"/>
              <a:gd name="T3" fmla="*/ 0 h 549"/>
              <a:gd name="T4" fmla="*/ 708025 w 480"/>
              <a:gd name="T5" fmla="*/ 76686 h 549"/>
              <a:gd name="T6" fmla="*/ 323036 w 480"/>
              <a:gd name="T7" fmla="*/ 809625 h 549"/>
              <a:gd name="T8" fmla="*/ 0 w 480"/>
              <a:gd name="T9" fmla="*/ 740313 h 549"/>
              <a:gd name="T10" fmla="*/ 0 60000 65536"/>
              <a:gd name="T11" fmla="*/ 0 60000 65536"/>
              <a:gd name="T12" fmla="*/ 0 60000 65536"/>
              <a:gd name="T13" fmla="*/ 0 60000 65536"/>
              <a:gd name="T14" fmla="*/ 0 60000 65536"/>
              <a:gd name="T15" fmla="*/ 0 w 480"/>
              <a:gd name="T16" fmla="*/ 0 h 549"/>
              <a:gd name="T17" fmla="*/ 480 w 480"/>
              <a:gd name="T18" fmla="*/ 549 h 549"/>
            </a:gdLst>
            <a:ahLst/>
            <a:cxnLst>
              <a:cxn ang="T10">
                <a:pos x="T0" y="T1"/>
              </a:cxn>
              <a:cxn ang="T11">
                <a:pos x="T2" y="T3"/>
              </a:cxn>
              <a:cxn ang="T12">
                <a:pos x="T4" y="T5"/>
              </a:cxn>
              <a:cxn ang="T13">
                <a:pos x="T6" y="T7"/>
              </a:cxn>
              <a:cxn ang="T14">
                <a:pos x="T8" y="T9"/>
              </a:cxn>
            </a:cxnLst>
            <a:rect l="T15" t="T16" r="T17" b="T18"/>
            <a:pathLst>
              <a:path w="480" h="549">
                <a:moveTo>
                  <a:pt x="0" y="502"/>
                </a:moveTo>
                <a:lnTo>
                  <a:pt x="264" y="0"/>
                </a:lnTo>
                <a:lnTo>
                  <a:pt x="480" y="52"/>
                </a:lnTo>
                <a:lnTo>
                  <a:pt x="219" y="549"/>
                </a:lnTo>
                <a:lnTo>
                  <a:pt x="0" y="502"/>
                </a:lnTo>
                <a:close/>
              </a:path>
            </a:pathLst>
          </a:custGeom>
          <a:solidFill>
            <a:srgbClr val="66FF99"/>
          </a:solidFill>
          <a:ln w="9525" cap="flat" cmpd="sng">
            <a:solidFill>
              <a:schemeClr val="tx2"/>
            </a:solidFill>
            <a:prstDash val="solid"/>
            <a:round/>
            <a:headEnd type="none" w="med" len="med"/>
            <a:tailEnd type="none" w="med" len="med"/>
          </a:ln>
        </p:spPr>
        <p:txBody>
          <a:bodyPr anchor="ctr">
            <a:spAutoFit/>
          </a:bodyPr>
          <a:lstStyle/>
          <a:p>
            <a:endParaRPr lang="en-US"/>
          </a:p>
        </p:txBody>
      </p:sp>
      <p:sp>
        <p:nvSpPr>
          <p:cNvPr id="18452" name="Rectangle 36"/>
          <p:cNvSpPr>
            <a:spLocks noChangeArrowheads="1"/>
          </p:cNvSpPr>
          <p:nvPr/>
        </p:nvSpPr>
        <p:spPr bwMode="auto">
          <a:xfrm>
            <a:off x="6794500" y="2895600"/>
            <a:ext cx="342900" cy="165100"/>
          </a:xfrm>
          <a:prstGeom prst="rect">
            <a:avLst/>
          </a:prstGeom>
          <a:solidFill>
            <a:srgbClr val="66FF99">
              <a:alpha val="76077"/>
            </a:srgbClr>
          </a:solidFill>
          <a:ln w="19050">
            <a:solidFill>
              <a:schemeClr val="tx1"/>
            </a:solidFill>
            <a:miter lim="800000"/>
            <a:headEnd/>
            <a:tailEnd/>
          </a:ln>
        </p:spPr>
        <p:txBody>
          <a:bodyPr wrap="none" anchor="ctr">
            <a:spAutoFit/>
          </a:bodyPr>
          <a:lstStyle/>
          <a:p>
            <a:endParaRPr lang="en-US"/>
          </a:p>
        </p:txBody>
      </p:sp>
      <p:sp>
        <p:nvSpPr>
          <p:cNvPr id="18453" name="Text Box 37"/>
          <p:cNvSpPr txBox="1">
            <a:spLocks noChangeArrowheads="1"/>
          </p:cNvSpPr>
          <p:nvPr/>
        </p:nvSpPr>
        <p:spPr bwMode="auto">
          <a:xfrm>
            <a:off x="7191375" y="2605088"/>
            <a:ext cx="1822450" cy="517525"/>
          </a:xfrm>
          <a:prstGeom prst="rect">
            <a:avLst/>
          </a:prstGeom>
          <a:noFill/>
          <a:ln w="19050">
            <a:noFill/>
            <a:miter lim="800000"/>
            <a:headEnd/>
            <a:tailEnd/>
          </a:ln>
        </p:spPr>
        <p:txBody>
          <a:bodyPr>
            <a:spAutoFit/>
          </a:bodyPr>
          <a:lstStyle/>
          <a:p>
            <a:pPr algn="ctr"/>
            <a:r>
              <a:rPr lang="en-US" sz="1400">
                <a:latin typeface="Arial" charset="0"/>
              </a:rPr>
              <a:t>Assumed </a:t>
            </a:r>
          </a:p>
          <a:p>
            <a:pPr algn="ctr"/>
            <a:r>
              <a:rPr lang="en-US" sz="1400">
                <a:latin typeface="Arial" charset="0"/>
              </a:rPr>
              <a:t>Dual-class loading</a:t>
            </a:r>
          </a:p>
        </p:txBody>
      </p:sp>
      <p:sp>
        <p:nvSpPr>
          <p:cNvPr id="591910" name="Freeform 38"/>
          <p:cNvSpPr>
            <a:spLocks/>
          </p:cNvSpPr>
          <p:nvPr/>
        </p:nvSpPr>
        <p:spPr bwMode="auto">
          <a:xfrm>
            <a:off x="4489450" y="5168900"/>
            <a:ext cx="1416050" cy="654050"/>
          </a:xfrm>
          <a:custGeom>
            <a:avLst/>
            <a:gdLst>
              <a:gd name="T0" fmla="*/ 0 w 961"/>
              <a:gd name="T1" fmla="*/ 466968 h 444"/>
              <a:gd name="T2" fmla="*/ 929789 w 961"/>
              <a:gd name="T3" fmla="*/ 0 h 444"/>
              <a:gd name="T4" fmla="*/ 1156711 w 961"/>
              <a:gd name="T5" fmla="*/ 53031 h 444"/>
              <a:gd name="T6" fmla="*/ 1416050 w 961"/>
              <a:gd name="T7" fmla="*/ 190028 h 444"/>
              <a:gd name="T8" fmla="*/ 487734 w 961"/>
              <a:gd name="T9" fmla="*/ 654050 h 444"/>
              <a:gd name="T10" fmla="*/ 277021 w 961"/>
              <a:gd name="T11" fmla="*/ 606911 h 444"/>
              <a:gd name="T12" fmla="*/ 0 w 961"/>
              <a:gd name="T13" fmla="*/ 466968 h 444"/>
              <a:gd name="T14" fmla="*/ 0 60000 65536"/>
              <a:gd name="T15" fmla="*/ 0 60000 65536"/>
              <a:gd name="T16" fmla="*/ 0 60000 65536"/>
              <a:gd name="T17" fmla="*/ 0 60000 65536"/>
              <a:gd name="T18" fmla="*/ 0 60000 65536"/>
              <a:gd name="T19" fmla="*/ 0 60000 65536"/>
              <a:gd name="T20" fmla="*/ 0 60000 65536"/>
              <a:gd name="T21" fmla="*/ 0 w 961"/>
              <a:gd name="T22" fmla="*/ 0 h 444"/>
              <a:gd name="T23" fmla="*/ 961 w 961"/>
              <a:gd name="T24" fmla="*/ 444 h 44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61" h="444">
                <a:moveTo>
                  <a:pt x="0" y="317"/>
                </a:moveTo>
                <a:lnTo>
                  <a:pt x="631" y="0"/>
                </a:lnTo>
                <a:lnTo>
                  <a:pt x="785" y="36"/>
                </a:lnTo>
                <a:lnTo>
                  <a:pt x="961" y="129"/>
                </a:lnTo>
                <a:lnTo>
                  <a:pt x="331" y="444"/>
                </a:lnTo>
                <a:lnTo>
                  <a:pt x="188" y="412"/>
                </a:lnTo>
                <a:lnTo>
                  <a:pt x="0" y="317"/>
                </a:lnTo>
                <a:close/>
              </a:path>
            </a:pathLst>
          </a:custGeom>
          <a:solidFill>
            <a:srgbClr val="FFCCFF"/>
          </a:solidFill>
          <a:ln w="9525" cap="flat" cmpd="sng">
            <a:solidFill>
              <a:schemeClr val="tx2"/>
            </a:solidFill>
            <a:prstDash val="solid"/>
            <a:round/>
            <a:headEnd type="none" w="med" len="med"/>
            <a:tailEnd type="none" w="med" len="med"/>
          </a:ln>
        </p:spPr>
        <p:txBody>
          <a:bodyPr anchor="ctr">
            <a:spAutoFit/>
          </a:bodyPr>
          <a:lstStyle/>
          <a:p>
            <a:endParaRPr lang="en-US"/>
          </a:p>
        </p:txBody>
      </p:sp>
      <p:sp>
        <p:nvSpPr>
          <p:cNvPr id="591911" name="Rectangle 39"/>
          <p:cNvSpPr>
            <a:spLocks noChangeArrowheads="1"/>
          </p:cNvSpPr>
          <p:nvPr/>
        </p:nvSpPr>
        <p:spPr bwMode="auto">
          <a:xfrm>
            <a:off x="6794500" y="3517900"/>
            <a:ext cx="342900" cy="165100"/>
          </a:xfrm>
          <a:prstGeom prst="rect">
            <a:avLst/>
          </a:prstGeom>
          <a:solidFill>
            <a:srgbClr val="FFCCFF">
              <a:alpha val="76077"/>
            </a:srgbClr>
          </a:solidFill>
          <a:ln w="19050">
            <a:solidFill>
              <a:schemeClr val="tx1"/>
            </a:solidFill>
            <a:miter lim="800000"/>
            <a:headEnd/>
            <a:tailEnd/>
          </a:ln>
        </p:spPr>
        <p:txBody>
          <a:bodyPr wrap="none" anchor="ctr">
            <a:spAutoFit/>
          </a:bodyPr>
          <a:lstStyle/>
          <a:p>
            <a:endParaRPr lang="en-US"/>
          </a:p>
        </p:txBody>
      </p:sp>
      <p:sp>
        <p:nvSpPr>
          <p:cNvPr id="591912" name="Text Box 40"/>
          <p:cNvSpPr txBox="1">
            <a:spLocks noChangeArrowheads="1"/>
          </p:cNvSpPr>
          <p:nvPr/>
        </p:nvSpPr>
        <p:spPr bwMode="auto">
          <a:xfrm>
            <a:off x="7283450" y="3236913"/>
            <a:ext cx="1590675" cy="517525"/>
          </a:xfrm>
          <a:prstGeom prst="rect">
            <a:avLst/>
          </a:prstGeom>
          <a:noFill/>
          <a:ln w="19050">
            <a:noFill/>
            <a:miter lim="800000"/>
            <a:headEnd/>
            <a:tailEnd/>
          </a:ln>
        </p:spPr>
        <p:txBody>
          <a:bodyPr wrap="none">
            <a:spAutoFit/>
          </a:bodyPr>
          <a:lstStyle/>
          <a:p>
            <a:pPr algn="ctr"/>
            <a:r>
              <a:rPr lang="en-US" sz="1400">
                <a:latin typeface="Arial" charset="0"/>
              </a:rPr>
              <a:t>Assumed</a:t>
            </a:r>
          </a:p>
          <a:p>
            <a:pPr algn="ctr"/>
            <a:r>
              <a:rPr lang="en-US" sz="1400">
                <a:latin typeface="Arial" charset="0"/>
              </a:rPr>
              <a:t>Tri-class loading</a:t>
            </a:r>
          </a:p>
        </p:txBody>
      </p:sp>
      <p:sp>
        <p:nvSpPr>
          <p:cNvPr id="591913" name="Line 41"/>
          <p:cNvSpPr>
            <a:spLocks noChangeShapeType="1"/>
          </p:cNvSpPr>
          <p:nvPr/>
        </p:nvSpPr>
        <p:spPr bwMode="auto">
          <a:xfrm flipV="1">
            <a:off x="4973638" y="5276850"/>
            <a:ext cx="736600" cy="549275"/>
          </a:xfrm>
          <a:prstGeom prst="line">
            <a:avLst/>
          </a:prstGeom>
          <a:noFill/>
          <a:ln w="25400">
            <a:solidFill>
              <a:srgbClr val="FF0000"/>
            </a:solidFill>
            <a:prstDash val="dash"/>
            <a:round/>
            <a:headEnd/>
            <a:tailEnd/>
          </a:ln>
        </p:spPr>
        <p:txBody>
          <a:bodyPr>
            <a:spAutoFit/>
          </a:bodyPr>
          <a:lstStyle/>
          <a:p>
            <a:endParaRPr lang="en-US"/>
          </a:p>
        </p:txBody>
      </p:sp>
      <p:sp>
        <p:nvSpPr>
          <p:cNvPr id="591914" name="Line 42"/>
          <p:cNvSpPr>
            <a:spLocks noChangeShapeType="1"/>
          </p:cNvSpPr>
          <p:nvPr/>
        </p:nvSpPr>
        <p:spPr bwMode="auto">
          <a:xfrm flipH="1" flipV="1">
            <a:off x="4410075" y="5761038"/>
            <a:ext cx="301625" cy="66675"/>
          </a:xfrm>
          <a:prstGeom prst="line">
            <a:avLst/>
          </a:prstGeom>
          <a:noFill/>
          <a:ln w="25400">
            <a:solidFill>
              <a:srgbClr val="FF0000"/>
            </a:solidFill>
            <a:prstDash val="dash"/>
            <a:round/>
            <a:headEnd/>
            <a:tailEnd/>
          </a:ln>
        </p:spPr>
        <p:txBody>
          <a:bodyPr>
            <a:spAutoFit/>
          </a:bodyPr>
          <a:lstStyle/>
          <a:p>
            <a:endParaRPr lang="en-US"/>
          </a:p>
        </p:txBody>
      </p:sp>
      <p:grpSp>
        <p:nvGrpSpPr>
          <p:cNvPr id="5" name="Group 43"/>
          <p:cNvGrpSpPr>
            <a:grpSpLocks/>
          </p:cNvGrpSpPr>
          <p:nvPr/>
        </p:nvGrpSpPr>
        <p:grpSpPr bwMode="auto">
          <a:xfrm>
            <a:off x="4364038" y="5726113"/>
            <a:ext cx="55562" cy="57150"/>
            <a:chOff x="854" y="3388"/>
            <a:chExt cx="176" cy="176"/>
          </a:xfrm>
        </p:grpSpPr>
        <p:sp>
          <p:nvSpPr>
            <p:cNvPr id="18485" name="Freeform 44"/>
            <p:cNvSpPr>
              <a:spLocks/>
            </p:cNvSpPr>
            <p:nvPr/>
          </p:nvSpPr>
          <p:spPr bwMode="auto">
            <a:xfrm>
              <a:off x="854" y="3476"/>
              <a:ext cx="88" cy="88"/>
            </a:xfrm>
            <a:custGeom>
              <a:avLst/>
              <a:gdLst>
                <a:gd name="T0" fmla="*/ 88 w 176"/>
                <a:gd name="T1" fmla="*/ 0 h 177"/>
                <a:gd name="T2" fmla="*/ 0 w 176"/>
                <a:gd name="T3" fmla="*/ 0 h 177"/>
                <a:gd name="T4" fmla="*/ 1 w 176"/>
                <a:gd name="T5" fmla="*/ 14 h 177"/>
                <a:gd name="T6" fmla="*/ 5 w 176"/>
                <a:gd name="T7" fmla="*/ 28 h 177"/>
                <a:gd name="T8" fmla="*/ 10 w 176"/>
                <a:gd name="T9" fmla="*/ 40 h 177"/>
                <a:gd name="T10" fmla="*/ 17 w 176"/>
                <a:gd name="T11" fmla="*/ 52 h 177"/>
                <a:gd name="T12" fmla="*/ 26 w 176"/>
                <a:gd name="T13" fmla="*/ 62 h 177"/>
                <a:gd name="T14" fmla="*/ 37 w 176"/>
                <a:gd name="T15" fmla="*/ 72 h 177"/>
                <a:gd name="T16" fmla="*/ 48 w 176"/>
                <a:gd name="T17" fmla="*/ 79 h 177"/>
                <a:gd name="T18" fmla="*/ 61 w 176"/>
                <a:gd name="T19" fmla="*/ 84 h 177"/>
                <a:gd name="T20" fmla="*/ 75 w 176"/>
                <a:gd name="T21" fmla="*/ 87 h 177"/>
                <a:gd name="T22" fmla="*/ 88 w 176"/>
                <a:gd name="T23" fmla="*/ 88 h 177"/>
                <a:gd name="T24" fmla="*/ 88 w 176"/>
                <a:gd name="T25" fmla="*/ 0 h 1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6"/>
                <a:gd name="T40" fmla="*/ 0 h 177"/>
                <a:gd name="T41" fmla="*/ 176 w 176"/>
                <a:gd name="T42" fmla="*/ 177 h 1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6" h="177">
                  <a:moveTo>
                    <a:pt x="176" y="0"/>
                  </a:moveTo>
                  <a:lnTo>
                    <a:pt x="0" y="0"/>
                  </a:lnTo>
                  <a:lnTo>
                    <a:pt x="3" y="29"/>
                  </a:lnTo>
                  <a:lnTo>
                    <a:pt x="10" y="56"/>
                  </a:lnTo>
                  <a:lnTo>
                    <a:pt x="20" y="80"/>
                  </a:lnTo>
                  <a:lnTo>
                    <a:pt x="34" y="105"/>
                  </a:lnTo>
                  <a:lnTo>
                    <a:pt x="52" y="125"/>
                  </a:lnTo>
                  <a:lnTo>
                    <a:pt x="73" y="144"/>
                  </a:lnTo>
                  <a:lnTo>
                    <a:pt x="97" y="158"/>
                  </a:lnTo>
                  <a:lnTo>
                    <a:pt x="122" y="168"/>
                  </a:lnTo>
                  <a:lnTo>
                    <a:pt x="149" y="175"/>
                  </a:lnTo>
                  <a:lnTo>
                    <a:pt x="176" y="177"/>
                  </a:lnTo>
                  <a:lnTo>
                    <a:pt x="176" y="0"/>
                  </a:lnTo>
                  <a:close/>
                </a:path>
              </a:pathLst>
            </a:custGeom>
            <a:solidFill>
              <a:schemeClr val="bg1"/>
            </a:solidFill>
            <a:ln w="1588">
              <a:solidFill>
                <a:srgbClr val="000000"/>
              </a:solidFill>
              <a:prstDash val="solid"/>
              <a:round/>
              <a:headEnd/>
              <a:tailEnd/>
            </a:ln>
          </p:spPr>
          <p:txBody>
            <a:bodyPr/>
            <a:lstStyle/>
            <a:p>
              <a:endParaRPr lang="en-US"/>
            </a:p>
          </p:txBody>
        </p:sp>
        <p:sp>
          <p:nvSpPr>
            <p:cNvPr id="18486" name="Freeform 45"/>
            <p:cNvSpPr>
              <a:spLocks/>
            </p:cNvSpPr>
            <p:nvPr/>
          </p:nvSpPr>
          <p:spPr bwMode="auto">
            <a:xfrm>
              <a:off x="942" y="3388"/>
              <a:ext cx="88" cy="88"/>
            </a:xfrm>
            <a:custGeom>
              <a:avLst/>
              <a:gdLst>
                <a:gd name="T0" fmla="*/ 88 w 177"/>
                <a:gd name="T1" fmla="*/ 88 h 176"/>
                <a:gd name="T2" fmla="*/ 0 w 177"/>
                <a:gd name="T3" fmla="*/ 88 h 176"/>
                <a:gd name="T4" fmla="*/ 0 w 177"/>
                <a:gd name="T5" fmla="*/ 0 h 176"/>
                <a:gd name="T6" fmla="*/ 14 w 177"/>
                <a:gd name="T7" fmla="*/ 1 h 176"/>
                <a:gd name="T8" fmla="*/ 28 w 177"/>
                <a:gd name="T9" fmla="*/ 5 h 176"/>
                <a:gd name="T10" fmla="*/ 40 w 177"/>
                <a:gd name="T11" fmla="*/ 10 h 176"/>
                <a:gd name="T12" fmla="*/ 52 w 177"/>
                <a:gd name="T13" fmla="*/ 17 h 176"/>
                <a:gd name="T14" fmla="*/ 62 w 177"/>
                <a:gd name="T15" fmla="*/ 26 h 176"/>
                <a:gd name="T16" fmla="*/ 72 w 177"/>
                <a:gd name="T17" fmla="*/ 37 h 176"/>
                <a:gd name="T18" fmla="*/ 79 w 177"/>
                <a:gd name="T19" fmla="*/ 48 h 176"/>
                <a:gd name="T20" fmla="*/ 84 w 177"/>
                <a:gd name="T21" fmla="*/ 61 h 176"/>
                <a:gd name="T22" fmla="*/ 87 w 177"/>
                <a:gd name="T23" fmla="*/ 75 h 176"/>
                <a:gd name="T24" fmla="*/ 88 w 177"/>
                <a:gd name="T25" fmla="*/ 88 h 1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7"/>
                <a:gd name="T40" fmla="*/ 0 h 176"/>
                <a:gd name="T41" fmla="*/ 177 w 177"/>
                <a:gd name="T42" fmla="*/ 176 h 17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7" h="176">
                  <a:moveTo>
                    <a:pt x="177" y="176"/>
                  </a:moveTo>
                  <a:lnTo>
                    <a:pt x="0" y="176"/>
                  </a:lnTo>
                  <a:lnTo>
                    <a:pt x="0" y="0"/>
                  </a:lnTo>
                  <a:lnTo>
                    <a:pt x="29" y="3"/>
                  </a:lnTo>
                  <a:lnTo>
                    <a:pt x="56" y="10"/>
                  </a:lnTo>
                  <a:lnTo>
                    <a:pt x="80" y="20"/>
                  </a:lnTo>
                  <a:lnTo>
                    <a:pt x="105" y="34"/>
                  </a:lnTo>
                  <a:lnTo>
                    <a:pt x="125" y="52"/>
                  </a:lnTo>
                  <a:lnTo>
                    <a:pt x="144" y="73"/>
                  </a:lnTo>
                  <a:lnTo>
                    <a:pt x="158" y="97"/>
                  </a:lnTo>
                  <a:lnTo>
                    <a:pt x="168" y="122"/>
                  </a:lnTo>
                  <a:lnTo>
                    <a:pt x="175" y="149"/>
                  </a:lnTo>
                  <a:lnTo>
                    <a:pt x="177" y="176"/>
                  </a:lnTo>
                  <a:close/>
                </a:path>
              </a:pathLst>
            </a:custGeom>
            <a:solidFill>
              <a:schemeClr val="bg1"/>
            </a:solidFill>
            <a:ln w="1588">
              <a:solidFill>
                <a:srgbClr val="000000"/>
              </a:solidFill>
              <a:prstDash val="solid"/>
              <a:round/>
              <a:headEnd/>
              <a:tailEnd/>
            </a:ln>
          </p:spPr>
          <p:txBody>
            <a:bodyPr/>
            <a:lstStyle/>
            <a:p>
              <a:endParaRPr lang="en-US"/>
            </a:p>
          </p:txBody>
        </p:sp>
        <p:sp>
          <p:nvSpPr>
            <p:cNvPr id="18487" name="Freeform 46"/>
            <p:cNvSpPr>
              <a:spLocks/>
            </p:cNvSpPr>
            <p:nvPr/>
          </p:nvSpPr>
          <p:spPr bwMode="auto">
            <a:xfrm>
              <a:off x="942" y="3476"/>
              <a:ext cx="88" cy="88"/>
            </a:xfrm>
            <a:custGeom>
              <a:avLst/>
              <a:gdLst>
                <a:gd name="T0" fmla="*/ 0 w 177"/>
                <a:gd name="T1" fmla="*/ 0 h 177"/>
                <a:gd name="T2" fmla="*/ 88 w 177"/>
                <a:gd name="T3" fmla="*/ 0 h 177"/>
                <a:gd name="T4" fmla="*/ 87 w 177"/>
                <a:gd name="T5" fmla="*/ 14 h 177"/>
                <a:gd name="T6" fmla="*/ 84 w 177"/>
                <a:gd name="T7" fmla="*/ 28 h 177"/>
                <a:gd name="T8" fmla="*/ 79 w 177"/>
                <a:gd name="T9" fmla="*/ 40 h 177"/>
                <a:gd name="T10" fmla="*/ 72 w 177"/>
                <a:gd name="T11" fmla="*/ 52 h 177"/>
                <a:gd name="T12" fmla="*/ 62 w 177"/>
                <a:gd name="T13" fmla="*/ 62 h 177"/>
                <a:gd name="T14" fmla="*/ 52 w 177"/>
                <a:gd name="T15" fmla="*/ 72 h 177"/>
                <a:gd name="T16" fmla="*/ 40 w 177"/>
                <a:gd name="T17" fmla="*/ 79 h 177"/>
                <a:gd name="T18" fmla="*/ 28 w 177"/>
                <a:gd name="T19" fmla="*/ 84 h 177"/>
                <a:gd name="T20" fmla="*/ 14 w 177"/>
                <a:gd name="T21" fmla="*/ 87 h 177"/>
                <a:gd name="T22" fmla="*/ 0 w 177"/>
                <a:gd name="T23" fmla="*/ 88 h 177"/>
                <a:gd name="T24" fmla="*/ 0 w 177"/>
                <a:gd name="T25" fmla="*/ 0 h 1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7"/>
                <a:gd name="T40" fmla="*/ 0 h 177"/>
                <a:gd name="T41" fmla="*/ 177 w 177"/>
                <a:gd name="T42" fmla="*/ 177 h 1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7" h="177">
                  <a:moveTo>
                    <a:pt x="0" y="0"/>
                  </a:moveTo>
                  <a:lnTo>
                    <a:pt x="177" y="0"/>
                  </a:lnTo>
                  <a:lnTo>
                    <a:pt x="175" y="29"/>
                  </a:lnTo>
                  <a:lnTo>
                    <a:pt x="168" y="56"/>
                  </a:lnTo>
                  <a:lnTo>
                    <a:pt x="158" y="80"/>
                  </a:lnTo>
                  <a:lnTo>
                    <a:pt x="144" y="105"/>
                  </a:lnTo>
                  <a:lnTo>
                    <a:pt x="125" y="125"/>
                  </a:lnTo>
                  <a:lnTo>
                    <a:pt x="105" y="144"/>
                  </a:lnTo>
                  <a:lnTo>
                    <a:pt x="80" y="158"/>
                  </a:lnTo>
                  <a:lnTo>
                    <a:pt x="56" y="168"/>
                  </a:lnTo>
                  <a:lnTo>
                    <a:pt x="29" y="175"/>
                  </a:lnTo>
                  <a:lnTo>
                    <a:pt x="0" y="177"/>
                  </a:lnTo>
                  <a:lnTo>
                    <a:pt x="0" y="0"/>
                  </a:lnTo>
                  <a:close/>
                </a:path>
              </a:pathLst>
            </a:custGeom>
            <a:solidFill>
              <a:srgbClr val="FF3300"/>
            </a:solidFill>
            <a:ln w="1588">
              <a:solidFill>
                <a:srgbClr val="FF3300"/>
              </a:solidFill>
              <a:prstDash val="solid"/>
              <a:round/>
              <a:headEnd/>
              <a:tailEnd/>
            </a:ln>
          </p:spPr>
          <p:txBody>
            <a:bodyPr/>
            <a:lstStyle/>
            <a:p>
              <a:endParaRPr lang="en-US"/>
            </a:p>
          </p:txBody>
        </p:sp>
        <p:sp>
          <p:nvSpPr>
            <p:cNvPr id="18488" name="Freeform 47"/>
            <p:cNvSpPr>
              <a:spLocks/>
            </p:cNvSpPr>
            <p:nvPr/>
          </p:nvSpPr>
          <p:spPr bwMode="auto">
            <a:xfrm>
              <a:off x="854" y="3388"/>
              <a:ext cx="88" cy="88"/>
            </a:xfrm>
            <a:custGeom>
              <a:avLst/>
              <a:gdLst>
                <a:gd name="T0" fmla="*/ 0 w 176"/>
                <a:gd name="T1" fmla="*/ 88 h 176"/>
                <a:gd name="T2" fmla="*/ 88 w 176"/>
                <a:gd name="T3" fmla="*/ 88 h 176"/>
                <a:gd name="T4" fmla="*/ 88 w 176"/>
                <a:gd name="T5" fmla="*/ 0 h 176"/>
                <a:gd name="T6" fmla="*/ 75 w 176"/>
                <a:gd name="T7" fmla="*/ 1 h 176"/>
                <a:gd name="T8" fmla="*/ 61 w 176"/>
                <a:gd name="T9" fmla="*/ 5 h 176"/>
                <a:gd name="T10" fmla="*/ 48 w 176"/>
                <a:gd name="T11" fmla="*/ 10 h 176"/>
                <a:gd name="T12" fmla="*/ 37 w 176"/>
                <a:gd name="T13" fmla="*/ 17 h 176"/>
                <a:gd name="T14" fmla="*/ 26 w 176"/>
                <a:gd name="T15" fmla="*/ 26 h 176"/>
                <a:gd name="T16" fmla="*/ 17 w 176"/>
                <a:gd name="T17" fmla="*/ 37 h 176"/>
                <a:gd name="T18" fmla="*/ 10 w 176"/>
                <a:gd name="T19" fmla="*/ 48 h 176"/>
                <a:gd name="T20" fmla="*/ 5 w 176"/>
                <a:gd name="T21" fmla="*/ 61 h 176"/>
                <a:gd name="T22" fmla="*/ 1 w 176"/>
                <a:gd name="T23" fmla="*/ 75 h 176"/>
                <a:gd name="T24" fmla="*/ 0 w 176"/>
                <a:gd name="T25" fmla="*/ 88 h 1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6"/>
                <a:gd name="T40" fmla="*/ 0 h 176"/>
                <a:gd name="T41" fmla="*/ 176 w 176"/>
                <a:gd name="T42" fmla="*/ 176 h 17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6" h="176">
                  <a:moveTo>
                    <a:pt x="0" y="176"/>
                  </a:moveTo>
                  <a:lnTo>
                    <a:pt x="176" y="176"/>
                  </a:lnTo>
                  <a:lnTo>
                    <a:pt x="176" y="0"/>
                  </a:lnTo>
                  <a:lnTo>
                    <a:pt x="149" y="3"/>
                  </a:lnTo>
                  <a:lnTo>
                    <a:pt x="122" y="10"/>
                  </a:lnTo>
                  <a:lnTo>
                    <a:pt x="97" y="20"/>
                  </a:lnTo>
                  <a:lnTo>
                    <a:pt x="73" y="34"/>
                  </a:lnTo>
                  <a:lnTo>
                    <a:pt x="52" y="52"/>
                  </a:lnTo>
                  <a:lnTo>
                    <a:pt x="34" y="73"/>
                  </a:lnTo>
                  <a:lnTo>
                    <a:pt x="20" y="97"/>
                  </a:lnTo>
                  <a:lnTo>
                    <a:pt x="10" y="122"/>
                  </a:lnTo>
                  <a:lnTo>
                    <a:pt x="3" y="149"/>
                  </a:lnTo>
                  <a:lnTo>
                    <a:pt x="0" y="176"/>
                  </a:lnTo>
                  <a:close/>
                </a:path>
              </a:pathLst>
            </a:custGeom>
            <a:solidFill>
              <a:srgbClr val="FF3300"/>
            </a:solidFill>
            <a:ln w="1588">
              <a:solidFill>
                <a:srgbClr val="FF3300"/>
              </a:solidFill>
              <a:prstDash val="solid"/>
              <a:round/>
              <a:headEnd/>
              <a:tailEnd/>
            </a:ln>
          </p:spPr>
          <p:txBody>
            <a:bodyPr/>
            <a:lstStyle/>
            <a:p>
              <a:endParaRPr lang="en-US"/>
            </a:p>
          </p:txBody>
        </p:sp>
        <p:sp>
          <p:nvSpPr>
            <p:cNvPr id="18489" name="Oval 48"/>
            <p:cNvSpPr>
              <a:spLocks noChangeArrowheads="1"/>
            </p:cNvSpPr>
            <p:nvPr/>
          </p:nvSpPr>
          <p:spPr bwMode="auto">
            <a:xfrm>
              <a:off x="854" y="3388"/>
              <a:ext cx="176" cy="176"/>
            </a:xfrm>
            <a:prstGeom prst="ellipse">
              <a:avLst/>
            </a:prstGeom>
            <a:noFill/>
            <a:ln w="9525">
              <a:solidFill>
                <a:srgbClr val="FF3300"/>
              </a:solidFill>
              <a:round/>
              <a:headEnd/>
              <a:tailEnd/>
            </a:ln>
          </p:spPr>
          <p:txBody>
            <a:bodyPr anchor="ctr">
              <a:spAutoFit/>
            </a:bodyPr>
            <a:lstStyle/>
            <a:p>
              <a:endParaRPr lang="en-US"/>
            </a:p>
          </p:txBody>
        </p:sp>
      </p:grpSp>
      <p:sp>
        <p:nvSpPr>
          <p:cNvPr id="18460" name="Text Box 49"/>
          <p:cNvSpPr txBox="1">
            <a:spLocks noChangeArrowheads="1"/>
          </p:cNvSpPr>
          <p:nvPr/>
        </p:nvSpPr>
        <p:spPr bwMode="auto">
          <a:xfrm>
            <a:off x="3427413" y="1579563"/>
            <a:ext cx="561975" cy="260350"/>
          </a:xfrm>
          <a:prstGeom prst="rect">
            <a:avLst/>
          </a:prstGeom>
          <a:noFill/>
          <a:ln w="9525">
            <a:noFill/>
            <a:miter lim="800000"/>
            <a:headEnd/>
            <a:tailEnd/>
          </a:ln>
        </p:spPr>
        <p:txBody>
          <a:bodyPr wrap="none">
            <a:spAutoFit/>
          </a:bodyPr>
          <a:lstStyle/>
          <a:p>
            <a:pPr algn="ctr"/>
            <a:r>
              <a:rPr lang="en-US" sz="1100">
                <a:solidFill>
                  <a:schemeClr val="tx2"/>
                </a:solidFill>
                <a:latin typeface="Verdana" pitchFamily="34" charset="0"/>
              </a:rPr>
              <a:t>10%</a:t>
            </a:r>
          </a:p>
        </p:txBody>
      </p:sp>
      <p:sp>
        <p:nvSpPr>
          <p:cNvPr id="18461" name="Text Box 50"/>
          <p:cNvSpPr txBox="1">
            <a:spLocks noChangeArrowheads="1"/>
          </p:cNvSpPr>
          <p:nvPr/>
        </p:nvSpPr>
        <p:spPr bwMode="auto">
          <a:xfrm>
            <a:off x="4456113" y="1579563"/>
            <a:ext cx="561975" cy="260350"/>
          </a:xfrm>
          <a:prstGeom prst="rect">
            <a:avLst/>
          </a:prstGeom>
          <a:noFill/>
          <a:ln w="9525">
            <a:noFill/>
            <a:miter lim="800000"/>
            <a:headEnd/>
            <a:tailEnd/>
          </a:ln>
        </p:spPr>
        <p:txBody>
          <a:bodyPr wrap="none">
            <a:spAutoFit/>
          </a:bodyPr>
          <a:lstStyle/>
          <a:p>
            <a:pPr algn="ctr"/>
            <a:r>
              <a:rPr lang="en-US" sz="1100">
                <a:solidFill>
                  <a:schemeClr val="tx2"/>
                </a:solidFill>
                <a:latin typeface="Verdana" pitchFamily="34" charset="0"/>
              </a:rPr>
              <a:t>20%</a:t>
            </a:r>
          </a:p>
        </p:txBody>
      </p:sp>
      <p:sp>
        <p:nvSpPr>
          <p:cNvPr id="18462" name="Text Box 51"/>
          <p:cNvSpPr txBox="1">
            <a:spLocks noChangeArrowheads="1"/>
          </p:cNvSpPr>
          <p:nvPr/>
        </p:nvSpPr>
        <p:spPr bwMode="auto">
          <a:xfrm>
            <a:off x="5449888" y="1579563"/>
            <a:ext cx="561975" cy="260350"/>
          </a:xfrm>
          <a:prstGeom prst="rect">
            <a:avLst/>
          </a:prstGeom>
          <a:noFill/>
          <a:ln w="9525">
            <a:noFill/>
            <a:miter lim="800000"/>
            <a:headEnd/>
            <a:tailEnd/>
          </a:ln>
        </p:spPr>
        <p:txBody>
          <a:bodyPr wrap="none">
            <a:spAutoFit/>
          </a:bodyPr>
          <a:lstStyle/>
          <a:p>
            <a:pPr algn="ctr"/>
            <a:r>
              <a:rPr lang="en-US" sz="1100">
                <a:solidFill>
                  <a:schemeClr val="tx2"/>
                </a:solidFill>
                <a:latin typeface="Verdana" pitchFamily="34" charset="0"/>
              </a:rPr>
              <a:t>30%</a:t>
            </a:r>
          </a:p>
        </p:txBody>
      </p:sp>
      <p:sp>
        <p:nvSpPr>
          <p:cNvPr id="18463" name="Text Box 52"/>
          <p:cNvSpPr txBox="1">
            <a:spLocks noChangeArrowheads="1"/>
          </p:cNvSpPr>
          <p:nvPr/>
        </p:nvSpPr>
        <p:spPr bwMode="auto">
          <a:xfrm>
            <a:off x="6405563" y="1579563"/>
            <a:ext cx="561975" cy="260350"/>
          </a:xfrm>
          <a:prstGeom prst="rect">
            <a:avLst/>
          </a:prstGeom>
          <a:noFill/>
          <a:ln w="9525">
            <a:noFill/>
            <a:miter lim="800000"/>
            <a:headEnd/>
            <a:tailEnd/>
          </a:ln>
        </p:spPr>
        <p:txBody>
          <a:bodyPr wrap="none">
            <a:spAutoFit/>
          </a:bodyPr>
          <a:lstStyle/>
          <a:p>
            <a:pPr algn="ctr"/>
            <a:r>
              <a:rPr lang="en-US" sz="1100">
                <a:solidFill>
                  <a:schemeClr val="tx2"/>
                </a:solidFill>
                <a:latin typeface="Verdana" pitchFamily="34" charset="0"/>
              </a:rPr>
              <a:t>40%</a:t>
            </a:r>
          </a:p>
        </p:txBody>
      </p:sp>
      <p:sp>
        <p:nvSpPr>
          <p:cNvPr id="18464" name="Text Box 53"/>
          <p:cNvSpPr txBox="1">
            <a:spLocks noChangeArrowheads="1"/>
          </p:cNvSpPr>
          <p:nvPr/>
        </p:nvSpPr>
        <p:spPr bwMode="auto">
          <a:xfrm>
            <a:off x="2544763" y="1579563"/>
            <a:ext cx="461962" cy="260350"/>
          </a:xfrm>
          <a:prstGeom prst="rect">
            <a:avLst/>
          </a:prstGeom>
          <a:noFill/>
          <a:ln w="9525">
            <a:noFill/>
            <a:miter lim="800000"/>
            <a:headEnd/>
            <a:tailEnd/>
          </a:ln>
        </p:spPr>
        <p:txBody>
          <a:bodyPr wrap="none">
            <a:spAutoFit/>
          </a:bodyPr>
          <a:lstStyle/>
          <a:p>
            <a:pPr algn="ctr"/>
            <a:r>
              <a:rPr lang="en-US" sz="1100">
                <a:solidFill>
                  <a:schemeClr val="tx2"/>
                </a:solidFill>
                <a:latin typeface="Verdana" pitchFamily="34" charset="0"/>
              </a:rPr>
              <a:t>0%</a:t>
            </a:r>
          </a:p>
        </p:txBody>
      </p:sp>
      <p:sp>
        <p:nvSpPr>
          <p:cNvPr id="18465" name="Line 54"/>
          <p:cNvSpPr>
            <a:spLocks noChangeShapeType="1"/>
          </p:cNvSpPr>
          <p:nvPr/>
        </p:nvSpPr>
        <p:spPr bwMode="auto">
          <a:xfrm>
            <a:off x="2730500" y="1905000"/>
            <a:ext cx="3924300" cy="0"/>
          </a:xfrm>
          <a:prstGeom prst="line">
            <a:avLst/>
          </a:prstGeom>
          <a:noFill/>
          <a:ln w="12700">
            <a:solidFill>
              <a:schemeClr val="folHlink"/>
            </a:solidFill>
            <a:round/>
            <a:headEnd/>
            <a:tailEnd/>
          </a:ln>
        </p:spPr>
        <p:txBody>
          <a:bodyPr anchor="ctr">
            <a:spAutoFit/>
          </a:bodyPr>
          <a:lstStyle/>
          <a:p>
            <a:endParaRPr lang="en-US"/>
          </a:p>
        </p:txBody>
      </p:sp>
      <p:sp>
        <p:nvSpPr>
          <p:cNvPr id="18466" name="Text Box 55"/>
          <p:cNvSpPr txBox="1">
            <a:spLocks noChangeArrowheads="1"/>
          </p:cNvSpPr>
          <p:nvPr/>
        </p:nvSpPr>
        <p:spPr bwMode="auto">
          <a:xfrm>
            <a:off x="2260600" y="1771650"/>
            <a:ext cx="484188" cy="260350"/>
          </a:xfrm>
          <a:prstGeom prst="rect">
            <a:avLst/>
          </a:prstGeom>
          <a:noFill/>
          <a:ln w="9525">
            <a:noFill/>
            <a:miter lim="800000"/>
            <a:headEnd/>
            <a:tailEnd/>
          </a:ln>
        </p:spPr>
        <p:txBody>
          <a:bodyPr wrap="none">
            <a:spAutoFit/>
          </a:bodyPr>
          <a:lstStyle/>
          <a:p>
            <a:pPr algn="ctr"/>
            <a:r>
              <a:rPr lang="en-US" sz="1100">
                <a:solidFill>
                  <a:schemeClr val="tx2"/>
                </a:solidFill>
                <a:latin typeface="Verdana" pitchFamily="34" charset="0"/>
              </a:rPr>
              <a:t>500</a:t>
            </a:r>
          </a:p>
        </p:txBody>
      </p:sp>
      <p:sp>
        <p:nvSpPr>
          <p:cNvPr id="18469" name="Text Box 58"/>
          <p:cNvSpPr txBox="1">
            <a:spLocks noChangeArrowheads="1"/>
          </p:cNvSpPr>
          <p:nvPr/>
        </p:nvSpPr>
        <p:spPr bwMode="auto">
          <a:xfrm rot="-3842259">
            <a:off x="4594225" y="5154613"/>
            <a:ext cx="441325" cy="304800"/>
          </a:xfrm>
          <a:prstGeom prst="rect">
            <a:avLst/>
          </a:prstGeom>
          <a:noFill/>
          <a:ln w="19050">
            <a:noFill/>
            <a:miter lim="800000"/>
            <a:headEnd/>
            <a:tailEnd/>
          </a:ln>
        </p:spPr>
        <p:txBody>
          <a:bodyPr wrap="none">
            <a:spAutoFit/>
          </a:bodyPr>
          <a:lstStyle/>
          <a:p>
            <a:pPr algn="ctr"/>
            <a:r>
              <a:rPr lang="en-US" sz="1400">
                <a:latin typeface="Arial" charset="0"/>
              </a:rPr>
              <a:t>DC</a:t>
            </a:r>
          </a:p>
        </p:txBody>
      </p:sp>
      <p:sp>
        <p:nvSpPr>
          <p:cNvPr id="591931" name="Text Box 59"/>
          <p:cNvSpPr txBox="1">
            <a:spLocks noChangeArrowheads="1"/>
          </p:cNvSpPr>
          <p:nvPr/>
        </p:nvSpPr>
        <p:spPr bwMode="auto">
          <a:xfrm rot="-1594076">
            <a:off x="4997450" y="5319713"/>
            <a:ext cx="420688" cy="304800"/>
          </a:xfrm>
          <a:prstGeom prst="rect">
            <a:avLst/>
          </a:prstGeom>
          <a:noFill/>
          <a:ln w="19050">
            <a:noFill/>
            <a:miter lim="800000"/>
            <a:headEnd/>
            <a:tailEnd/>
          </a:ln>
        </p:spPr>
        <p:txBody>
          <a:bodyPr wrap="none">
            <a:spAutoFit/>
          </a:bodyPr>
          <a:lstStyle/>
          <a:p>
            <a:pPr algn="ctr"/>
            <a:r>
              <a:rPr lang="en-US" sz="1400">
                <a:latin typeface="Arial" charset="0"/>
              </a:rPr>
              <a:t>TC</a:t>
            </a:r>
          </a:p>
        </p:txBody>
      </p:sp>
      <p:grpSp>
        <p:nvGrpSpPr>
          <p:cNvPr id="6" name="Group 60"/>
          <p:cNvGrpSpPr>
            <a:grpSpLocks/>
          </p:cNvGrpSpPr>
          <p:nvPr/>
        </p:nvGrpSpPr>
        <p:grpSpPr bwMode="auto">
          <a:xfrm>
            <a:off x="1971675" y="5383213"/>
            <a:ext cx="2339975" cy="646112"/>
            <a:chOff x="1242" y="3391"/>
            <a:chExt cx="1474" cy="407"/>
          </a:xfrm>
        </p:grpSpPr>
        <p:sp>
          <p:nvSpPr>
            <p:cNvPr id="18483" name="Text Box 61"/>
            <p:cNvSpPr txBox="1">
              <a:spLocks noChangeArrowheads="1"/>
            </p:cNvSpPr>
            <p:nvPr/>
          </p:nvSpPr>
          <p:spPr bwMode="auto">
            <a:xfrm>
              <a:off x="1242" y="3391"/>
              <a:ext cx="1046" cy="407"/>
            </a:xfrm>
            <a:prstGeom prst="rect">
              <a:avLst/>
            </a:prstGeom>
            <a:noFill/>
            <a:ln w="19050">
              <a:noFill/>
              <a:miter lim="800000"/>
              <a:headEnd/>
              <a:tailEnd/>
            </a:ln>
          </p:spPr>
          <p:txBody>
            <a:bodyPr>
              <a:spAutoFit/>
            </a:bodyPr>
            <a:lstStyle/>
            <a:p>
              <a:pPr algn="ctr"/>
              <a:r>
                <a:rPr lang="en-US" sz="1200" dirty="0">
                  <a:solidFill>
                    <a:srgbClr val="1D04DA"/>
                  </a:solidFill>
                  <a:latin typeface="Arial" charset="0"/>
                </a:rPr>
                <a:t>Most </a:t>
              </a:r>
              <a:r>
                <a:rPr lang="en-US" sz="1200" dirty="0" smtClean="0">
                  <a:solidFill>
                    <a:srgbClr val="1D04DA"/>
                  </a:solidFill>
                  <a:latin typeface="Arial" charset="0"/>
                </a:rPr>
                <a:t>FWD </a:t>
              </a:r>
              <a:r>
                <a:rPr lang="en-US" sz="1200" dirty="0">
                  <a:solidFill>
                    <a:srgbClr val="1D04DA"/>
                  </a:solidFill>
                  <a:latin typeface="Arial" charset="0"/>
                </a:rPr>
                <a:t>C.G. to consider based on loading dual-class</a:t>
              </a:r>
            </a:p>
          </p:txBody>
        </p:sp>
        <p:sp>
          <p:nvSpPr>
            <p:cNvPr id="18484" name="Line 62"/>
            <p:cNvSpPr>
              <a:spLocks noChangeShapeType="1"/>
            </p:cNvSpPr>
            <p:nvPr/>
          </p:nvSpPr>
          <p:spPr bwMode="auto">
            <a:xfrm>
              <a:off x="2192" y="3496"/>
              <a:ext cx="524" cy="120"/>
            </a:xfrm>
            <a:prstGeom prst="line">
              <a:avLst/>
            </a:prstGeom>
            <a:noFill/>
            <a:ln w="19050">
              <a:solidFill>
                <a:srgbClr val="1D04DA"/>
              </a:solidFill>
              <a:round/>
              <a:headEnd/>
              <a:tailEnd type="triangle" w="med" len="med"/>
            </a:ln>
          </p:spPr>
          <p:txBody>
            <a:bodyPr anchor="ctr">
              <a:spAutoFit/>
            </a:bodyPr>
            <a:lstStyle/>
            <a:p>
              <a:endParaRPr lang="en-US"/>
            </a:p>
          </p:txBody>
        </p:sp>
      </p:grpSp>
      <p:sp>
        <p:nvSpPr>
          <p:cNvPr id="591935" name="Text Box 63"/>
          <p:cNvSpPr txBox="1">
            <a:spLocks noChangeArrowheads="1"/>
          </p:cNvSpPr>
          <p:nvPr/>
        </p:nvSpPr>
        <p:spPr bwMode="auto">
          <a:xfrm>
            <a:off x="6924675" y="4659313"/>
            <a:ext cx="1876425" cy="1754326"/>
          </a:xfrm>
          <a:prstGeom prst="rect">
            <a:avLst/>
          </a:prstGeom>
          <a:noFill/>
          <a:ln w="19050">
            <a:noFill/>
            <a:miter lim="800000"/>
            <a:headEnd/>
            <a:tailEnd/>
          </a:ln>
        </p:spPr>
        <p:txBody>
          <a:bodyPr>
            <a:spAutoFit/>
          </a:bodyPr>
          <a:lstStyle/>
          <a:p>
            <a:pPr algn="ctr"/>
            <a:r>
              <a:rPr lang="en-US" sz="1200" dirty="0">
                <a:solidFill>
                  <a:srgbClr val="1D04DA"/>
                </a:solidFill>
                <a:latin typeface="Arial" charset="0"/>
              </a:rPr>
              <a:t>Chosen as most “reasonable” Aft C.G. to consider based on tri-class with some business seats filled</a:t>
            </a:r>
          </a:p>
          <a:p>
            <a:pPr algn="ctr"/>
            <a:endParaRPr lang="en-US" sz="1200" dirty="0">
              <a:solidFill>
                <a:srgbClr val="1D04DA"/>
              </a:solidFill>
              <a:latin typeface="Arial" charset="0"/>
            </a:endParaRPr>
          </a:p>
          <a:p>
            <a:pPr algn="ctr"/>
            <a:r>
              <a:rPr lang="en-US" sz="1200" dirty="0">
                <a:solidFill>
                  <a:srgbClr val="1D04DA"/>
                </a:solidFill>
                <a:latin typeface="Arial" charset="0"/>
              </a:rPr>
              <a:t>(rare to have business and first empty with economy full)</a:t>
            </a:r>
          </a:p>
        </p:txBody>
      </p:sp>
      <p:sp>
        <p:nvSpPr>
          <p:cNvPr id="591936" name="Line 64"/>
          <p:cNvSpPr>
            <a:spLocks noChangeShapeType="1"/>
          </p:cNvSpPr>
          <p:nvPr/>
        </p:nvSpPr>
        <p:spPr bwMode="auto">
          <a:xfrm flipH="1">
            <a:off x="5784850" y="4826000"/>
            <a:ext cx="1403350" cy="412750"/>
          </a:xfrm>
          <a:prstGeom prst="line">
            <a:avLst/>
          </a:prstGeom>
          <a:noFill/>
          <a:ln w="19050">
            <a:solidFill>
              <a:srgbClr val="1D04DA"/>
            </a:solidFill>
            <a:round/>
            <a:headEnd/>
            <a:tailEnd type="triangle" w="med" len="med"/>
          </a:ln>
        </p:spPr>
        <p:txBody>
          <a:bodyPr anchor="ctr">
            <a:spAutoFit/>
          </a:bodyPr>
          <a:lstStyle/>
          <a:p>
            <a:endParaRPr lang="en-US"/>
          </a:p>
        </p:txBody>
      </p:sp>
      <p:grpSp>
        <p:nvGrpSpPr>
          <p:cNvPr id="7" name="Group 65"/>
          <p:cNvGrpSpPr>
            <a:grpSpLocks/>
          </p:cNvGrpSpPr>
          <p:nvPr/>
        </p:nvGrpSpPr>
        <p:grpSpPr bwMode="auto">
          <a:xfrm>
            <a:off x="5681663" y="5245100"/>
            <a:ext cx="55562" cy="57150"/>
            <a:chOff x="854" y="3388"/>
            <a:chExt cx="176" cy="176"/>
          </a:xfrm>
        </p:grpSpPr>
        <p:sp>
          <p:nvSpPr>
            <p:cNvPr id="18478" name="Freeform 66"/>
            <p:cNvSpPr>
              <a:spLocks/>
            </p:cNvSpPr>
            <p:nvPr/>
          </p:nvSpPr>
          <p:spPr bwMode="auto">
            <a:xfrm>
              <a:off x="854" y="3476"/>
              <a:ext cx="88" cy="88"/>
            </a:xfrm>
            <a:custGeom>
              <a:avLst/>
              <a:gdLst>
                <a:gd name="T0" fmla="*/ 88 w 176"/>
                <a:gd name="T1" fmla="*/ 0 h 177"/>
                <a:gd name="T2" fmla="*/ 0 w 176"/>
                <a:gd name="T3" fmla="*/ 0 h 177"/>
                <a:gd name="T4" fmla="*/ 1 w 176"/>
                <a:gd name="T5" fmla="*/ 14 h 177"/>
                <a:gd name="T6" fmla="*/ 5 w 176"/>
                <a:gd name="T7" fmla="*/ 28 h 177"/>
                <a:gd name="T8" fmla="*/ 10 w 176"/>
                <a:gd name="T9" fmla="*/ 40 h 177"/>
                <a:gd name="T10" fmla="*/ 17 w 176"/>
                <a:gd name="T11" fmla="*/ 52 h 177"/>
                <a:gd name="T12" fmla="*/ 26 w 176"/>
                <a:gd name="T13" fmla="*/ 62 h 177"/>
                <a:gd name="T14" fmla="*/ 37 w 176"/>
                <a:gd name="T15" fmla="*/ 72 h 177"/>
                <a:gd name="T16" fmla="*/ 48 w 176"/>
                <a:gd name="T17" fmla="*/ 79 h 177"/>
                <a:gd name="T18" fmla="*/ 61 w 176"/>
                <a:gd name="T19" fmla="*/ 84 h 177"/>
                <a:gd name="T20" fmla="*/ 75 w 176"/>
                <a:gd name="T21" fmla="*/ 87 h 177"/>
                <a:gd name="T22" fmla="*/ 88 w 176"/>
                <a:gd name="T23" fmla="*/ 88 h 177"/>
                <a:gd name="T24" fmla="*/ 88 w 176"/>
                <a:gd name="T25" fmla="*/ 0 h 1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6"/>
                <a:gd name="T40" fmla="*/ 0 h 177"/>
                <a:gd name="T41" fmla="*/ 176 w 176"/>
                <a:gd name="T42" fmla="*/ 177 h 1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6" h="177">
                  <a:moveTo>
                    <a:pt x="176" y="0"/>
                  </a:moveTo>
                  <a:lnTo>
                    <a:pt x="0" y="0"/>
                  </a:lnTo>
                  <a:lnTo>
                    <a:pt x="3" y="29"/>
                  </a:lnTo>
                  <a:lnTo>
                    <a:pt x="10" y="56"/>
                  </a:lnTo>
                  <a:lnTo>
                    <a:pt x="20" y="80"/>
                  </a:lnTo>
                  <a:lnTo>
                    <a:pt x="34" y="105"/>
                  </a:lnTo>
                  <a:lnTo>
                    <a:pt x="52" y="125"/>
                  </a:lnTo>
                  <a:lnTo>
                    <a:pt x="73" y="144"/>
                  </a:lnTo>
                  <a:lnTo>
                    <a:pt x="97" y="158"/>
                  </a:lnTo>
                  <a:lnTo>
                    <a:pt x="122" y="168"/>
                  </a:lnTo>
                  <a:lnTo>
                    <a:pt x="149" y="175"/>
                  </a:lnTo>
                  <a:lnTo>
                    <a:pt x="176" y="177"/>
                  </a:lnTo>
                  <a:lnTo>
                    <a:pt x="176" y="0"/>
                  </a:lnTo>
                  <a:close/>
                </a:path>
              </a:pathLst>
            </a:custGeom>
            <a:solidFill>
              <a:schemeClr val="bg1"/>
            </a:solidFill>
            <a:ln w="1588">
              <a:solidFill>
                <a:srgbClr val="000000"/>
              </a:solidFill>
              <a:prstDash val="solid"/>
              <a:round/>
              <a:headEnd/>
              <a:tailEnd/>
            </a:ln>
          </p:spPr>
          <p:txBody>
            <a:bodyPr/>
            <a:lstStyle/>
            <a:p>
              <a:endParaRPr lang="en-US"/>
            </a:p>
          </p:txBody>
        </p:sp>
        <p:sp>
          <p:nvSpPr>
            <p:cNvPr id="18479" name="Freeform 67"/>
            <p:cNvSpPr>
              <a:spLocks/>
            </p:cNvSpPr>
            <p:nvPr/>
          </p:nvSpPr>
          <p:spPr bwMode="auto">
            <a:xfrm>
              <a:off x="942" y="3388"/>
              <a:ext cx="88" cy="88"/>
            </a:xfrm>
            <a:custGeom>
              <a:avLst/>
              <a:gdLst>
                <a:gd name="T0" fmla="*/ 88 w 177"/>
                <a:gd name="T1" fmla="*/ 88 h 176"/>
                <a:gd name="T2" fmla="*/ 0 w 177"/>
                <a:gd name="T3" fmla="*/ 88 h 176"/>
                <a:gd name="T4" fmla="*/ 0 w 177"/>
                <a:gd name="T5" fmla="*/ 0 h 176"/>
                <a:gd name="T6" fmla="*/ 14 w 177"/>
                <a:gd name="T7" fmla="*/ 1 h 176"/>
                <a:gd name="T8" fmla="*/ 28 w 177"/>
                <a:gd name="T9" fmla="*/ 5 h 176"/>
                <a:gd name="T10" fmla="*/ 40 w 177"/>
                <a:gd name="T11" fmla="*/ 10 h 176"/>
                <a:gd name="T12" fmla="*/ 52 w 177"/>
                <a:gd name="T13" fmla="*/ 17 h 176"/>
                <a:gd name="T14" fmla="*/ 62 w 177"/>
                <a:gd name="T15" fmla="*/ 26 h 176"/>
                <a:gd name="T16" fmla="*/ 72 w 177"/>
                <a:gd name="T17" fmla="*/ 37 h 176"/>
                <a:gd name="T18" fmla="*/ 79 w 177"/>
                <a:gd name="T19" fmla="*/ 48 h 176"/>
                <a:gd name="T20" fmla="*/ 84 w 177"/>
                <a:gd name="T21" fmla="*/ 61 h 176"/>
                <a:gd name="T22" fmla="*/ 87 w 177"/>
                <a:gd name="T23" fmla="*/ 75 h 176"/>
                <a:gd name="T24" fmla="*/ 88 w 177"/>
                <a:gd name="T25" fmla="*/ 88 h 1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7"/>
                <a:gd name="T40" fmla="*/ 0 h 176"/>
                <a:gd name="T41" fmla="*/ 177 w 177"/>
                <a:gd name="T42" fmla="*/ 176 h 17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7" h="176">
                  <a:moveTo>
                    <a:pt x="177" y="176"/>
                  </a:moveTo>
                  <a:lnTo>
                    <a:pt x="0" y="176"/>
                  </a:lnTo>
                  <a:lnTo>
                    <a:pt x="0" y="0"/>
                  </a:lnTo>
                  <a:lnTo>
                    <a:pt x="29" y="3"/>
                  </a:lnTo>
                  <a:lnTo>
                    <a:pt x="56" y="10"/>
                  </a:lnTo>
                  <a:lnTo>
                    <a:pt x="80" y="20"/>
                  </a:lnTo>
                  <a:lnTo>
                    <a:pt x="105" y="34"/>
                  </a:lnTo>
                  <a:lnTo>
                    <a:pt x="125" y="52"/>
                  </a:lnTo>
                  <a:lnTo>
                    <a:pt x="144" y="73"/>
                  </a:lnTo>
                  <a:lnTo>
                    <a:pt x="158" y="97"/>
                  </a:lnTo>
                  <a:lnTo>
                    <a:pt x="168" y="122"/>
                  </a:lnTo>
                  <a:lnTo>
                    <a:pt x="175" y="149"/>
                  </a:lnTo>
                  <a:lnTo>
                    <a:pt x="177" y="176"/>
                  </a:lnTo>
                  <a:close/>
                </a:path>
              </a:pathLst>
            </a:custGeom>
            <a:solidFill>
              <a:schemeClr val="bg1"/>
            </a:solidFill>
            <a:ln w="1588">
              <a:solidFill>
                <a:srgbClr val="000000"/>
              </a:solidFill>
              <a:prstDash val="solid"/>
              <a:round/>
              <a:headEnd/>
              <a:tailEnd/>
            </a:ln>
          </p:spPr>
          <p:txBody>
            <a:bodyPr/>
            <a:lstStyle/>
            <a:p>
              <a:endParaRPr lang="en-US"/>
            </a:p>
          </p:txBody>
        </p:sp>
        <p:sp>
          <p:nvSpPr>
            <p:cNvPr id="18480" name="Freeform 68"/>
            <p:cNvSpPr>
              <a:spLocks/>
            </p:cNvSpPr>
            <p:nvPr/>
          </p:nvSpPr>
          <p:spPr bwMode="auto">
            <a:xfrm>
              <a:off x="942" y="3476"/>
              <a:ext cx="88" cy="88"/>
            </a:xfrm>
            <a:custGeom>
              <a:avLst/>
              <a:gdLst>
                <a:gd name="T0" fmla="*/ 0 w 177"/>
                <a:gd name="T1" fmla="*/ 0 h 177"/>
                <a:gd name="T2" fmla="*/ 88 w 177"/>
                <a:gd name="T3" fmla="*/ 0 h 177"/>
                <a:gd name="T4" fmla="*/ 87 w 177"/>
                <a:gd name="T5" fmla="*/ 14 h 177"/>
                <a:gd name="T6" fmla="*/ 84 w 177"/>
                <a:gd name="T7" fmla="*/ 28 h 177"/>
                <a:gd name="T8" fmla="*/ 79 w 177"/>
                <a:gd name="T9" fmla="*/ 40 h 177"/>
                <a:gd name="T10" fmla="*/ 72 w 177"/>
                <a:gd name="T11" fmla="*/ 52 h 177"/>
                <a:gd name="T12" fmla="*/ 62 w 177"/>
                <a:gd name="T13" fmla="*/ 62 h 177"/>
                <a:gd name="T14" fmla="*/ 52 w 177"/>
                <a:gd name="T15" fmla="*/ 72 h 177"/>
                <a:gd name="T16" fmla="*/ 40 w 177"/>
                <a:gd name="T17" fmla="*/ 79 h 177"/>
                <a:gd name="T18" fmla="*/ 28 w 177"/>
                <a:gd name="T19" fmla="*/ 84 h 177"/>
                <a:gd name="T20" fmla="*/ 14 w 177"/>
                <a:gd name="T21" fmla="*/ 87 h 177"/>
                <a:gd name="T22" fmla="*/ 0 w 177"/>
                <a:gd name="T23" fmla="*/ 88 h 177"/>
                <a:gd name="T24" fmla="*/ 0 w 177"/>
                <a:gd name="T25" fmla="*/ 0 h 1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7"/>
                <a:gd name="T40" fmla="*/ 0 h 177"/>
                <a:gd name="T41" fmla="*/ 177 w 177"/>
                <a:gd name="T42" fmla="*/ 177 h 1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7" h="177">
                  <a:moveTo>
                    <a:pt x="0" y="0"/>
                  </a:moveTo>
                  <a:lnTo>
                    <a:pt x="177" y="0"/>
                  </a:lnTo>
                  <a:lnTo>
                    <a:pt x="175" y="29"/>
                  </a:lnTo>
                  <a:lnTo>
                    <a:pt x="168" y="56"/>
                  </a:lnTo>
                  <a:lnTo>
                    <a:pt x="158" y="80"/>
                  </a:lnTo>
                  <a:lnTo>
                    <a:pt x="144" y="105"/>
                  </a:lnTo>
                  <a:lnTo>
                    <a:pt x="125" y="125"/>
                  </a:lnTo>
                  <a:lnTo>
                    <a:pt x="105" y="144"/>
                  </a:lnTo>
                  <a:lnTo>
                    <a:pt x="80" y="158"/>
                  </a:lnTo>
                  <a:lnTo>
                    <a:pt x="56" y="168"/>
                  </a:lnTo>
                  <a:lnTo>
                    <a:pt x="29" y="175"/>
                  </a:lnTo>
                  <a:lnTo>
                    <a:pt x="0" y="177"/>
                  </a:lnTo>
                  <a:lnTo>
                    <a:pt x="0" y="0"/>
                  </a:lnTo>
                  <a:close/>
                </a:path>
              </a:pathLst>
            </a:custGeom>
            <a:solidFill>
              <a:srgbClr val="FF3300"/>
            </a:solidFill>
            <a:ln w="1588">
              <a:solidFill>
                <a:srgbClr val="FF3300"/>
              </a:solidFill>
              <a:prstDash val="solid"/>
              <a:round/>
              <a:headEnd/>
              <a:tailEnd/>
            </a:ln>
          </p:spPr>
          <p:txBody>
            <a:bodyPr/>
            <a:lstStyle/>
            <a:p>
              <a:endParaRPr lang="en-US"/>
            </a:p>
          </p:txBody>
        </p:sp>
        <p:sp>
          <p:nvSpPr>
            <p:cNvPr id="18481" name="Freeform 69"/>
            <p:cNvSpPr>
              <a:spLocks/>
            </p:cNvSpPr>
            <p:nvPr/>
          </p:nvSpPr>
          <p:spPr bwMode="auto">
            <a:xfrm>
              <a:off x="854" y="3388"/>
              <a:ext cx="88" cy="88"/>
            </a:xfrm>
            <a:custGeom>
              <a:avLst/>
              <a:gdLst>
                <a:gd name="T0" fmla="*/ 0 w 176"/>
                <a:gd name="T1" fmla="*/ 88 h 176"/>
                <a:gd name="T2" fmla="*/ 88 w 176"/>
                <a:gd name="T3" fmla="*/ 88 h 176"/>
                <a:gd name="T4" fmla="*/ 88 w 176"/>
                <a:gd name="T5" fmla="*/ 0 h 176"/>
                <a:gd name="T6" fmla="*/ 75 w 176"/>
                <a:gd name="T7" fmla="*/ 1 h 176"/>
                <a:gd name="T8" fmla="*/ 61 w 176"/>
                <a:gd name="T9" fmla="*/ 5 h 176"/>
                <a:gd name="T10" fmla="*/ 48 w 176"/>
                <a:gd name="T11" fmla="*/ 10 h 176"/>
                <a:gd name="T12" fmla="*/ 37 w 176"/>
                <a:gd name="T13" fmla="*/ 17 h 176"/>
                <a:gd name="T14" fmla="*/ 26 w 176"/>
                <a:gd name="T15" fmla="*/ 26 h 176"/>
                <a:gd name="T16" fmla="*/ 17 w 176"/>
                <a:gd name="T17" fmla="*/ 37 h 176"/>
                <a:gd name="T18" fmla="*/ 10 w 176"/>
                <a:gd name="T19" fmla="*/ 48 h 176"/>
                <a:gd name="T20" fmla="*/ 5 w 176"/>
                <a:gd name="T21" fmla="*/ 61 h 176"/>
                <a:gd name="T22" fmla="*/ 1 w 176"/>
                <a:gd name="T23" fmla="*/ 75 h 176"/>
                <a:gd name="T24" fmla="*/ 0 w 176"/>
                <a:gd name="T25" fmla="*/ 88 h 1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6"/>
                <a:gd name="T40" fmla="*/ 0 h 176"/>
                <a:gd name="T41" fmla="*/ 176 w 176"/>
                <a:gd name="T42" fmla="*/ 176 h 17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6" h="176">
                  <a:moveTo>
                    <a:pt x="0" y="176"/>
                  </a:moveTo>
                  <a:lnTo>
                    <a:pt x="176" y="176"/>
                  </a:lnTo>
                  <a:lnTo>
                    <a:pt x="176" y="0"/>
                  </a:lnTo>
                  <a:lnTo>
                    <a:pt x="149" y="3"/>
                  </a:lnTo>
                  <a:lnTo>
                    <a:pt x="122" y="10"/>
                  </a:lnTo>
                  <a:lnTo>
                    <a:pt x="97" y="20"/>
                  </a:lnTo>
                  <a:lnTo>
                    <a:pt x="73" y="34"/>
                  </a:lnTo>
                  <a:lnTo>
                    <a:pt x="52" y="52"/>
                  </a:lnTo>
                  <a:lnTo>
                    <a:pt x="34" y="73"/>
                  </a:lnTo>
                  <a:lnTo>
                    <a:pt x="20" y="97"/>
                  </a:lnTo>
                  <a:lnTo>
                    <a:pt x="10" y="122"/>
                  </a:lnTo>
                  <a:lnTo>
                    <a:pt x="3" y="149"/>
                  </a:lnTo>
                  <a:lnTo>
                    <a:pt x="0" y="176"/>
                  </a:lnTo>
                  <a:close/>
                </a:path>
              </a:pathLst>
            </a:custGeom>
            <a:solidFill>
              <a:srgbClr val="FF3300"/>
            </a:solidFill>
            <a:ln w="1588">
              <a:solidFill>
                <a:srgbClr val="FF3300"/>
              </a:solidFill>
              <a:prstDash val="solid"/>
              <a:round/>
              <a:headEnd/>
              <a:tailEnd/>
            </a:ln>
          </p:spPr>
          <p:txBody>
            <a:bodyPr/>
            <a:lstStyle/>
            <a:p>
              <a:endParaRPr lang="en-US"/>
            </a:p>
          </p:txBody>
        </p:sp>
        <p:sp>
          <p:nvSpPr>
            <p:cNvPr id="18482" name="Oval 70"/>
            <p:cNvSpPr>
              <a:spLocks noChangeArrowheads="1"/>
            </p:cNvSpPr>
            <p:nvPr/>
          </p:nvSpPr>
          <p:spPr bwMode="auto">
            <a:xfrm>
              <a:off x="854" y="3388"/>
              <a:ext cx="176" cy="176"/>
            </a:xfrm>
            <a:prstGeom prst="ellipse">
              <a:avLst/>
            </a:prstGeom>
            <a:noFill/>
            <a:ln w="9525">
              <a:solidFill>
                <a:srgbClr val="FF3300"/>
              </a:solidFill>
              <a:round/>
              <a:headEnd/>
              <a:tailEnd/>
            </a:ln>
          </p:spPr>
          <p:txBody>
            <a:bodyPr anchor="ctr">
              <a:spAutoFit/>
            </a:bodyPr>
            <a:lstStyle/>
            <a:p>
              <a:endParaRPr lang="en-US"/>
            </a:p>
          </p:txBody>
        </p:sp>
      </p:grpSp>
      <p:sp>
        <p:nvSpPr>
          <p:cNvPr id="18476" name="Text Box 72"/>
          <p:cNvSpPr txBox="1">
            <a:spLocks noChangeArrowheads="1"/>
          </p:cNvSpPr>
          <p:nvPr/>
        </p:nvSpPr>
        <p:spPr bwMode="auto">
          <a:xfrm>
            <a:off x="4286250" y="6334125"/>
            <a:ext cx="989013" cy="304800"/>
          </a:xfrm>
          <a:prstGeom prst="rect">
            <a:avLst/>
          </a:prstGeom>
          <a:noFill/>
          <a:ln w="9525">
            <a:noFill/>
            <a:miter lim="800000"/>
            <a:headEnd/>
            <a:tailEnd/>
          </a:ln>
        </p:spPr>
        <p:txBody>
          <a:bodyPr wrap="none">
            <a:spAutoFit/>
          </a:bodyPr>
          <a:lstStyle/>
          <a:p>
            <a:pPr algn="ctr"/>
            <a:r>
              <a:rPr lang="en-US" sz="1400">
                <a:solidFill>
                  <a:srgbClr val="333399"/>
                </a:solidFill>
                <a:latin typeface="Verdana" pitchFamily="34" charset="0"/>
              </a:rPr>
              <a:t>Moment</a:t>
            </a:r>
          </a:p>
        </p:txBody>
      </p:sp>
      <p:sp>
        <p:nvSpPr>
          <p:cNvPr id="18477" name="Text Box 73"/>
          <p:cNvSpPr txBox="1">
            <a:spLocks noChangeArrowheads="1"/>
          </p:cNvSpPr>
          <p:nvPr/>
        </p:nvSpPr>
        <p:spPr bwMode="auto">
          <a:xfrm>
            <a:off x="6896100" y="1570038"/>
            <a:ext cx="855663" cy="260350"/>
          </a:xfrm>
          <a:prstGeom prst="rect">
            <a:avLst/>
          </a:prstGeom>
          <a:noFill/>
          <a:ln w="9525">
            <a:noFill/>
            <a:miter lim="800000"/>
            <a:headEnd/>
            <a:tailEnd/>
          </a:ln>
        </p:spPr>
        <p:txBody>
          <a:bodyPr wrap="none">
            <a:spAutoFit/>
          </a:bodyPr>
          <a:lstStyle/>
          <a:p>
            <a:pPr algn="ctr"/>
            <a:r>
              <a:rPr lang="en-US" sz="1100">
                <a:latin typeface="Verdana" pitchFamily="34" charset="0"/>
              </a:rPr>
              <a:t>(%MAC)</a:t>
            </a:r>
          </a:p>
        </p:txBody>
      </p:sp>
      <p:sp>
        <p:nvSpPr>
          <p:cNvPr id="71" name="Text Box 56"/>
          <p:cNvSpPr txBox="1">
            <a:spLocks noChangeArrowheads="1"/>
          </p:cNvSpPr>
          <p:nvPr/>
        </p:nvSpPr>
        <p:spPr bwMode="auto">
          <a:xfrm>
            <a:off x="3403191" y="1022524"/>
            <a:ext cx="2553904" cy="523220"/>
          </a:xfrm>
          <a:prstGeom prst="rect">
            <a:avLst/>
          </a:prstGeom>
          <a:noFill/>
          <a:ln w="9525">
            <a:solidFill>
              <a:schemeClr val="bg1"/>
            </a:solidFill>
            <a:miter lim="800000"/>
            <a:headEnd/>
            <a:tailEnd/>
          </a:ln>
        </p:spPr>
        <p:txBody>
          <a:bodyPr wrap="none">
            <a:spAutoFit/>
          </a:bodyPr>
          <a:lstStyle/>
          <a:p>
            <a:pPr algn="ctr"/>
            <a:r>
              <a:rPr lang="en-US" sz="1400" dirty="0">
                <a:latin typeface="Verdana" pitchFamily="34" charset="0"/>
              </a:rPr>
              <a:t>AIRPLANE WEIGHT &amp; C.G.</a:t>
            </a:r>
          </a:p>
          <a:p>
            <a:pPr algn="ctr"/>
            <a:r>
              <a:rPr lang="en-US" sz="1400" dirty="0">
                <a:latin typeface="Verdana" pitchFamily="34" charset="0"/>
              </a:rPr>
              <a:t>WITH </a:t>
            </a:r>
            <a:r>
              <a:rPr lang="en-US" sz="1400" b="1" dirty="0" smtClean="0">
                <a:latin typeface="Verdana" pitchFamily="34" charset="0"/>
              </a:rPr>
              <a:t>PASSENGERS</a:t>
            </a:r>
            <a:endParaRPr lang="en-US" sz="1400" b="1" dirty="0">
              <a:latin typeface="Verdana" pitchFamily="34" charset="0"/>
            </a:endParaRPr>
          </a:p>
        </p:txBody>
      </p:sp>
    </p:spTree>
    <p:extLst>
      <p:ext uri="{BB962C8B-B14F-4D97-AF65-F5344CB8AC3E}">
        <p14:creationId xmlns:p14="http://schemas.microsoft.com/office/powerpoint/2010/main" val="4069454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91914"/>
                                        </p:tgtEl>
                                        <p:attrNameLst>
                                          <p:attrName>style.visibility</p:attrName>
                                        </p:attrNameLst>
                                      </p:cBhvr>
                                      <p:to>
                                        <p:strVal val="visible"/>
                                      </p:to>
                                    </p:set>
                                    <p:animEffect transition="in" filter="dissolve">
                                      <p:cBhvr>
                                        <p:cTn id="10" dur="500"/>
                                        <p:tgtEl>
                                          <p:spTgt spid="591914"/>
                                        </p:tgtEl>
                                      </p:cBhvr>
                                    </p:animEffect>
                                  </p:childTnLst>
                                </p:cTn>
                              </p:par>
                              <p:par>
                                <p:cTn id="11" presetID="9"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dissolv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591910"/>
                                        </p:tgtEl>
                                        <p:attrNameLst>
                                          <p:attrName>style.visibility</p:attrName>
                                        </p:attrNameLst>
                                      </p:cBhvr>
                                      <p:to>
                                        <p:strVal val="visible"/>
                                      </p:to>
                                    </p:set>
                                    <p:animEffect transition="in" filter="dissolve">
                                      <p:cBhvr>
                                        <p:cTn id="18" dur="500"/>
                                        <p:tgtEl>
                                          <p:spTgt spid="591910"/>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591931"/>
                                        </p:tgtEl>
                                        <p:attrNameLst>
                                          <p:attrName>style.visibility</p:attrName>
                                        </p:attrNameLst>
                                      </p:cBhvr>
                                      <p:to>
                                        <p:strVal val="visible"/>
                                      </p:to>
                                    </p:set>
                                    <p:animEffect transition="in" filter="dissolve">
                                      <p:cBhvr>
                                        <p:cTn id="21" dur="500"/>
                                        <p:tgtEl>
                                          <p:spTgt spid="591931"/>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591911"/>
                                        </p:tgtEl>
                                        <p:attrNameLst>
                                          <p:attrName>style.visibility</p:attrName>
                                        </p:attrNameLst>
                                      </p:cBhvr>
                                      <p:to>
                                        <p:strVal val="visible"/>
                                      </p:to>
                                    </p:set>
                                    <p:animEffect transition="in" filter="dissolve">
                                      <p:cBhvr>
                                        <p:cTn id="24" dur="500"/>
                                        <p:tgtEl>
                                          <p:spTgt spid="591911"/>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591912"/>
                                        </p:tgtEl>
                                        <p:attrNameLst>
                                          <p:attrName>style.visibility</p:attrName>
                                        </p:attrNameLst>
                                      </p:cBhvr>
                                      <p:to>
                                        <p:strVal val="visible"/>
                                      </p:to>
                                    </p:set>
                                    <p:animEffect transition="in" filter="dissolve">
                                      <p:cBhvr>
                                        <p:cTn id="27" dur="500"/>
                                        <p:tgtEl>
                                          <p:spTgt spid="591912"/>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591913"/>
                                        </p:tgtEl>
                                        <p:attrNameLst>
                                          <p:attrName>style.visibility</p:attrName>
                                        </p:attrNameLst>
                                      </p:cBhvr>
                                      <p:to>
                                        <p:strVal val="visible"/>
                                      </p:to>
                                    </p:set>
                                    <p:animEffect transition="in" filter="dissolve">
                                      <p:cBhvr>
                                        <p:cTn id="32" dur="500"/>
                                        <p:tgtEl>
                                          <p:spTgt spid="591913"/>
                                        </p:tgtEl>
                                      </p:cBhvr>
                                    </p:animEffect>
                                  </p:childTnLst>
                                </p:cTn>
                              </p:par>
                              <p:par>
                                <p:cTn id="33" presetID="9" presetClass="entr" presetSubtype="0" fill="hold" nodeType="with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dissolve">
                                      <p:cBhvr>
                                        <p:cTn id="35" dur="500"/>
                                        <p:tgtEl>
                                          <p:spTgt spid="7"/>
                                        </p:tgtEl>
                                      </p:cBhvr>
                                    </p:animEffect>
                                  </p:childTnLst>
                                </p:cTn>
                              </p:par>
                              <p:par>
                                <p:cTn id="36" presetID="9" presetClass="entr" presetSubtype="0" fill="hold" grpId="0" nodeType="withEffect">
                                  <p:stCondLst>
                                    <p:cond delay="0"/>
                                  </p:stCondLst>
                                  <p:childTnLst>
                                    <p:set>
                                      <p:cBhvr>
                                        <p:cTn id="37" dur="1" fill="hold">
                                          <p:stCondLst>
                                            <p:cond delay="0"/>
                                          </p:stCondLst>
                                        </p:cTn>
                                        <p:tgtEl>
                                          <p:spTgt spid="591936"/>
                                        </p:tgtEl>
                                        <p:attrNameLst>
                                          <p:attrName>style.visibility</p:attrName>
                                        </p:attrNameLst>
                                      </p:cBhvr>
                                      <p:to>
                                        <p:strVal val="visible"/>
                                      </p:to>
                                    </p:set>
                                    <p:animEffect transition="in" filter="dissolve">
                                      <p:cBhvr>
                                        <p:cTn id="38" dur="500"/>
                                        <p:tgtEl>
                                          <p:spTgt spid="591936"/>
                                        </p:tgtEl>
                                      </p:cBhvr>
                                    </p:animEffect>
                                  </p:childTnLst>
                                </p:cTn>
                              </p:par>
                              <p:par>
                                <p:cTn id="39" presetID="9" presetClass="entr" presetSubtype="0" fill="hold" grpId="0" nodeType="withEffect">
                                  <p:stCondLst>
                                    <p:cond delay="0"/>
                                  </p:stCondLst>
                                  <p:childTnLst>
                                    <p:set>
                                      <p:cBhvr>
                                        <p:cTn id="40" dur="1" fill="hold">
                                          <p:stCondLst>
                                            <p:cond delay="0"/>
                                          </p:stCondLst>
                                        </p:cTn>
                                        <p:tgtEl>
                                          <p:spTgt spid="591935"/>
                                        </p:tgtEl>
                                        <p:attrNameLst>
                                          <p:attrName>style.visibility</p:attrName>
                                        </p:attrNameLst>
                                      </p:cBhvr>
                                      <p:to>
                                        <p:strVal val="visible"/>
                                      </p:to>
                                    </p:set>
                                    <p:animEffect transition="in" filter="dissolve">
                                      <p:cBhvr>
                                        <p:cTn id="41" dur="500"/>
                                        <p:tgtEl>
                                          <p:spTgt spid="5919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1910" grpId="0" animBg="1"/>
      <p:bldP spid="591911" grpId="0" animBg="1"/>
      <p:bldP spid="591912" grpId="0"/>
      <p:bldP spid="591913" grpId="0" animBg="1"/>
      <p:bldP spid="591914" grpId="0" animBg="1"/>
      <p:bldP spid="591931" grpId="0"/>
      <p:bldP spid="591935" grpId="0"/>
      <p:bldP spid="59193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Line 3"/>
          <p:cNvSpPr>
            <a:spLocks noChangeShapeType="1"/>
          </p:cNvSpPr>
          <p:nvPr/>
        </p:nvSpPr>
        <p:spPr bwMode="auto">
          <a:xfrm>
            <a:off x="2736850" y="1905000"/>
            <a:ext cx="1165225" cy="4311650"/>
          </a:xfrm>
          <a:prstGeom prst="line">
            <a:avLst/>
          </a:prstGeom>
          <a:noFill/>
          <a:ln w="12700">
            <a:solidFill>
              <a:schemeClr val="folHlink"/>
            </a:solidFill>
            <a:round/>
            <a:headEnd/>
            <a:tailEnd/>
          </a:ln>
        </p:spPr>
        <p:txBody>
          <a:bodyPr anchor="ctr">
            <a:spAutoFit/>
          </a:bodyPr>
          <a:lstStyle/>
          <a:p>
            <a:endParaRPr lang="en-US"/>
          </a:p>
        </p:txBody>
      </p:sp>
      <p:sp>
        <p:nvSpPr>
          <p:cNvPr id="19460" name="Line 4"/>
          <p:cNvSpPr>
            <a:spLocks noChangeShapeType="1"/>
          </p:cNvSpPr>
          <p:nvPr/>
        </p:nvSpPr>
        <p:spPr bwMode="auto">
          <a:xfrm>
            <a:off x="3713163" y="1908175"/>
            <a:ext cx="582612" cy="4311650"/>
          </a:xfrm>
          <a:prstGeom prst="line">
            <a:avLst/>
          </a:prstGeom>
          <a:noFill/>
          <a:ln w="12700">
            <a:solidFill>
              <a:schemeClr val="folHlink"/>
            </a:solidFill>
            <a:round/>
            <a:headEnd/>
            <a:tailEnd/>
          </a:ln>
        </p:spPr>
        <p:txBody>
          <a:bodyPr anchor="ctr">
            <a:spAutoFit/>
          </a:bodyPr>
          <a:lstStyle/>
          <a:p>
            <a:endParaRPr lang="en-US"/>
          </a:p>
        </p:txBody>
      </p:sp>
      <p:sp>
        <p:nvSpPr>
          <p:cNvPr id="19461" name="Text Box 5"/>
          <p:cNvSpPr txBox="1">
            <a:spLocks noChangeArrowheads="1"/>
          </p:cNvSpPr>
          <p:nvPr/>
        </p:nvSpPr>
        <p:spPr bwMode="auto">
          <a:xfrm rot="-5400000">
            <a:off x="538957" y="3906044"/>
            <a:ext cx="2836862" cy="304800"/>
          </a:xfrm>
          <a:prstGeom prst="rect">
            <a:avLst/>
          </a:prstGeom>
          <a:noFill/>
          <a:ln w="9525">
            <a:noFill/>
            <a:miter lim="800000"/>
            <a:headEnd/>
            <a:tailEnd/>
          </a:ln>
        </p:spPr>
        <p:txBody>
          <a:bodyPr wrap="none">
            <a:spAutoFit/>
          </a:bodyPr>
          <a:lstStyle/>
          <a:p>
            <a:r>
              <a:rPr lang="en-US" sz="1400">
                <a:solidFill>
                  <a:srgbClr val="333399"/>
                </a:solidFill>
                <a:latin typeface="Verdana" pitchFamily="34" charset="0"/>
              </a:rPr>
              <a:t>GROSS WEIGHT (1000 LB)</a:t>
            </a:r>
          </a:p>
        </p:txBody>
      </p:sp>
      <p:sp>
        <p:nvSpPr>
          <p:cNvPr id="19462" name="Text Box 7"/>
          <p:cNvSpPr txBox="1">
            <a:spLocks noChangeArrowheads="1"/>
          </p:cNvSpPr>
          <p:nvPr/>
        </p:nvSpPr>
        <p:spPr bwMode="auto">
          <a:xfrm>
            <a:off x="3427413" y="1579563"/>
            <a:ext cx="561975" cy="260350"/>
          </a:xfrm>
          <a:prstGeom prst="rect">
            <a:avLst/>
          </a:prstGeom>
          <a:noFill/>
          <a:ln w="9525">
            <a:noFill/>
            <a:miter lim="800000"/>
            <a:headEnd/>
            <a:tailEnd/>
          </a:ln>
        </p:spPr>
        <p:txBody>
          <a:bodyPr wrap="none">
            <a:spAutoFit/>
          </a:bodyPr>
          <a:lstStyle/>
          <a:p>
            <a:pPr algn="ctr"/>
            <a:r>
              <a:rPr lang="en-US" sz="1100">
                <a:solidFill>
                  <a:schemeClr val="tx2"/>
                </a:solidFill>
                <a:latin typeface="Verdana" pitchFamily="34" charset="0"/>
              </a:rPr>
              <a:t>10%</a:t>
            </a:r>
          </a:p>
        </p:txBody>
      </p:sp>
      <p:sp>
        <p:nvSpPr>
          <p:cNvPr id="19463" name="Text Box 8"/>
          <p:cNvSpPr txBox="1">
            <a:spLocks noChangeArrowheads="1"/>
          </p:cNvSpPr>
          <p:nvPr/>
        </p:nvSpPr>
        <p:spPr bwMode="auto">
          <a:xfrm>
            <a:off x="4603750" y="5862638"/>
            <a:ext cx="590550" cy="257175"/>
          </a:xfrm>
          <a:prstGeom prst="rect">
            <a:avLst/>
          </a:prstGeom>
          <a:noFill/>
          <a:ln w="9525">
            <a:noFill/>
            <a:miter lim="800000"/>
            <a:headEnd/>
            <a:tailEnd/>
          </a:ln>
        </p:spPr>
        <p:txBody>
          <a:bodyPr wrap="none">
            <a:spAutoFit/>
          </a:bodyPr>
          <a:lstStyle/>
          <a:p>
            <a:pPr algn="ctr">
              <a:lnSpc>
                <a:spcPct val="90000"/>
              </a:lnSpc>
            </a:pPr>
            <a:r>
              <a:rPr lang="en-US" sz="1200">
                <a:solidFill>
                  <a:srgbClr val="333399"/>
                </a:solidFill>
                <a:latin typeface="Verdana" pitchFamily="34" charset="0"/>
              </a:rPr>
              <a:t>OEW</a:t>
            </a:r>
          </a:p>
        </p:txBody>
      </p:sp>
      <p:sp>
        <p:nvSpPr>
          <p:cNvPr id="19464" name="Text Box 9"/>
          <p:cNvSpPr txBox="1">
            <a:spLocks noChangeArrowheads="1"/>
          </p:cNvSpPr>
          <p:nvPr/>
        </p:nvSpPr>
        <p:spPr bwMode="auto">
          <a:xfrm>
            <a:off x="4456113" y="1579563"/>
            <a:ext cx="561975" cy="260350"/>
          </a:xfrm>
          <a:prstGeom prst="rect">
            <a:avLst/>
          </a:prstGeom>
          <a:noFill/>
          <a:ln w="9525">
            <a:noFill/>
            <a:miter lim="800000"/>
            <a:headEnd/>
            <a:tailEnd/>
          </a:ln>
        </p:spPr>
        <p:txBody>
          <a:bodyPr wrap="none">
            <a:spAutoFit/>
          </a:bodyPr>
          <a:lstStyle/>
          <a:p>
            <a:pPr algn="ctr"/>
            <a:r>
              <a:rPr lang="en-US" sz="1100">
                <a:solidFill>
                  <a:schemeClr val="tx2"/>
                </a:solidFill>
                <a:latin typeface="Verdana" pitchFamily="34" charset="0"/>
              </a:rPr>
              <a:t>20%</a:t>
            </a:r>
          </a:p>
        </p:txBody>
      </p:sp>
      <p:sp>
        <p:nvSpPr>
          <p:cNvPr id="19465" name="Text Box 10"/>
          <p:cNvSpPr txBox="1">
            <a:spLocks noChangeArrowheads="1"/>
          </p:cNvSpPr>
          <p:nvPr/>
        </p:nvSpPr>
        <p:spPr bwMode="auto">
          <a:xfrm>
            <a:off x="5449888" y="1579563"/>
            <a:ext cx="561975" cy="260350"/>
          </a:xfrm>
          <a:prstGeom prst="rect">
            <a:avLst/>
          </a:prstGeom>
          <a:noFill/>
          <a:ln w="9525">
            <a:noFill/>
            <a:miter lim="800000"/>
            <a:headEnd/>
            <a:tailEnd/>
          </a:ln>
        </p:spPr>
        <p:txBody>
          <a:bodyPr wrap="none">
            <a:spAutoFit/>
          </a:bodyPr>
          <a:lstStyle/>
          <a:p>
            <a:pPr algn="ctr"/>
            <a:r>
              <a:rPr lang="en-US" sz="1100">
                <a:solidFill>
                  <a:schemeClr val="tx2"/>
                </a:solidFill>
                <a:latin typeface="Verdana" pitchFamily="34" charset="0"/>
              </a:rPr>
              <a:t>30%</a:t>
            </a:r>
          </a:p>
        </p:txBody>
      </p:sp>
      <p:sp>
        <p:nvSpPr>
          <p:cNvPr id="19466" name="Text Box 11"/>
          <p:cNvSpPr txBox="1">
            <a:spLocks noChangeArrowheads="1"/>
          </p:cNvSpPr>
          <p:nvPr/>
        </p:nvSpPr>
        <p:spPr bwMode="auto">
          <a:xfrm>
            <a:off x="6405563" y="1579563"/>
            <a:ext cx="561975" cy="260350"/>
          </a:xfrm>
          <a:prstGeom prst="rect">
            <a:avLst/>
          </a:prstGeom>
          <a:noFill/>
          <a:ln w="9525">
            <a:noFill/>
            <a:miter lim="800000"/>
            <a:headEnd/>
            <a:tailEnd/>
          </a:ln>
        </p:spPr>
        <p:txBody>
          <a:bodyPr wrap="none">
            <a:spAutoFit/>
          </a:bodyPr>
          <a:lstStyle/>
          <a:p>
            <a:pPr algn="ctr"/>
            <a:r>
              <a:rPr lang="en-US" sz="1100">
                <a:solidFill>
                  <a:schemeClr val="tx2"/>
                </a:solidFill>
                <a:latin typeface="Verdana" pitchFamily="34" charset="0"/>
              </a:rPr>
              <a:t>40%</a:t>
            </a:r>
          </a:p>
        </p:txBody>
      </p:sp>
      <p:sp>
        <p:nvSpPr>
          <p:cNvPr id="19467" name="Text Box 12"/>
          <p:cNvSpPr txBox="1">
            <a:spLocks noChangeArrowheads="1"/>
          </p:cNvSpPr>
          <p:nvPr/>
        </p:nvSpPr>
        <p:spPr bwMode="auto">
          <a:xfrm>
            <a:off x="2544763" y="1579563"/>
            <a:ext cx="461962" cy="260350"/>
          </a:xfrm>
          <a:prstGeom prst="rect">
            <a:avLst/>
          </a:prstGeom>
          <a:noFill/>
          <a:ln w="9525">
            <a:noFill/>
            <a:miter lim="800000"/>
            <a:headEnd/>
            <a:tailEnd/>
          </a:ln>
        </p:spPr>
        <p:txBody>
          <a:bodyPr wrap="none">
            <a:spAutoFit/>
          </a:bodyPr>
          <a:lstStyle/>
          <a:p>
            <a:pPr algn="ctr"/>
            <a:r>
              <a:rPr lang="en-US" sz="1100">
                <a:solidFill>
                  <a:schemeClr val="tx2"/>
                </a:solidFill>
                <a:latin typeface="Verdana" pitchFamily="34" charset="0"/>
              </a:rPr>
              <a:t>0%</a:t>
            </a:r>
          </a:p>
        </p:txBody>
      </p:sp>
      <p:sp>
        <p:nvSpPr>
          <p:cNvPr id="19468" name="Text Box 13"/>
          <p:cNvSpPr txBox="1">
            <a:spLocks noChangeArrowheads="1"/>
          </p:cNvSpPr>
          <p:nvPr/>
        </p:nvSpPr>
        <p:spPr bwMode="auto">
          <a:xfrm>
            <a:off x="2260600" y="4621213"/>
            <a:ext cx="484188" cy="260350"/>
          </a:xfrm>
          <a:prstGeom prst="rect">
            <a:avLst/>
          </a:prstGeom>
          <a:noFill/>
          <a:ln w="9525">
            <a:noFill/>
            <a:miter lim="800000"/>
            <a:headEnd/>
            <a:tailEnd/>
          </a:ln>
        </p:spPr>
        <p:txBody>
          <a:bodyPr wrap="none">
            <a:spAutoFit/>
          </a:bodyPr>
          <a:lstStyle/>
          <a:p>
            <a:pPr algn="ctr"/>
            <a:r>
              <a:rPr lang="en-US" sz="1100">
                <a:solidFill>
                  <a:schemeClr val="tx2"/>
                </a:solidFill>
                <a:latin typeface="Verdana" pitchFamily="34" charset="0"/>
              </a:rPr>
              <a:t>300</a:t>
            </a:r>
          </a:p>
        </p:txBody>
      </p:sp>
      <p:sp>
        <p:nvSpPr>
          <p:cNvPr id="19469" name="Text Box 14"/>
          <p:cNvSpPr txBox="1">
            <a:spLocks noChangeArrowheads="1"/>
          </p:cNvSpPr>
          <p:nvPr/>
        </p:nvSpPr>
        <p:spPr bwMode="auto">
          <a:xfrm>
            <a:off x="2260600" y="3206750"/>
            <a:ext cx="484188" cy="260350"/>
          </a:xfrm>
          <a:prstGeom prst="rect">
            <a:avLst/>
          </a:prstGeom>
          <a:noFill/>
          <a:ln w="9525">
            <a:noFill/>
            <a:miter lim="800000"/>
            <a:headEnd/>
            <a:tailEnd/>
          </a:ln>
        </p:spPr>
        <p:txBody>
          <a:bodyPr wrap="none">
            <a:spAutoFit/>
          </a:bodyPr>
          <a:lstStyle/>
          <a:p>
            <a:pPr algn="ctr"/>
            <a:r>
              <a:rPr lang="en-US" sz="1100">
                <a:solidFill>
                  <a:schemeClr val="tx2"/>
                </a:solidFill>
                <a:latin typeface="Verdana" pitchFamily="34" charset="0"/>
              </a:rPr>
              <a:t>400</a:t>
            </a:r>
          </a:p>
        </p:txBody>
      </p:sp>
      <p:grpSp>
        <p:nvGrpSpPr>
          <p:cNvPr id="19470" name="Group 15"/>
          <p:cNvGrpSpPr>
            <a:grpSpLocks/>
          </p:cNvGrpSpPr>
          <p:nvPr/>
        </p:nvGrpSpPr>
        <p:grpSpPr bwMode="auto">
          <a:xfrm>
            <a:off x="4849813" y="5781675"/>
            <a:ext cx="88900" cy="80963"/>
            <a:chOff x="854" y="3388"/>
            <a:chExt cx="176" cy="176"/>
          </a:xfrm>
        </p:grpSpPr>
        <p:sp>
          <p:nvSpPr>
            <p:cNvPr id="19539" name="Freeform 16"/>
            <p:cNvSpPr>
              <a:spLocks/>
            </p:cNvSpPr>
            <p:nvPr/>
          </p:nvSpPr>
          <p:spPr bwMode="auto">
            <a:xfrm>
              <a:off x="854" y="3476"/>
              <a:ext cx="88" cy="88"/>
            </a:xfrm>
            <a:custGeom>
              <a:avLst/>
              <a:gdLst>
                <a:gd name="T0" fmla="*/ 88 w 176"/>
                <a:gd name="T1" fmla="*/ 0 h 177"/>
                <a:gd name="T2" fmla="*/ 0 w 176"/>
                <a:gd name="T3" fmla="*/ 0 h 177"/>
                <a:gd name="T4" fmla="*/ 1 w 176"/>
                <a:gd name="T5" fmla="*/ 14 h 177"/>
                <a:gd name="T6" fmla="*/ 5 w 176"/>
                <a:gd name="T7" fmla="*/ 28 h 177"/>
                <a:gd name="T8" fmla="*/ 10 w 176"/>
                <a:gd name="T9" fmla="*/ 40 h 177"/>
                <a:gd name="T10" fmla="*/ 17 w 176"/>
                <a:gd name="T11" fmla="*/ 52 h 177"/>
                <a:gd name="T12" fmla="*/ 26 w 176"/>
                <a:gd name="T13" fmla="*/ 62 h 177"/>
                <a:gd name="T14" fmla="*/ 37 w 176"/>
                <a:gd name="T15" fmla="*/ 72 h 177"/>
                <a:gd name="T16" fmla="*/ 48 w 176"/>
                <a:gd name="T17" fmla="*/ 79 h 177"/>
                <a:gd name="T18" fmla="*/ 61 w 176"/>
                <a:gd name="T19" fmla="*/ 84 h 177"/>
                <a:gd name="T20" fmla="*/ 75 w 176"/>
                <a:gd name="T21" fmla="*/ 87 h 177"/>
                <a:gd name="T22" fmla="*/ 88 w 176"/>
                <a:gd name="T23" fmla="*/ 88 h 177"/>
                <a:gd name="T24" fmla="*/ 88 w 176"/>
                <a:gd name="T25" fmla="*/ 0 h 1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6"/>
                <a:gd name="T40" fmla="*/ 0 h 177"/>
                <a:gd name="T41" fmla="*/ 176 w 176"/>
                <a:gd name="T42" fmla="*/ 177 h 1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6" h="177">
                  <a:moveTo>
                    <a:pt x="176" y="0"/>
                  </a:moveTo>
                  <a:lnTo>
                    <a:pt x="0" y="0"/>
                  </a:lnTo>
                  <a:lnTo>
                    <a:pt x="3" y="29"/>
                  </a:lnTo>
                  <a:lnTo>
                    <a:pt x="10" y="56"/>
                  </a:lnTo>
                  <a:lnTo>
                    <a:pt x="20" y="80"/>
                  </a:lnTo>
                  <a:lnTo>
                    <a:pt x="34" y="105"/>
                  </a:lnTo>
                  <a:lnTo>
                    <a:pt x="52" y="125"/>
                  </a:lnTo>
                  <a:lnTo>
                    <a:pt x="73" y="144"/>
                  </a:lnTo>
                  <a:lnTo>
                    <a:pt x="97" y="158"/>
                  </a:lnTo>
                  <a:lnTo>
                    <a:pt x="122" y="168"/>
                  </a:lnTo>
                  <a:lnTo>
                    <a:pt x="149" y="175"/>
                  </a:lnTo>
                  <a:lnTo>
                    <a:pt x="176" y="177"/>
                  </a:lnTo>
                  <a:lnTo>
                    <a:pt x="176" y="0"/>
                  </a:lnTo>
                  <a:close/>
                </a:path>
              </a:pathLst>
            </a:custGeom>
            <a:solidFill>
              <a:schemeClr val="bg1"/>
            </a:solidFill>
            <a:ln w="1588">
              <a:solidFill>
                <a:srgbClr val="000000"/>
              </a:solidFill>
              <a:prstDash val="solid"/>
              <a:round/>
              <a:headEnd/>
              <a:tailEnd/>
            </a:ln>
          </p:spPr>
          <p:txBody>
            <a:bodyPr/>
            <a:lstStyle/>
            <a:p>
              <a:endParaRPr lang="en-US"/>
            </a:p>
          </p:txBody>
        </p:sp>
        <p:sp>
          <p:nvSpPr>
            <p:cNvPr id="19540" name="Freeform 17"/>
            <p:cNvSpPr>
              <a:spLocks/>
            </p:cNvSpPr>
            <p:nvPr/>
          </p:nvSpPr>
          <p:spPr bwMode="auto">
            <a:xfrm>
              <a:off x="942" y="3388"/>
              <a:ext cx="88" cy="88"/>
            </a:xfrm>
            <a:custGeom>
              <a:avLst/>
              <a:gdLst>
                <a:gd name="T0" fmla="*/ 88 w 177"/>
                <a:gd name="T1" fmla="*/ 88 h 176"/>
                <a:gd name="T2" fmla="*/ 0 w 177"/>
                <a:gd name="T3" fmla="*/ 88 h 176"/>
                <a:gd name="T4" fmla="*/ 0 w 177"/>
                <a:gd name="T5" fmla="*/ 0 h 176"/>
                <a:gd name="T6" fmla="*/ 14 w 177"/>
                <a:gd name="T7" fmla="*/ 1 h 176"/>
                <a:gd name="T8" fmla="*/ 28 w 177"/>
                <a:gd name="T9" fmla="*/ 5 h 176"/>
                <a:gd name="T10" fmla="*/ 40 w 177"/>
                <a:gd name="T11" fmla="*/ 10 h 176"/>
                <a:gd name="T12" fmla="*/ 52 w 177"/>
                <a:gd name="T13" fmla="*/ 17 h 176"/>
                <a:gd name="T14" fmla="*/ 62 w 177"/>
                <a:gd name="T15" fmla="*/ 26 h 176"/>
                <a:gd name="T16" fmla="*/ 72 w 177"/>
                <a:gd name="T17" fmla="*/ 37 h 176"/>
                <a:gd name="T18" fmla="*/ 79 w 177"/>
                <a:gd name="T19" fmla="*/ 48 h 176"/>
                <a:gd name="T20" fmla="*/ 84 w 177"/>
                <a:gd name="T21" fmla="*/ 61 h 176"/>
                <a:gd name="T22" fmla="*/ 87 w 177"/>
                <a:gd name="T23" fmla="*/ 75 h 176"/>
                <a:gd name="T24" fmla="*/ 88 w 177"/>
                <a:gd name="T25" fmla="*/ 88 h 1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7"/>
                <a:gd name="T40" fmla="*/ 0 h 176"/>
                <a:gd name="T41" fmla="*/ 177 w 177"/>
                <a:gd name="T42" fmla="*/ 176 h 17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7" h="176">
                  <a:moveTo>
                    <a:pt x="177" y="176"/>
                  </a:moveTo>
                  <a:lnTo>
                    <a:pt x="0" y="176"/>
                  </a:lnTo>
                  <a:lnTo>
                    <a:pt x="0" y="0"/>
                  </a:lnTo>
                  <a:lnTo>
                    <a:pt x="29" y="3"/>
                  </a:lnTo>
                  <a:lnTo>
                    <a:pt x="56" y="10"/>
                  </a:lnTo>
                  <a:lnTo>
                    <a:pt x="80" y="20"/>
                  </a:lnTo>
                  <a:lnTo>
                    <a:pt x="105" y="34"/>
                  </a:lnTo>
                  <a:lnTo>
                    <a:pt x="125" y="52"/>
                  </a:lnTo>
                  <a:lnTo>
                    <a:pt x="144" y="73"/>
                  </a:lnTo>
                  <a:lnTo>
                    <a:pt x="158" y="97"/>
                  </a:lnTo>
                  <a:lnTo>
                    <a:pt x="168" y="122"/>
                  </a:lnTo>
                  <a:lnTo>
                    <a:pt x="175" y="149"/>
                  </a:lnTo>
                  <a:lnTo>
                    <a:pt x="177" y="176"/>
                  </a:lnTo>
                  <a:close/>
                </a:path>
              </a:pathLst>
            </a:custGeom>
            <a:solidFill>
              <a:schemeClr val="bg1"/>
            </a:solidFill>
            <a:ln w="1588">
              <a:solidFill>
                <a:srgbClr val="000000"/>
              </a:solidFill>
              <a:prstDash val="solid"/>
              <a:round/>
              <a:headEnd/>
              <a:tailEnd/>
            </a:ln>
          </p:spPr>
          <p:txBody>
            <a:bodyPr/>
            <a:lstStyle/>
            <a:p>
              <a:endParaRPr lang="en-US"/>
            </a:p>
          </p:txBody>
        </p:sp>
        <p:sp>
          <p:nvSpPr>
            <p:cNvPr id="19541" name="Freeform 18"/>
            <p:cNvSpPr>
              <a:spLocks/>
            </p:cNvSpPr>
            <p:nvPr/>
          </p:nvSpPr>
          <p:spPr bwMode="auto">
            <a:xfrm>
              <a:off x="942" y="3476"/>
              <a:ext cx="88" cy="88"/>
            </a:xfrm>
            <a:custGeom>
              <a:avLst/>
              <a:gdLst>
                <a:gd name="T0" fmla="*/ 0 w 177"/>
                <a:gd name="T1" fmla="*/ 0 h 177"/>
                <a:gd name="T2" fmla="*/ 88 w 177"/>
                <a:gd name="T3" fmla="*/ 0 h 177"/>
                <a:gd name="T4" fmla="*/ 87 w 177"/>
                <a:gd name="T5" fmla="*/ 14 h 177"/>
                <a:gd name="T6" fmla="*/ 84 w 177"/>
                <a:gd name="T7" fmla="*/ 28 h 177"/>
                <a:gd name="T8" fmla="*/ 79 w 177"/>
                <a:gd name="T9" fmla="*/ 40 h 177"/>
                <a:gd name="T10" fmla="*/ 72 w 177"/>
                <a:gd name="T11" fmla="*/ 52 h 177"/>
                <a:gd name="T12" fmla="*/ 62 w 177"/>
                <a:gd name="T13" fmla="*/ 62 h 177"/>
                <a:gd name="T14" fmla="*/ 52 w 177"/>
                <a:gd name="T15" fmla="*/ 72 h 177"/>
                <a:gd name="T16" fmla="*/ 40 w 177"/>
                <a:gd name="T17" fmla="*/ 79 h 177"/>
                <a:gd name="T18" fmla="*/ 28 w 177"/>
                <a:gd name="T19" fmla="*/ 84 h 177"/>
                <a:gd name="T20" fmla="*/ 14 w 177"/>
                <a:gd name="T21" fmla="*/ 87 h 177"/>
                <a:gd name="T22" fmla="*/ 0 w 177"/>
                <a:gd name="T23" fmla="*/ 88 h 177"/>
                <a:gd name="T24" fmla="*/ 0 w 177"/>
                <a:gd name="T25" fmla="*/ 0 h 1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7"/>
                <a:gd name="T40" fmla="*/ 0 h 177"/>
                <a:gd name="T41" fmla="*/ 177 w 177"/>
                <a:gd name="T42" fmla="*/ 177 h 1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7" h="177">
                  <a:moveTo>
                    <a:pt x="0" y="0"/>
                  </a:moveTo>
                  <a:lnTo>
                    <a:pt x="177" y="0"/>
                  </a:lnTo>
                  <a:lnTo>
                    <a:pt x="175" y="29"/>
                  </a:lnTo>
                  <a:lnTo>
                    <a:pt x="168" y="56"/>
                  </a:lnTo>
                  <a:lnTo>
                    <a:pt x="158" y="80"/>
                  </a:lnTo>
                  <a:lnTo>
                    <a:pt x="144" y="105"/>
                  </a:lnTo>
                  <a:lnTo>
                    <a:pt x="125" y="125"/>
                  </a:lnTo>
                  <a:lnTo>
                    <a:pt x="105" y="144"/>
                  </a:lnTo>
                  <a:lnTo>
                    <a:pt x="80" y="158"/>
                  </a:lnTo>
                  <a:lnTo>
                    <a:pt x="56" y="168"/>
                  </a:lnTo>
                  <a:lnTo>
                    <a:pt x="29" y="175"/>
                  </a:lnTo>
                  <a:lnTo>
                    <a:pt x="0" y="177"/>
                  </a:lnTo>
                  <a:lnTo>
                    <a:pt x="0" y="0"/>
                  </a:lnTo>
                  <a:close/>
                </a:path>
              </a:pathLst>
            </a:custGeom>
            <a:solidFill>
              <a:srgbClr val="FF3300"/>
            </a:solidFill>
            <a:ln w="1588">
              <a:solidFill>
                <a:srgbClr val="FF3300"/>
              </a:solidFill>
              <a:prstDash val="solid"/>
              <a:round/>
              <a:headEnd/>
              <a:tailEnd/>
            </a:ln>
          </p:spPr>
          <p:txBody>
            <a:bodyPr/>
            <a:lstStyle/>
            <a:p>
              <a:endParaRPr lang="en-US"/>
            </a:p>
          </p:txBody>
        </p:sp>
        <p:sp>
          <p:nvSpPr>
            <p:cNvPr id="19542" name="Freeform 19"/>
            <p:cNvSpPr>
              <a:spLocks/>
            </p:cNvSpPr>
            <p:nvPr/>
          </p:nvSpPr>
          <p:spPr bwMode="auto">
            <a:xfrm>
              <a:off x="854" y="3388"/>
              <a:ext cx="88" cy="88"/>
            </a:xfrm>
            <a:custGeom>
              <a:avLst/>
              <a:gdLst>
                <a:gd name="T0" fmla="*/ 0 w 176"/>
                <a:gd name="T1" fmla="*/ 88 h 176"/>
                <a:gd name="T2" fmla="*/ 88 w 176"/>
                <a:gd name="T3" fmla="*/ 88 h 176"/>
                <a:gd name="T4" fmla="*/ 88 w 176"/>
                <a:gd name="T5" fmla="*/ 0 h 176"/>
                <a:gd name="T6" fmla="*/ 75 w 176"/>
                <a:gd name="T7" fmla="*/ 1 h 176"/>
                <a:gd name="T8" fmla="*/ 61 w 176"/>
                <a:gd name="T9" fmla="*/ 5 h 176"/>
                <a:gd name="T10" fmla="*/ 48 w 176"/>
                <a:gd name="T11" fmla="*/ 10 h 176"/>
                <a:gd name="T12" fmla="*/ 37 w 176"/>
                <a:gd name="T13" fmla="*/ 17 h 176"/>
                <a:gd name="T14" fmla="*/ 26 w 176"/>
                <a:gd name="T15" fmla="*/ 26 h 176"/>
                <a:gd name="T16" fmla="*/ 17 w 176"/>
                <a:gd name="T17" fmla="*/ 37 h 176"/>
                <a:gd name="T18" fmla="*/ 10 w 176"/>
                <a:gd name="T19" fmla="*/ 48 h 176"/>
                <a:gd name="T20" fmla="*/ 5 w 176"/>
                <a:gd name="T21" fmla="*/ 61 h 176"/>
                <a:gd name="T22" fmla="*/ 1 w 176"/>
                <a:gd name="T23" fmla="*/ 75 h 176"/>
                <a:gd name="T24" fmla="*/ 0 w 176"/>
                <a:gd name="T25" fmla="*/ 88 h 1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6"/>
                <a:gd name="T40" fmla="*/ 0 h 176"/>
                <a:gd name="T41" fmla="*/ 176 w 176"/>
                <a:gd name="T42" fmla="*/ 176 h 17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6" h="176">
                  <a:moveTo>
                    <a:pt x="0" y="176"/>
                  </a:moveTo>
                  <a:lnTo>
                    <a:pt x="176" y="176"/>
                  </a:lnTo>
                  <a:lnTo>
                    <a:pt x="176" y="0"/>
                  </a:lnTo>
                  <a:lnTo>
                    <a:pt x="149" y="3"/>
                  </a:lnTo>
                  <a:lnTo>
                    <a:pt x="122" y="10"/>
                  </a:lnTo>
                  <a:lnTo>
                    <a:pt x="97" y="20"/>
                  </a:lnTo>
                  <a:lnTo>
                    <a:pt x="73" y="34"/>
                  </a:lnTo>
                  <a:lnTo>
                    <a:pt x="52" y="52"/>
                  </a:lnTo>
                  <a:lnTo>
                    <a:pt x="34" y="73"/>
                  </a:lnTo>
                  <a:lnTo>
                    <a:pt x="20" y="97"/>
                  </a:lnTo>
                  <a:lnTo>
                    <a:pt x="10" y="122"/>
                  </a:lnTo>
                  <a:lnTo>
                    <a:pt x="3" y="149"/>
                  </a:lnTo>
                  <a:lnTo>
                    <a:pt x="0" y="176"/>
                  </a:lnTo>
                  <a:close/>
                </a:path>
              </a:pathLst>
            </a:custGeom>
            <a:solidFill>
              <a:srgbClr val="FF3300"/>
            </a:solidFill>
            <a:ln w="1588">
              <a:solidFill>
                <a:srgbClr val="FF3300"/>
              </a:solidFill>
              <a:prstDash val="solid"/>
              <a:round/>
              <a:headEnd/>
              <a:tailEnd/>
            </a:ln>
          </p:spPr>
          <p:txBody>
            <a:bodyPr/>
            <a:lstStyle/>
            <a:p>
              <a:endParaRPr lang="en-US"/>
            </a:p>
          </p:txBody>
        </p:sp>
        <p:sp>
          <p:nvSpPr>
            <p:cNvPr id="19543" name="Oval 20"/>
            <p:cNvSpPr>
              <a:spLocks noChangeArrowheads="1"/>
            </p:cNvSpPr>
            <p:nvPr/>
          </p:nvSpPr>
          <p:spPr bwMode="auto">
            <a:xfrm>
              <a:off x="854" y="3388"/>
              <a:ext cx="176" cy="176"/>
            </a:xfrm>
            <a:prstGeom prst="ellipse">
              <a:avLst/>
            </a:prstGeom>
            <a:noFill/>
            <a:ln w="9525">
              <a:solidFill>
                <a:srgbClr val="FF3300"/>
              </a:solidFill>
              <a:round/>
              <a:headEnd/>
              <a:tailEnd/>
            </a:ln>
          </p:spPr>
          <p:txBody>
            <a:bodyPr anchor="ctr">
              <a:spAutoFit/>
            </a:bodyPr>
            <a:lstStyle/>
            <a:p>
              <a:endParaRPr lang="en-US"/>
            </a:p>
          </p:txBody>
        </p:sp>
      </p:grpSp>
      <p:sp>
        <p:nvSpPr>
          <p:cNvPr id="19471" name="Text Box 21"/>
          <p:cNvSpPr txBox="1">
            <a:spLocks noChangeArrowheads="1"/>
          </p:cNvSpPr>
          <p:nvPr/>
        </p:nvSpPr>
        <p:spPr bwMode="auto">
          <a:xfrm>
            <a:off x="2260600" y="6070600"/>
            <a:ext cx="484188" cy="260350"/>
          </a:xfrm>
          <a:prstGeom prst="rect">
            <a:avLst/>
          </a:prstGeom>
          <a:noFill/>
          <a:ln w="9525">
            <a:noFill/>
            <a:miter lim="800000"/>
            <a:headEnd/>
            <a:tailEnd/>
          </a:ln>
        </p:spPr>
        <p:txBody>
          <a:bodyPr wrap="none">
            <a:spAutoFit/>
          </a:bodyPr>
          <a:lstStyle/>
          <a:p>
            <a:pPr algn="ctr"/>
            <a:r>
              <a:rPr lang="en-US" sz="1100">
                <a:solidFill>
                  <a:schemeClr val="tx2"/>
                </a:solidFill>
                <a:latin typeface="Verdana" pitchFamily="34" charset="0"/>
              </a:rPr>
              <a:t>200</a:t>
            </a:r>
          </a:p>
        </p:txBody>
      </p:sp>
      <p:sp>
        <p:nvSpPr>
          <p:cNvPr id="19472" name="Line 22"/>
          <p:cNvSpPr>
            <a:spLocks noChangeShapeType="1"/>
          </p:cNvSpPr>
          <p:nvPr/>
        </p:nvSpPr>
        <p:spPr bwMode="auto">
          <a:xfrm>
            <a:off x="2730500" y="1905000"/>
            <a:ext cx="3924300" cy="0"/>
          </a:xfrm>
          <a:prstGeom prst="line">
            <a:avLst/>
          </a:prstGeom>
          <a:noFill/>
          <a:ln w="12700">
            <a:solidFill>
              <a:schemeClr val="folHlink"/>
            </a:solidFill>
            <a:round/>
            <a:headEnd/>
            <a:tailEnd/>
          </a:ln>
        </p:spPr>
        <p:txBody>
          <a:bodyPr anchor="ctr">
            <a:spAutoFit/>
          </a:bodyPr>
          <a:lstStyle/>
          <a:p>
            <a:endParaRPr lang="en-US"/>
          </a:p>
        </p:txBody>
      </p:sp>
      <p:sp>
        <p:nvSpPr>
          <p:cNvPr id="19473" name="Text Box 23"/>
          <p:cNvSpPr txBox="1">
            <a:spLocks noChangeArrowheads="1"/>
          </p:cNvSpPr>
          <p:nvPr/>
        </p:nvSpPr>
        <p:spPr bwMode="auto">
          <a:xfrm>
            <a:off x="2260600" y="1771650"/>
            <a:ext cx="484188" cy="260350"/>
          </a:xfrm>
          <a:prstGeom prst="rect">
            <a:avLst/>
          </a:prstGeom>
          <a:noFill/>
          <a:ln w="9525">
            <a:noFill/>
            <a:miter lim="800000"/>
            <a:headEnd/>
            <a:tailEnd/>
          </a:ln>
        </p:spPr>
        <p:txBody>
          <a:bodyPr wrap="none">
            <a:spAutoFit/>
          </a:bodyPr>
          <a:lstStyle/>
          <a:p>
            <a:pPr algn="ctr"/>
            <a:r>
              <a:rPr lang="en-US" sz="1100">
                <a:solidFill>
                  <a:schemeClr val="tx2"/>
                </a:solidFill>
                <a:latin typeface="Verdana" pitchFamily="34" charset="0"/>
              </a:rPr>
              <a:t>500</a:t>
            </a:r>
          </a:p>
        </p:txBody>
      </p:sp>
      <p:sp>
        <p:nvSpPr>
          <p:cNvPr id="19474" name="Line 24"/>
          <p:cNvSpPr>
            <a:spLocks noChangeShapeType="1"/>
          </p:cNvSpPr>
          <p:nvPr/>
        </p:nvSpPr>
        <p:spPr bwMode="auto">
          <a:xfrm>
            <a:off x="2730500" y="3340100"/>
            <a:ext cx="3924300" cy="0"/>
          </a:xfrm>
          <a:prstGeom prst="line">
            <a:avLst/>
          </a:prstGeom>
          <a:noFill/>
          <a:ln w="12700">
            <a:solidFill>
              <a:schemeClr val="folHlink"/>
            </a:solidFill>
            <a:round/>
            <a:headEnd/>
            <a:tailEnd/>
          </a:ln>
        </p:spPr>
        <p:txBody>
          <a:bodyPr anchor="ctr">
            <a:spAutoFit/>
          </a:bodyPr>
          <a:lstStyle/>
          <a:p>
            <a:endParaRPr lang="en-US"/>
          </a:p>
        </p:txBody>
      </p:sp>
      <p:sp>
        <p:nvSpPr>
          <p:cNvPr id="19475" name="Line 25"/>
          <p:cNvSpPr>
            <a:spLocks noChangeShapeType="1"/>
          </p:cNvSpPr>
          <p:nvPr/>
        </p:nvSpPr>
        <p:spPr bwMode="auto">
          <a:xfrm>
            <a:off x="2740025" y="4778375"/>
            <a:ext cx="3924300" cy="0"/>
          </a:xfrm>
          <a:prstGeom prst="line">
            <a:avLst/>
          </a:prstGeom>
          <a:noFill/>
          <a:ln w="12700">
            <a:solidFill>
              <a:schemeClr val="folHlink"/>
            </a:solidFill>
            <a:round/>
            <a:headEnd/>
            <a:tailEnd/>
          </a:ln>
        </p:spPr>
        <p:txBody>
          <a:bodyPr anchor="ctr">
            <a:spAutoFit/>
          </a:bodyPr>
          <a:lstStyle/>
          <a:p>
            <a:endParaRPr lang="en-US"/>
          </a:p>
        </p:txBody>
      </p:sp>
      <p:sp>
        <p:nvSpPr>
          <p:cNvPr id="19476" name="Line 26"/>
          <p:cNvSpPr>
            <a:spLocks noChangeShapeType="1"/>
          </p:cNvSpPr>
          <p:nvPr/>
        </p:nvSpPr>
        <p:spPr bwMode="auto">
          <a:xfrm>
            <a:off x="2740025" y="6216650"/>
            <a:ext cx="3924300" cy="0"/>
          </a:xfrm>
          <a:prstGeom prst="line">
            <a:avLst/>
          </a:prstGeom>
          <a:noFill/>
          <a:ln w="12700">
            <a:solidFill>
              <a:schemeClr val="folHlink"/>
            </a:solidFill>
            <a:round/>
            <a:headEnd/>
            <a:tailEnd/>
          </a:ln>
        </p:spPr>
        <p:txBody>
          <a:bodyPr anchor="ctr">
            <a:spAutoFit/>
          </a:bodyPr>
          <a:lstStyle/>
          <a:p>
            <a:endParaRPr lang="en-US"/>
          </a:p>
        </p:txBody>
      </p:sp>
      <p:sp>
        <p:nvSpPr>
          <p:cNvPr id="19477" name="Line 27"/>
          <p:cNvSpPr>
            <a:spLocks noChangeShapeType="1"/>
          </p:cNvSpPr>
          <p:nvPr/>
        </p:nvSpPr>
        <p:spPr bwMode="auto">
          <a:xfrm>
            <a:off x="4684713" y="1898650"/>
            <a:ext cx="3175" cy="4314825"/>
          </a:xfrm>
          <a:prstGeom prst="line">
            <a:avLst/>
          </a:prstGeom>
          <a:noFill/>
          <a:ln w="12700">
            <a:solidFill>
              <a:schemeClr val="folHlink"/>
            </a:solidFill>
            <a:round/>
            <a:headEnd/>
            <a:tailEnd/>
          </a:ln>
        </p:spPr>
        <p:txBody>
          <a:bodyPr anchor="ctr">
            <a:spAutoFit/>
          </a:bodyPr>
          <a:lstStyle/>
          <a:p>
            <a:endParaRPr lang="en-US"/>
          </a:p>
        </p:txBody>
      </p:sp>
      <p:sp>
        <p:nvSpPr>
          <p:cNvPr id="19478" name="Line 28"/>
          <p:cNvSpPr>
            <a:spLocks noChangeShapeType="1"/>
          </p:cNvSpPr>
          <p:nvPr/>
        </p:nvSpPr>
        <p:spPr bwMode="auto">
          <a:xfrm flipH="1">
            <a:off x="5072063" y="1903413"/>
            <a:ext cx="593725" cy="4310062"/>
          </a:xfrm>
          <a:prstGeom prst="line">
            <a:avLst/>
          </a:prstGeom>
          <a:noFill/>
          <a:ln w="12700">
            <a:solidFill>
              <a:schemeClr val="folHlink"/>
            </a:solidFill>
            <a:round/>
            <a:headEnd/>
            <a:tailEnd/>
          </a:ln>
        </p:spPr>
        <p:txBody>
          <a:bodyPr anchor="ctr">
            <a:spAutoFit/>
          </a:bodyPr>
          <a:lstStyle/>
          <a:p>
            <a:endParaRPr lang="en-US"/>
          </a:p>
        </p:txBody>
      </p:sp>
      <p:sp>
        <p:nvSpPr>
          <p:cNvPr id="19479" name="Line 29"/>
          <p:cNvSpPr>
            <a:spLocks noChangeShapeType="1"/>
          </p:cNvSpPr>
          <p:nvPr/>
        </p:nvSpPr>
        <p:spPr bwMode="auto">
          <a:xfrm flipH="1">
            <a:off x="5461000" y="1905000"/>
            <a:ext cx="1179513" cy="4308475"/>
          </a:xfrm>
          <a:prstGeom prst="line">
            <a:avLst/>
          </a:prstGeom>
          <a:noFill/>
          <a:ln w="12700">
            <a:solidFill>
              <a:schemeClr val="folHlink"/>
            </a:solidFill>
            <a:round/>
            <a:headEnd/>
            <a:tailEnd/>
          </a:ln>
        </p:spPr>
        <p:txBody>
          <a:bodyPr anchor="ctr">
            <a:spAutoFit/>
          </a:bodyPr>
          <a:lstStyle/>
          <a:p>
            <a:endParaRPr lang="en-US"/>
          </a:p>
        </p:txBody>
      </p:sp>
      <p:sp>
        <p:nvSpPr>
          <p:cNvPr id="593951" name="Rectangle 31"/>
          <p:cNvSpPr>
            <a:spLocks noChangeArrowheads="1"/>
          </p:cNvSpPr>
          <p:nvPr/>
        </p:nvSpPr>
        <p:spPr bwMode="auto">
          <a:xfrm>
            <a:off x="6804025" y="4673600"/>
            <a:ext cx="342900" cy="165100"/>
          </a:xfrm>
          <a:prstGeom prst="rect">
            <a:avLst/>
          </a:prstGeom>
          <a:solidFill>
            <a:srgbClr val="FFFF66">
              <a:alpha val="72940"/>
            </a:srgbClr>
          </a:solidFill>
          <a:ln w="19050">
            <a:solidFill>
              <a:schemeClr val="tx1"/>
            </a:solidFill>
            <a:miter lim="800000"/>
            <a:headEnd/>
            <a:tailEnd/>
          </a:ln>
        </p:spPr>
        <p:txBody>
          <a:bodyPr wrap="none" anchor="ctr">
            <a:spAutoFit/>
          </a:bodyPr>
          <a:lstStyle/>
          <a:p>
            <a:endParaRPr lang="en-US"/>
          </a:p>
        </p:txBody>
      </p:sp>
      <p:sp>
        <p:nvSpPr>
          <p:cNvPr id="593952" name="Text Box 32"/>
          <p:cNvSpPr txBox="1">
            <a:spLocks noChangeArrowheads="1"/>
          </p:cNvSpPr>
          <p:nvPr/>
        </p:nvSpPr>
        <p:spPr bwMode="auto">
          <a:xfrm>
            <a:off x="7191375" y="4598988"/>
            <a:ext cx="1687513" cy="517525"/>
          </a:xfrm>
          <a:prstGeom prst="rect">
            <a:avLst/>
          </a:prstGeom>
          <a:noFill/>
          <a:ln w="19050">
            <a:noFill/>
            <a:miter lim="800000"/>
            <a:headEnd/>
            <a:tailEnd/>
          </a:ln>
        </p:spPr>
        <p:txBody>
          <a:bodyPr>
            <a:spAutoFit/>
          </a:bodyPr>
          <a:lstStyle/>
          <a:p>
            <a:pPr algn="ctr"/>
            <a:r>
              <a:rPr lang="en-US" sz="1400">
                <a:latin typeface="Arial" charset="0"/>
              </a:rPr>
              <a:t>Assumed cargo loading aft</a:t>
            </a:r>
          </a:p>
        </p:txBody>
      </p:sp>
      <p:sp>
        <p:nvSpPr>
          <p:cNvPr id="19483" name="Rectangle 33"/>
          <p:cNvSpPr>
            <a:spLocks noChangeArrowheads="1"/>
          </p:cNvSpPr>
          <p:nvPr/>
        </p:nvSpPr>
        <p:spPr bwMode="auto">
          <a:xfrm>
            <a:off x="6778625" y="4013200"/>
            <a:ext cx="342900" cy="165100"/>
          </a:xfrm>
          <a:prstGeom prst="rect">
            <a:avLst/>
          </a:prstGeom>
          <a:solidFill>
            <a:srgbClr val="FFCC99"/>
          </a:solidFill>
          <a:ln w="19050">
            <a:solidFill>
              <a:schemeClr val="tx1"/>
            </a:solidFill>
            <a:miter lim="800000"/>
            <a:headEnd/>
            <a:tailEnd/>
          </a:ln>
        </p:spPr>
        <p:txBody>
          <a:bodyPr wrap="none" anchor="ctr">
            <a:spAutoFit/>
          </a:bodyPr>
          <a:lstStyle/>
          <a:p>
            <a:endParaRPr lang="en-US"/>
          </a:p>
        </p:txBody>
      </p:sp>
      <p:sp>
        <p:nvSpPr>
          <p:cNvPr id="19484" name="Text Box 34"/>
          <p:cNvSpPr txBox="1">
            <a:spLocks noChangeArrowheads="1"/>
          </p:cNvSpPr>
          <p:nvPr/>
        </p:nvSpPr>
        <p:spPr bwMode="auto">
          <a:xfrm>
            <a:off x="7204075" y="3910013"/>
            <a:ext cx="1663700" cy="517525"/>
          </a:xfrm>
          <a:prstGeom prst="rect">
            <a:avLst/>
          </a:prstGeom>
          <a:noFill/>
          <a:ln w="19050">
            <a:noFill/>
            <a:miter lim="800000"/>
            <a:headEnd/>
            <a:tailEnd/>
          </a:ln>
        </p:spPr>
        <p:txBody>
          <a:bodyPr>
            <a:spAutoFit/>
          </a:bodyPr>
          <a:lstStyle/>
          <a:p>
            <a:pPr algn="ctr"/>
            <a:r>
              <a:rPr lang="en-US" sz="1400">
                <a:latin typeface="Arial" charset="0"/>
              </a:rPr>
              <a:t>Assumed cargo loading forward</a:t>
            </a:r>
          </a:p>
        </p:txBody>
      </p:sp>
      <p:sp>
        <p:nvSpPr>
          <p:cNvPr id="19485" name="Freeform 35"/>
          <p:cNvSpPr>
            <a:spLocks/>
          </p:cNvSpPr>
          <p:nvPr/>
        </p:nvSpPr>
        <p:spPr bwMode="auto">
          <a:xfrm>
            <a:off x="3281363" y="5056188"/>
            <a:ext cx="1885950" cy="684212"/>
          </a:xfrm>
          <a:custGeom>
            <a:avLst/>
            <a:gdLst>
              <a:gd name="T0" fmla="*/ 1105049 w 1280"/>
              <a:gd name="T1" fmla="*/ 684212 h 464"/>
              <a:gd name="T2" fmla="*/ 0 w 1280"/>
              <a:gd name="T3" fmla="*/ 327360 h 464"/>
              <a:gd name="T4" fmla="*/ 777954 w 1280"/>
              <a:gd name="T5" fmla="*/ 0 h 464"/>
              <a:gd name="T6" fmla="*/ 1885950 w 1280"/>
              <a:gd name="T7" fmla="*/ 359801 h 464"/>
              <a:gd name="T8" fmla="*/ 1105049 w 1280"/>
              <a:gd name="T9" fmla="*/ 684212 h 464"/>
              <a:gd name="T10" fmla="*/ 0 60000 65536"/>
              <a:gd name="T11" fmla="*/ 0 60000 65536"/>
              <a:gd name="T12" fmla="*/ 0 60000 65536"/>
              <a:gd name="T13" fmla="*/ 0 60000 65536"/>
              <a:gd name="T14" fmla="*/ 0 60000 65536"/>
              <a:gd name="T15" fmla="*/ 0 w 1280"/>
              <a:gd name="T16" fmla="*/ 0 h 464"/>
              <a:gd name="T17" fmla="*/ 1280 w 1280"/>
              <a:gd name="T18" fmla="*/ 464 h 464"/>
            </a:gdLst>
            <a:ahLst/>
            <a:cxnLst>
              <a:cxn ang="T10">
                <a:pos x="T0" y="T1"/>
              </a:cxn>
              <a:cxn ang="T11">
                <a:pos x="T2" y="T3"/>
              </a:cxn>
              <a:cxn ang="T12">
                <a:pos x="T4" y="T5"/>
              </a:cxn>
              <a:cxn ang="T13">
                <a:pos x="T6" y="T7"/>
              </a:cxn>
              <a:cxn ang="T14">
                <a:pos x="T8" y="T9"/>
              </a:cxn>
            </a:cxnLst>
            <a:rect l="T15" t="T16" r="T17" b="T18"/>
            <a:pathLst>
              <a:path w="1280" h="464">
                <a:moveTo>
                  <a:pt x="750" y="464"/>
                </a:moveTo>
                <a:lnTo>
                  <a:pt x="0" y="222"/>
                </a:lnTo>
                <a:lnTo>
                  <a:pt x="528" y="0"/>
                </a:lnTo>
                <a:lnTo>
                  <a:pt x="1280" y="244"/>
                </a:lnTo>
                <a:lnTo>
                  <a:pt x="750" y="464"/>
                </a:lnTo>
                <a:close/>
              </a:path>
            </a:pathLst>
          </a:custGeom>
          <a:solidFill>
            <a:srgbClr val="FFCC99"/>
          </a:solidFill>
          <a:ln w="9525" cap="flat" cmpd="sng">
            <a:solidFill>
              <a:schemeClr val="tx2"/>
            </a:solidFill>
            <a:prstDash val="solid"/>
            <a:round/>
            <a:headEnd type="none" w="med" len="med"/>
            <a:tailEnd type="none" w="med" len="med"/>
          </a:ln>
        </p:spPr>
        <p:txBody>
          <a:bodyPr anchor="ctr">
            <a:spAutoFit/>
          </a:bodyPr>
          <a:lstStyle/>
          <a:p>
            <a:endParaRPr lang="en-US"/>
          </a:p>
        </p:txBody>
      </p:sp>
      <p:sp>
        <p:nvSpPr>
          <p:cNvPr id="19487" name="Line 37"/>
          <p:cNvSpPr>
            <a:spLocks noChangeShapeType="1"/>
          </p:cNvSpPr>
          <p:nvPr/>
        </p:nvSpPr>
        <p:spPr bwMode="auto">
          <a:xfrm flipV="1">
            <a:off x="4973638" y="5276850"/>
            <a:ext cx="736600" cy="549275"/>
          </a:xfrm>
          <a:prstGeom prst="line">
            <a:avLst/>
          </a:prstGeom>
          <a:noFill/>
          <a:ln w="25400">
            <a:solidFill>
              <a:srgbClr val="FF0000"/>
            </a:solidFill>
            <a:prstDash val="dash"/>
            <a:round/>
            <a:headEnd/>
            <a:tailEnd/>
          </a:ln>
        </p:spPr>
        <p:txBody>
          <a:bodyPr>
            <a:spAutoFit/>
          </a:bodyPr>
          <a:lstStyle/>
          <a:p>
            <a:endParaRPr lang="en-US"/>
          </a:p>
        </p:txBody>
      </p:sp>
      <p:sp>
        <p:nvSpPr>
          <p:cNvPr id="19488" name="Line 38"/>
          <p:cNvSpPr>
            <a:spLocks noChangeShapeType="1"/>
          </p:cNvSpPr>
          <p:nvPr/>
        </p:nvSpPr>
        <p:spPr bwMode="auto">
          <a:xfrm flipH="1" flipV="1">
            <a:off x="4410075" y="5761038"/>
            <a:ext cx="301625" cy="66675"/>
          </a:xfrm>
          <a:prstGeom prst="line">
            <a:avLst/>
          </a:prstGeom>
          <a:noFill/>
          <a:ln w="25400">
            <a:solidFill>
              <a:srgbClr val="FF0000"/>
            </a:solidFill>
            <a:prstDash val="dash"/>
            <a:round/>
            <a:headEnd/>
            <a:tailEnd/>
          </a:ln>
        </p:spPr>
        <p:txBody>
          <a:bodyPr>
            <a:spAutoFit/>
          </a:bodyPr>
          <a:lstStyle/>
          <a:p>
            <a:endParaRPr lang="en-US"/>
          </a:p>
        </p:txBody>
      </p:sp>
      <p:grpSp>
        <p:nvGrpSpPr>
          <p:cNvPr id="19489" name="Group 39"/>
          <p:cNvGrpSpPr>
            <a:grpSpLocks/>
          </p:cNvGrpSpPr>
          <p:nvPr/>
        </p:nvGrpSpPr>
        <p:grpSpPr bwMode="auto">
          <a:xfrm>
            <a:off x="4364038" y="5726113"/>
            <a:ext cx="55562" cy="57150"/>
            <a:chOff x="854" y="3388"/>
            <a:chExt cx="176" cy="176"/>
          </a:xfrm>
        </p:grpSpPr>
        <p:sp>
          <p:nvSpPr>
            <p:cNvPr id="19534" name="Freeform 40"/>
            <p:cNvSpPr>
              <a:spLocks/>
            </p:cNvSpPr>
            <p:nvPr/>
          </p:nvSpPr>
          <p:spPr bwMode="auto">
            <a:xfrm>
              <a:off x="854" y="3476"/>
              <a:ext cx="88" cy="88"/>
            </a:xfrm>
            <a:custGeom>
              <a:avLst/>
              <a:gdLst>
                <a:gd name="T0" fmla="*/ 88 w 176"/>
                <a:gd name="T1" fmla="*/ 0 h 177"/>
                <a:gd name="T2" fmla="*/ 0 w 176"/>
                <a:gd name="T3" fmla="*/ 0 h 177"/>
                <a:gd name="T4" fmla="*/ 1 w 176"/>
                <a:gd name="T5" fmla="*/ 14 h 177"/>
                <a:gd name="T6" fmla="*/ 5 w 176"/>
                <a:gd name="T7" fmla="*/ 28 h 177"/>
                <a:gd name="T8" fmla="*/ 10 w 176"/>
                <a:gd name="T9" fmla="*/ 40 h 177"/>
                <a:gd name="T10" fmla="*/ 17 w 176"/>
                <a:gd name="T11" fmla="*/ 52 h 177"/>
                <a:gd name="T12" fmla="*/ 26 w 176"/>
                <a:gd name="T13" fmla="*/ 62 h 177"/>
                <a:gd name="T14" fmla="*/ 37 w 176"/>
                <a:gd name="T15" fmla="*/ 72 h 177"/>
                <a:gd name="T16" fmla="*/ 48 w 176"/>
                <a:gd name="T17" fmla="*/ 79 h 177"/>
                <a:gd name="T18" fmla="*/ 61 w 176"/>
                <a:gd name="T19" fmla="*/ 84 h 177"/>
                <a:gd name="T20" fmla="*/ 75 w 176"/>
                <a:gd name="T21" fmla="*/ 87 h 177"/>
                <a:gd name="T22" fmla="*/ 88 w 176"/>
                <a:gd name="T23" fmla="*/ 88 h 177"/>
                <a:gd name="T24" fmla="*/ 88 w 176"/>
                <a:gd name="T25" fmla="*/ 0 h 1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6"/>
                <a:gd name="T40" fmla="*/ 0 h 177"/>
                <a:gd name="T41" fmla="*/ 176 w 176"/>
                <a:gd name="T42" fmla="*/ 177 h 1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6" h="177">
                  <a:moveTo>
                    <a:pt x="176" y="0"/>
                  </a:moveTo>
                  <a:lnTo>
                    <a:pt x="0" y="0"/>
                  </a:lnTo>
                  <a:lnTo>
                    <a:pt x="3" y="29"/>
                  </a:lnTo>
                  <a:lnTo>
                    <a:pt x="10" y="56"/>
                  </a:lnTo>
                  <a:lnTo>
                    <a:pt x="20" y="80"/>
                  </a:lnTo>
                  <a:lnTo>
                    <a:pt x="34" y="105"/>
                  </a:lnTo>
                  <a:lnTo>
                    <a:pt x="52" y="125"/>
                  </a:lnTo>
                  <a:lnTo>
                    <a:pt x="73" y="144"/>
                  </a:lnTo>
                  <a:lnTo>
                    <a:pt x="97" y="158"/>
                  </a:lnTo>
                  <a:lnTo>
                    <a:pt x="122" y="168"/>
                  </a:lnTo>
                  <a:lnTo>
                    <a:pt x="149" y="175"/>
                  </a:lnTo>
                  <a:lnTo>
                    <a:pt x="176" y="177"/>
                  </a:lnTo>
                  <a:lnTo>
                    <a:pt x="176" y="0"/>
                  </a:lnTo>
                  <a:close/>
                </a:path>
              </a:pathLst>
            </a:custGeom>
            <a:solidFill>
              <a:schemeClr val="bg1"/>
            </a:solidFill>
            <a:ln w="1588">
              <a:solidFill>
                <a:srgbClr val="000000"/>
              </a:solidFill>
              <a:prstDash val="solid"/>
              <a:round/>
              <a:headEnd/>
              <a:tailEnd/>
            </a:ln>
          </p:spPr>
          <p:txBody>
            <a:bodyPr/>
            <a:lstStyle/>
            <a:p>
              <a:endParaRPr lang="en-US"/>
            </a:p>
          </p:txBody>
        </p:sp>
        <p:sp>
          <p:nvSpPr>
            <p:cNvPr id="19535" name="Freeform 41"/>
            <p:cNvSpPr>
              <a:spLocks/>
            </p:cNvSpPr>
            <p:nvPr/>
          </p:nvSpPr>
          <p:spPr bwMode="auto">
            <a:xfrm>
              <a:off x="942" y="3388"/>
              <a:ext cx="88" cy="88"/>
            </a:xfrm>
            <a:custGeom>
              <a:avLst/>
              <a:gdLst>
                <a:gd name="T0" fmla="*/ 88 w 177"/>
                <a:gd name="T1" fmla="*/ 88 h 176"/>
                <a:gd name="T2" fmla="*/ 0 w 177"/>
                <a:gd name="T3" fmla="*/ 88 h 176"/>
                <a:gd name="T4" fmla="*/ 0 w 177"/>
                <a:gd name="T5" fmla="*/ 0 h 176"/>
                <a:gd name="T6" fmla="*/ 14 w 177"/>
                <a:gd name="T7" fmla="*/ 1 h 176"/>
                <a:gd name="T8" fmla="*/ 28 w 177"/>
                <a:gd name="T9" fmla="*/ 5 h 176"/>
                <a:gd name="T10" fmla="*/ 40 w 177"/>
                <a:gd name="T11" fmla="*/ 10 h 176"/>
                <a:gd name="T12" fmla="*/ 52 w 177"/>
                <a:gd name="T13" fmla="*/ 17 h 176"/>
                <a:gd name="T14" fmla="*/ 62 w 177"/>
                <a:gd name="T15" fmla="*/ 26 h 176"/>
                <a:gd name="T16" fmla="*/ 72 w 177"/>
                <a:gd name="T17" fmla="*/ 37 h 176"/>
                <a:gd name="T18" fmla="*/ 79 w 177"/>
                <a:gd name="T19" fmla="*/ 48 h 176"/>
                <a:gd name="T20" fmla="*/ 84 w 177"/>
                <a:gd name="T21" fmla="*/ 61 h 176"/>
                <a:gd name="T22" fmla="*/ 87 w 177"/>
                <a:gd name="T23" fmla="*/ 75 h 176"/>
                <a:gd name="T24" fmla="*/ 88 w 177"/>
                <a:gd name="T25" fmla="*/ 88 h 1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7"/>
                <a:gd name="T40" fmla="*/ 0 h 176"/>
                <a:gd name="T41" fmla="*/ 177 w 177"/>
                <a:gd name="T42" fmla="*/ 176 h 17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7" h="176">
                  <a:moveTo>
                    <a:pt x="177" y="176"/>
                  </a:moveTo>
                  <a:lnTo>
                    <a:pt x="0" y="176"/>
                  </a:lnTo>
                  <a:lnTo>
                    <a:pt x="0" y="0"/>
                  </a:lnTo>
                  <a:lnTo>
                    <a:pt x="29" y="3"/>
                  </a:lnTo>
                  <a:lnTo>
                    <a:pt x="56" y="10"/>
                  </a:lnTo>
                  <a:lnTo>
                    <a:pt x="80" y="20"/>
                  </a:lnTo>
                  <a:lnTo>
                    <a:pt x="105" y="34"/>
                  </a:lnTo>
                  <a:lnTo>
                    <a:pt x="125" y="52"/>
                  </a:lnTo>
                  <a:lnTo>
                    <a:pt x="144" y="73"/>
                  </a:lnTo>
                  <a:lnTo>
                    <a:pt x="158" y="97"/>
                  </a:lnTo>
                  <a:lnTo>
                    <a:pt x="168" y="122"/>
                  </a:lnTo>
                  <a:lnTo>
                    <a:pt x="175" y="149"/>
                  </a:lnTo>
                  <a:lnTo>
                    <a:pt x="177" y="176"/>
                  </a:lnTo>
                  <a:close/>
                </a:path>
              </a:pathLst>
            </a:custGeom>
            <a:solidFill>
              <a:schemeClr val="bg1"/>
            </a:solidFill>
            <a:ln w="1588">
              <a:solidFill>
                <a:srgbClr val="000000"/>
              </a:solidFill>
              <a:prstDash val="solid"/>
              <a:round/>
              <a:headEnd/>
              <a:tailEnd/>
            </a:ln>
          </p:spPr>
          <p:txBody>
            <a:bodyPr/>
            <a:lstStyle/>
            <a:p>
              <a:endParaRPr lang="en-US"/>
            </a:p>
          </p:txBody>
        </p:sp>
        <p:sp>
          <p:nvSpPr>
            <p:cNvPr id="19536" name="Freeform 42"/>
            <p:cNvSpPr>
              <a:spLocks/>
            </p:cNvSpPr>
            <p:nvPr/>
          </p:nvSpPr>
          <p:spPr bwMode="auto">
            <a:xfrm>
              <a:off x="942" y="3476"/>
              <a:ext cx="88" cy="88"/>
            </a:xfrm>
            <a:custGeom>
              <a:avLst/>
              <a:gdLst>
                <a:gd name="T0" fmla="*/ 0 w 177"/>
                <a:gd name="T1" fmla="*/ 0 h 177"/>
                <a:gd name="T2" fmla="*/ 88 w 177"/>
                <a:gd name="T3" fmla="*/ 0 h 177"/>
                <a:gd name="T4" fmla="*/ 87 w 177"/>
                <a:gd name="T5" fmla="*/ 14 h 177"/>
                <a:gd name="T6" fmla="*/ 84 w 177"/>
                <a:gd name="T7" fmla="*/ 28 h 177"/>
                <a:gd name="T8" fmla="*/ 79 w 177"/>
                <a:gd name="T9" fmla="*/ 40 h 177"/>
                <a:gd name="T10" fmla="*/ 72 w 177"/>
                <a:gd name="T11" fmla="*/ 52 h 177"/>
                <a:gd name="T12" fmla="*/ 62 w 177"/>
                <a:gd name="T13" fmla="*/ 62 h 177"/>
                <a:gd name="T14" fmla="*/ 52 w 177"/>
                <a:gd name="T15" fmla="*/ 72 h 177"/>
                <a:gd name="T16" fmla="*/ 40 w 177"/>
                <a:gd name="T17" fmla="*/ 79 h 177"/>
                <a:gd name="T18" fmla="*/ 28 w 177"/>
                <a:gd name="T19" fmla="*/ 84 h 177"/>
                <a:gd name="T20" fmla="*/ 14 w 177"/>
                <a:gd name="T21" fmla="*/ 87 h 177"/>
                <a:gd name="T22" fmla="*/ 0 w 177"/>
                <a:gd name="T23" fmla="*/ 88 h 177"/>
                <a:gd name="T24" fmla="*/ 0 w 177"/>
                <a:gd name="T25" fmla="*/ 0 h 1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7"/>
                <a:gd name="T40" fmla="*/ 0 h 177"/>
                <a:gd name="T41" fmla="*/ 177 w 177"/>
                <a:gd name="T42" fmla="*/ 177 h 1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7" h="177">
                  <a:moveTo>
                    <a:pt x="0" y="0"/>
                  </a:moveTo>
                  <a:lnTo>
                    <a:pt x="177" y="0"/>
                  </a:lnTo>
                  <a:lnTo>
                    <a:pt x="175" y="29"/>
                  </a:lnTo>
                  <a:lnTo>
                    <a:pt x="168" y="56"/>
                  </a:lnTo>
                  <a:lnTo>
                    <a:pt x="158" y="80"/>
                  </a:lnTo>
                  <a:lnTo>
                    <a:pt x="144" y="105"/>
                  </a:lnTo>
                  <a:lnTo>
                    <a:pt x="125" y="125"/>
                  </a:lnTo>
                  <a:lnTo>
                    <a:pt x="105" y="144"/>
                  </a:lnTo>
                  <a:lnTo>
                    <a:pt x="80" y="158"/>
                  </a:lnTo>
                  <a:lnTo>
                    <a:pt x="56" y="168"/>
                  </a:lnTo>
                  <a:lnTo>
                    <a:pt x="29" y="175"/>
                  </a:lnTo>
                  <a:lnTo>
                    <a:pt x="0" y="177"/>
                  </a:lnTo>
                  <a:lnTo>
                    <a:pt x="0" y="0"/>
                  </a:lnTo>
                  <a:close/>
                </a:path>
              </a:pathLst>
            </a:custGeom>
            <a:solidFill>
              <a:srgbClr val="FF3300"/>
            </a:solidFill>
            <a:ln w="1588">
              <a:solidFill>
                <a:srgbClr val="FF3300"/>
              </a:solidFill>
              <a:prstDash val="solid"/>
              <a:round/>
              <a:headEnd/>
              <a:tailEnd/>
            </a:ln>
          </p:spPr>
          <p:txBody>
            <a:bodyPr/>
            <a:lstStyle/>
            <a:p>
              <a:endParaRPr lang="en-US"/>
            </a:p>
          </p:txBody>
        </p:sp>
        <p:sp>
          <p:nvSpPr>
            <p:cNvPr id="19537" name="Freeform 43"/>
            <p:cNvSpPr>
              <a:spLocks/>
            </p:cNvSpPr>
            <p:nvPr/>
          </p:nvSpPr>
          <p:spPr bwMode="auto">
            <a:xfrm>
              <a:off x="854" y="3388"/>
              <a:ext cx="88" cy="88"/>
            </a:xfrm>
            <a:custGeom>
              <a:avLst/>
              <a:gdLst>
                <a:gd name="T0" fmla="*/ 0 w 176"/>
                <a:gd name="T1" fmla="*/ 88 h 176"/>
                <a:gd name="T2" fmla="*/ 88 w 176"/>
                <a:gd name="T3" fmla="*/ 88 h 176"/>
                <a:gd name="T4" fmla="*/ 88 w 176"/>
                <a:gd name="T5" fmla="*/ 0 h 176"/>
                <a:gd name="T6" fmla="*/ 75 w 176"/>
                <a:gd name="T7" fmla="*/ 1 h 176"/>
                <a:gd name="T8" fmla="*/ 61 w 176"/>
                <a:gd name="T9" fmla="*/ 5 h 176"/>
                <a:gd name="T10" fmla="*/ 48 w 176"/>
                <a:gd name="T11" fmla="*/ 10 h 176"/>
                <a:gd name="T12" fmla="*/ 37 w 176"/>
                <a:gd name="T13" fmla="*/ 17 h 176"/>
                <a:gd name="T14" fmla="*/ 26 w 176"/>
                <a:gd name="T15" fmla="*/ 26 h 176"/>
                <a:gd name="T16" fmla="*/ 17 w 176"/>
                <a:gd name="T17" fmla="*/ 37 h 176"/>
                <a:gd name="T18" fmla="*/ 10 w 176"/>
                <a:gd name="T19" fmla="*/ 48 h 176"/>
                <a:gd name="T20" fmla="*/ 5 w 176"/>
                <a:gd name="T21" fmla="*/ 61 h 176"/>
                <a:gd name="T22" fmla="*/ 1 w 176"/>
                <a:gd name="T23" fmla="*/ 75 h 176"/>
                <a:gd name="T24" fmla="*/ 0 w 176"/>
                <a:gd name="T25" fmla="*/ 88 h 1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6"/>
                <a:gd name="T40" fmla="*/ 0 h 176"/>
                <a:gd name="T41" fmla="*/ 176 w 176"/>
                <a:gd name="T42" fmla="*/ 176 h 17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6" h="176">
                  <a:moveTo>
                    <a:pt x="0" y="176"/>
                  </a:moveTo>
                  <a:lnTo>
                    <a:pt x="176" y="176"/>
                  </a:lnTo>
                  <a:lnTo>
                    <a:pt x="176" y="0"/>
                  </a:lnTo>
                  <a:lnTo>
                    <a:pt x="149" y="3"/>
                  </a:lnTo>
                  <a:lnTo>
                    <a:pt x="122" y="10"/>
                  </a:lnTo>
                  <a:lnTo>
                    <a:pt x="97" y="20"/>
                  </a:lnTo>
                  <a:lnTo>
                    <a:pt x="73" y="34"/>
                  </a:lnTo>
                  <a:lnTo>
                    <a:pt x="52" y="52"/>
                  </a:lnTo>
                  <a:lnTo>
                    <a:pt x="34" y="73"/>
                  </a:lnTo>
                  <a:lnTo>
                    <a:pt x="20" y="97"/>
                  </a:lnTo>
                  <a:lnTo>
                    <a:pt x="10" y="122"/>
                  </a:lnTo>
                  <a:lnTo>
                    <a:pt x="3" y="149"/>
                  </a:lnTo>
                  <a:lnTo>
                    <a:pt x="0" y="176"/>
                  </a:lnTo>
                  <a:close/>
                </a:path>
              </a:pathLst>
            </a:custGeom>
            <a:solidFill>
              <a:srgbClr val="FF3300"/>
            </a:solidFill>
            <a:ln w="1588">
              <a:solidFill>
                <a:srgbClr val="FF3300"/>
              </a:solidFill>
              <a:prstDash val="solid"/>
              <a:round/>
              <a:headEnd/>
              <a:tailEnd/>
            </a:ln>
          </p:spPr>
          <p:txBody>
            <a:bodyPr/>
            <a:lstStyle/>
            <a:p>
              <a:endParaRPr lang="en-US"/>
            </a:p>
          </p:txBody>
        </p:sp>
        <p:sp>
          <p:nvSpPr>
            <p:cNvPr id="19538" name="Oval 44"/>
            <p:cNvSpPr>
              <a:spLocks noChangeArrowheads="1"/>
            </p:cNvSpPr>
            <p:nvPr/>
          </p:nvSpPr>
          <p:spPr bwMode="auto">
            <a:xfrm>
              <a:off x="854" y="3388"/>
              <a:ext cx="176" cy="176"/>
            </a:xfrm>
            <a:prstGeom prst="ellipse">
              <a:avLst/>
            </a:prstGeom>
            <a:noFill/>
            <a:ln w="9525">
              <a:solidFill>
                <a:srgbClr val="FF3300"/>
              </a:solidFill>
              <a:round/>
              <a:headEnd/>
              <a:tailEnd/>
            </a:ln>
          </p:spPr>
          <p:txBody>
            <a:bodyPr anchor="ctr">
              <a:spAutoFit/>
            </a:bodyPr>
            <a:lstStyle/>
            <a:p>
              <a:endParaRPr lang="en-US"/>
            </a:p>
          </p:txBody>
        </p:sp>
      </p:grpSp>
      <p:sp>
        <p:nvSpPr>
          <p:cNvPr id="593966" name="Line 46"/>
          <p:cNvSpPr>
            <a:spLocks noChangeShapeType="1"/>
          </p:cNvSpPr>
          <p:nvPr/>
        </p:nvSpPr>
        <p:spPr bwMode="auto">
          <a:xfrm flipH="1" flipV="1">
            <a:off x="4067175" y="5059363"/>
            <a:ext cx="323850" cy="688975"/>
          </a:xfrm>
          <a:prstGeom prst="line">
            <a:avLst/>
          </a:prstGeom>
          <a:noFill/>
          <a:ln w="25400">
            <a:solidFill>
              <a:srgbClr val="FF0000"/>
            </a:solidFill>
            <a:prstDash val="dash"/>
            <a:round/>
            <a:headEnd/>
            <a:tailEnd/>
          </a:ln>
        </p:spPr>
        <p:txBody>
          <a:bodyPr>
            <a:spAutoFit/>
          </a:bodyPr>
          <a:lstStyle/>
          <a:p>
            <a:endParaRPr lang="en-US"/>
          </a:p>
        </p:txBody>
      </p:sp>
      <p:grpSp>
        <p:nvGrpSpPr>
          <p:cNvPr id="4" name="Group 47"/>
          <p:cNvGrpSpPr>
            <a:grpSpLocks/>
          </p:cNvGrpSpPr>
          <p:nvPr/>
        </p:nvGrpSpPr>
        <p:grpSpPr bwMode="auto">
          <a:xfrm>
            <a:off x="4043363" y="5030788"/>
            <a:ext cx="55562" cy="57150"/>
            <a:chOff x="854" y="3388"/>
            <a:chExt cx="176" cy="176"/>
          </a:xfrm>
        </p:grpSpPr>
        <p:sp>
          <p:nvSpPr>
            <p:cNvPr id="19529" name="Freeform 48"/>
            <p:cNvSpPr>
              <a:spLocks/>
            </p:cNvSpPr>
            <p:nvPr/>
          </p:nvSpPr>
          <p:spPr bwMode="auto">
            <a:xfrm>
              <a:off x="854" y="3476"/>
              <a:ext cx="88" cy="88"/>
            </a:xfrm>
            <a:custGeom>
              <a:avLst/>
              <a:gdLst>
                <a:gd name="T0" fmla="*/ 88 w 176"/>
                <a:gd name="T1" fmla="*/ 0 h 177"/>
                <a:gd name="T2" fmla="*/ 0 w 176"/>
                <a:gd name="T3" fmla="*/ 0 h 177"/>
                <a:gd name="T4" fmla="*/ 1 w 176"/>
                <a:gd name="T5" fmla="*/ 14 h 177"/>
                <a:gd name="T6" fmla="*/ 5 w 176"/>
                <a:gd name="T7" fmla="*/ 28 h 177"/>
                <a:gd name="T8" fmla="*/ 10 w 176"/>
                <a:gd name="T9" fmla="*/ 40 h 177"/>
                <a:gd name="T10" fmla="*/ 17 w 176"/>
                <a:gd name="T11" fmla="*/ 52 h 177"/>
                <a:gd name="T12" fmla="*/ 26 w 176"/>
                <a:gd name="T13" fmla="*/ 62 h 177"/>
                <a:gd name="T14" fmla="*/ 37 w 176"/>
                <a:gd name="T15" fmla="*/ 72 h 177"/>
                <a:gd name="T16" fmla="*/ 48 w 176"/>
                <a:gd name="T17" fmla="*/ 79 h 177"/>
                <a:gd name="T18" fmla="*/ 61 w 176"/>
                <a:gd name="T19" fmla="*/ 84 h 177"/>
                <a:gd name="T20" fmla="*/ 75 w 176"/>
                <a:gd name="T21" fmla="*/ 87 h 177"/>
                <a:gd name="T22" fmla="*/ 88 w 176"/>
                <a:gd name="T23" fmla="*/ 88 h 177"/>
                <a:gd name="T24" fmla="*/ 88 w 176"/>
                <a:gd name="T25" fmla="*/ 0 h 1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6"/>
                <a:gd name="T40" fmla="*/ 0 h 177"/>
                <a:gd name="T41" fmla="*/ 176 w 176"/>
                <a:gd name="T42" fmla="*/ 177 h 1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6" h="177">
                  <a:moveTo>
                    <a:pt x="176" y="0"/>
                  </a:moveTo>
                  <a:lnTo>
                    <a:pt x="0" y="0"/>
                  </a:lnTo>
                  <a:lnTo>
                    <a:pt x="3" y="29"/>
                  </a:lnTo>
                  <a:lnTo>
                    <a:pt x="10" y="56"/>
                  </a:lnTo>
                  <a:lnTo>
                    <a:pt x="20" y="80"/>
                  </a:lnTo>
                  <a:lnTo>
                    <a:pt x="34" y="105"/>
                  </a:lnTo>
                  <a:lnTo>
                    <a:pt x="52" y="125"/>
                  </a:lnTo>
                  <a:lnTo>
                    <a:pt x="73" y="144"/>
                  </a:lnTo>
                  <a:lnTo>
                    <a:pt x="97" y="158"/>
                  </a:lnTo>
                  <a:lnTo>
                    <a:pt x="122" y="168"/>
                  </a:lnTo>
                  <a:lnTo>
                    <a:pt x="149" y="175"/>
                  </a:lnTo>
                  <a:lnTo>
                    <a:pt x="176" y="177"/>
                  </a:lnTo>
                  <a:lnTo>
                    <a:pt x="176" y="0"/>
                  </a:lnTo>
                  <a:close/>
                </a:path>
              </a:pathLst>
            </a:custGeom>
            <a:solidFill>
              <a:schemeClr val="bg1"/>
            </a:solidFill>
            <a:ln w="1588">
              <a:solidFill>
                <a:srgbClr val="000000"/>
              </a:solidFill>
              <a:prstDash val="solid"/>
              <a:round/>
              <a:headEnd/>
              <a:tailEnd/>
            </a:ln>
          </p:spPr>
          <p:txBody>
            <a:bodyPr/>
            <a:lstStyle/>
            <a:p>
              <a:endParaRPr lang="en-US"/>
            </a:p>
          </p:txBody>
        </p:sp>
        <p:sp>
          <p:nvSpPr>
            <p:cNvPr id="19530" name="Freeform 49"/>
            <p:cNvSpPr>
              <a:spLocks/>
            </p:cNvSpPr>
            <p:nvPr/>
          </p:nvSpPr>
          <p:spPr bwMode="auto">
            <a:xfrm>
              <a:off x="942" y="3388"/>
              <a:ext cx="88" cy="88"/>
            </a:xfrm>
            <a:custGeom>
              <a:avLst/>
              <a:gdLst>
                <a:gd name="T0" fmla="*/ 88 w 177"/>
                <a:gd name="T1" fmla="*/ 88 h 176"/>
                <a:gd name="T2" fmla="*/ 0 w 177"/>
                <a:gd name="T3" fmla="*/ 88 h 176"/>
                <a:gd name="T4" fmla="*/ 0 w 177"/>
                <a:gd name="T5" fmla="*/ 0 h 176"/>
                <a:gd name="T6" fmla="*/ 14 w 177"/>
                <a:gd name="T7" fmla="*/ 1 h 176"/>
                <a:gd name="T8" fmla="*/ 28 w 177"/>
                <a:gd name="T9" fmla="*/ 5 h 176"/>
                <a:gd name="T10" fmla="*/ 40 w 177"/>
                <a:gd name="T11" fmla="*/ 10 h 176"/>
                <a:gd name="T12" fmla="*/ 52 w 177"/>
                <a:gd name="T13" fmla="*/ 17 h 176"/>
                <a:gd name="T14" fmla="*/ 62 w 177"/>
                <a:gd name="T15" fmla="*/ 26 h 176"/>
                <a:gd name="T16" fmla="*/ 72 w 177"/>
                <a:gd name="T17" fmla="*/ 37 h 176"/>
                <a:gd name="T18" fmla="*/ 79 w 177"/>
                <a:gd name="T19" fmla="*/ 48 h 176"/>
                <a:gd name="T20" fmla="*/ 84 w 177"/>
                <a:gd name="T21" fmla="*/ 61 h 176"/>
                <a:gd name="T22" fmla="*/ 87 w 177"/>
                <a:gd name="T23" fmla="*/ 75 h 176"/>
                <a:gd name="T24" fmla="*/ 88 w 177"/>
                <a:gd name="T25" fmla="*/ 88 h 1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7"/>
                <a:gd name="T40" fmla="*/ 0 h 176"/>
                <a:gd name="T41" fmla="*/ 177 w 177"/>
                <a:gd name="T42" fmla="*/ 176 h 17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7" h="176">
                  <a:moveTo>
                    <a:pt x="177" y="176"/>
                  </a:moveTo>
                  <a:lnTo>
                    <a:pt x="0" y="176"/>
                  </a:lnTo>
                  <a:lnTo>
                    <a:pt x="0" y="0"/>
                  </a:lnTo>
                  <a:lnTo>
                    <a:pt x="29" y="3"/>
                  </a:lnTo>
                  <a:lnTo>
                    <a:pt x="56" y="10"/>
                  </a:lnTo>
                  <a:lnTo>
                    <a:pt x="80" y="20"/>
                  </a:lnTo>
                  <a:lnTo>
                    <a:pt x="105" y="34"/>
                  </a:lnTo>
                  <a:lnTo>
                    <a:pt x="125" y="52"/>
                  </a:lnTo>
                  <a:lnTo>
                    <a:pt x="144" y="73"/>
                  </a:lnTo>
                  <a:lnTo>
                    <a:pt x="158" y="97"/>
                  </a:lnTo>
                  <a:lnTo>
                    <a:pt x="168" y="122"/>
                  </a:lnTo>
                  <a:lnTo>
                    <a:pt x="175" y="149"/>
                  </a:lnTo>
                  <a:lnTo>
                    <a:pt x="177" y="176"/>
                  </a:lnTo>
                  <a:close/>
                </a:path>
              </a:pathLst>
            </a:custGeom>
            <a:solidFill>
              <a:schemeClr val="bg1"/>
            </a:solidFill>
            <a:ln w="1588">
              <a:solidFill>
                <a:srgbClr val="000000"/>
              </a:solidFill>
              <a:prstDash val="solid"/>
              <a:round/>
              <a:headEnd/>
              <a:tailEnd/>
            </a:ln>
          </p:spPr>
          <p:txBody>
            <a:bodyPr/>
            <a:lstStyle/>
            <a:p>
              <a:endParaRPr lang="en-US"/>
            </a:p>
          </p:txBody>
        </p:sp>
        <p:sp>
          <p:nvSpPr>
            <p:cNvPr id="19531" name="Freeform 50"/>
            <p:cNvSpPr>
              <a:spLocks/>
            </p:cNvSpPr>
            <p:nvPr/>
          </p:nvSpPr>
          <p:spPr bwMode="auto">
            <a:xfrm>
              <a:off x="942" y="3476"/>
              <a:ext cx="88" cy="88"/>
            </a:xfrm>
            <a:custGeom>
              <a:avLst/>
              <a:gdLst>
                <a:gd name="T0" fmla="*/ 0 w 177"/>
                <a:gd name="T1" fmla="*/ 0 h 177"/>
                <a:gd name="T2" fmla="*/ 88 w 177"/>
                <a:gd name="T3" fmla="*/ 0 h 177"/>
                <a:gd name="T4" fmla="*/ 87 w 177"/>
                <a:gd name="T5" fmla="*/ 14 h 177"/>
                <a:gd name="T6" fmla="*/ 84 w 177"/>
                <a:gd name="T7" fmla="*/ 28 h 177"/>
                <a:gd name="T8" fmla="*/ 79 w 177"/>
                <a:gd name="T9" fmla="*/ 40 h 177"/>
                <a:gd name="T10" fmla="*/ 72 w 177"/>
                <a:gd name="T11" fmla="*/ 52 h 177"/>
                <a:gd name="T12" fmla="*/ 62 w 177"/>
                <a:gd name="T13" fmla="*/ 62 h 177"/>
                <a:gd name="T14" fmla="*/ 52 w 177"/>
                <a:gd name="T15" fmla="*/ 72 h 177"/>
                <a:gd name="T16" fmla="*/ 40 w 177"/>
                <a:gd name="T17" fmla="*/ 79 h 177"/>
                <a:gd name="T18" fmla="*/ 28 w 177"/>
                <a:gd name="T19" fmla="*/ 84 h 177"/>
                <a:gd name="T20" fmla="*/ 14 w 177"/>
                <a:gd name="T21" fmla="*/ 87 h 177"/>
                <a:gd name="T22" fmla="*/ 0 w 177"/>
                <a:gd name="T23" fmla="*/ 88 h 177"/>
                <a:gd name="T24" fmla="*/ 0 w 177"/>
                <a:gd name="T25" fmla="*/ 0 h 1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7"/>
                <a:gd name="T40" fmla="*/ 0 h 177"/>
                <a:gd name="T41" fmla="*/ 177 w 177"/>
                <a:gd name="T42" fmla="*/ 177 h 1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7" h="177">
                  <a:moveTo>
                    <a:pt x="0" y="0"/>
                  </a:moveTo>
                  <a:lnTo>
                    <a:pt x="177" y="0"/>
                  </a:lnTo>
                  <a:lnTo>
                    <a:pt x="175" y="29"/>
                  </a:lnTo>
                  <a:lnTo>
                    <a:pt x="168" y="56"/>
                  </a:lnTo>
                  <a:lnTo>
                    <a:pt x="158" y="80"/>
                  </a:lnTo>
                  <a:lnTo>
                    <a:pt x="144" y="105"/>
                  </a:lnTo>
                  <a:lnTo>
                    <a:pt x="125" y="125"/>
                  </a:lnTo>
                  <a:lnTo>
                    <a:pt x="105" y="144"/>
                  </a:lnTo>
                  <a:lnTo>
                    <a:pt x="80" y="158"/>
                  </a:lnTo>
                  <a:lnTo>
                    <a:pt x="56" y="168"/>
                  </a:lnTo>
                  <a:lnTo>
                    <a:pt x="29" y="175"/>
                  </a:lnTo>
                  <a:lnTo>
                    <a:pt x="0" y="177"/>
                  </a:lnTo>
                  <a:lnTo>
                    <a:pt x="0" y="0"/>
                  </a:lnTo>
                  <a:close/>
                </a:path>
              </a:pathLst>
            </a:custGeom>
            <a:solidFill>
              <a:srgbClr val="FF3300"/>
            </a:solidFill>
            <a:ln w="1588">
              <a:solidFill>
                <a:srgbClr val="FF3300"/>
              </a:solidFill>
              <a:prstDash val="solid"/>
              <a:round/>
              <a:headEnd/>
              <a:tailEnd/>
            </a:ln>
          </p:spPr>
          <p:txBody>
            <a:bodyPr/>
            <a:lstStyle/>
            <a:p>
              <a:endParaRPr lang="en-US"/>
            </a:p>
          </p:txBody>
        </p:sp>
        <p:sp>
          <p:nvSpPr>
            <p:cNvPr id="19532" name="Freeform 51"/>
            <p:cNvSpPr>
              <a:spLocks/>
            </p:cNvSpPr>
            <p:nvPr/>
          </p:nvSpPr>
          <p:spPr bwMode="auto">
            <a:xfrm>
              <a:off x="854" y="3388"/>
              <a:ext cx="88" cy="88"/>
            </a:xfrm>
            <a:custGeom>
              <a:avLst/>
              <a:gdLst>
                <a:gd name="T0" fmla="*/ 0 w 176"/>
                <a:gd name="T1" fmla="*/ 88 h 176"/>
                <a:gd name="T2" fmla="*/ 88 w 176"/>
                <a:gd name="T3" fmla="*/ 88 h 176"/>
                <a:gd name="T4" fmla="*/ 88 w 176"/>
                <a:gd name="T5" fmla="*/ 0 h 176"/>
                <a:gd name="T6" fmla="*/ 75 w 176"/>
                <a:gd name="T7" fmla="*/ 1 h 176"/>
                <a:gd name="T8" fmla="*/ 61 w 176"/>
                <a:gd name="T9" fmla="*/ 5 h 176"/>
                <a:gd name="T10" fmla="*/ 48 w 176"/>
                <a:gd name="T11" fmla="*/ 10 h 176"/>
                <a:gd name="T12" fmla="*/ 37 w 176"/>
                <a:gd name="T13" fmla="*/ 17 h 176"/>
                <a:gd name="T14" fmla="*/ 26 w 176"/>
                <a:gd name="T15" fmla="*/ 26 h 176"/>
                <a:gd name="T16" fmla="*/ 17 w 176"/>
                <a:gd name="T17" fmla="*/ 37 h 176"/>
                <a:gd name="T18" fmla="*/ 10 w 176"/>
                <a:gd name="T19" fmla="*/ 48 h 176"/>
                <a:gd name="T20" fmla="*/ 5 w 176"/>
                <a:gd name="T21" fmla="*/ 61 h 176"/>
                <a:gd name="T22" fmla="*/ 1 w 176"/>
                <a:gd name="T23" fmla="*/ 75 h 176"/>
                <a:gd name="T24" fmla="*/ 0 w 176"/>
                <a:gd name="T25" fmla="*/ 88 h 1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6"/>
                <a:gd name="T40" fmla="*/ 0 h 176"/>
                <a:gd name="T41" fmla="*/ 176 w 176"/>
                <a:gd name="T42" fmla="*/ 176 h 17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6" h="176">
                  <a:moveTo>
                    <a:pt x="0" y="176"/>
                  </a:moveTo>
                  <a:lnTo>
                    <a:pt x="176" y="176"/>
                  </a:lnTo>
                  <a:lnTo>
                    <a:pt x="176" y="0"/>
                  </a:lnTo>
                  <a:lnTo>
                    <a:pt x="149" y="3"/>
                  </a:lnTo>
                  <a:lnTo>
                    <a:pt x="122" y="10"/>
                  </a:lnTo>
                  <a:lnTo>
                    <a:pt x="97" y="20"/>
                  </a:lnTo>
                  <a:lnTo>
                    <a:pt x="73" y="34"/>
                  </a:lnTo>
                  <a:lnTo>
                    <a:pt x="52" y="52"/>
                  </a:lnTo>
                  <a:lnTo>
                    <a:pt x="34" y="73"/>
                  </a:lnTo>
                  <a:lnTo>
                    <a:pt x="20" y="97"/>
                  </a:lnTo>
                  <a:lnTo>
                    <a:pt x="10" y="122"/>
                  </a:lnTo>
                  <a:lnTo>
                    <a:pt x="3" y="149"/>
                  </a:lnTo>
                  <a:lnTo>
                    <a:pt x="0" y="176"/>
                  </a:lnTo>
                  <a:close/>
                </a:path>
              </a:pathLst>
            </a:custGeom>
            <a:solidFill>
              <a:srgbClr val="FF3300"/>
            </a:solidFill>
            <a:ln w="1588">
              <a:solidFill>
                <a:srgbClr val="FF3300"/>
              </a:solidFill>
              <a:prstDash val="solid"/>
              <a:round/>
              <a:headEnd/>
              <a:tailEnd/>
            </a:ln>
          </p:spPr>
          <p:txBody>
            <a:bodyPr/>
            <a:lstStyle/>
            <a:p>
              <a:endParaRPr lang="en-US"/>
            </a:p>
          </p:txBody>
        </p:sp>
        <p:sp>
          <p:nvSpPr>
            <p:cNvPr id="19533" name="Oval 52"/>
            <p:cNvSpPr>
              <a:spLocks noChangeArrowheads="1"/>
            </p:cNvSpPr>
            <p:nvPr/>
          </p:nvSpPr>
          <p:spPr bwMode="auto">
            <a:xfrm>
              <a:off x="854" y="3388"/>
              <a:ext cx="176" cy="176"/>
            </a:xfrm>
            <a:prstGeom prst="ellipse">
              <a:avLst/>
            </a:prstGeom>
            <a:noFill/>
            <a:ln w="9525">
              <a:solidFill>
                <a:srgbClr val="FF3300"/>
              </a:solidFill>
              <a:round/>
              <a:headEnd/>
              <a:tailEnd/>
            </a:ln>
          </p:spPr>
          <p:txBody>
            <a:bodyPr anchor="ctr">
              <a:spAutoFit/>
            </a:bodyPr>
            <a:lstStyle/>
            <a:p>
              <a:endParaRPr lang="en-US"/>
            </a:p>
          </p:txBody>
        </p:sp>
      </p:grpSp>
      <p:grpSp>
        <p:nvGrpSpPr>
          <p:cNvPr id="19494" name="Group 54"/>
          <p:cNvGrpSpPr>
            <a:grpSpLocks/>
          </p:cNvGrpSpPr>
          <p:nvPr/>
        </p:nvGrpSpPr>
        <p:grpSpPr bwMode="auto">
          <a:xfrm>
            <a:off x="5681663" y="5245100"/>
            <a:ext cx="55562" cy="57150"/>
            <a:chOff x="3579" y="3304"/>
            <a:chExt cx="35" cy="36"/>
          </a:xfrm>
        </p:grpSpPr>
        <p:sp>
          <p:nvSpPr>
            <p:cNvPr id="19524" name="Freeform 55"/>
            <p:cNvSpPr>
              <a:spLocks/>
            </p:cNvSpPr>
            <p:nvPr/>
          </p:nvSpPr>
          <p:spPr bwMode="auto">
            <a:xfrm>
              <a:off x="3579" y="3322"/>
              <a:ext cx="18" cy="18"/>
            </a:xfrm>
            <a:custGeom>
              <a:avLst/>
              <a:gdLst>
                <a:gd name="T0" fmla="*/ 18 w 176"/>
                <a:gd name="T1" fmla="*/ 0 h 177"/>
                <a:gd name="T2" fmla="*/ 0 w 176"/>
                <a:gd name="T3" fmla="*/ 0 h 177"/>
                <a:gd name="T4" fmla="*/ 0 w 176"/>
                <a:gd name="T5" fmla="*/ 3 h 177"/>
                <a:gd name="T6" fmla="*/ 1 w 176"/>
                <a:gd name="T7" fmla="*/ 6 h 177"/>
                <a:gd name="T8" fmla="*/ 2 w 176"/>
                <a:gd name="T9" fmla="*/ 8 h 177"/>
                <a:gd name="T10" fmla="*/ 3 w 176"/>
                <a:gd name="T11" fmla="*/ 11 h 177"/>
                <a:gd name="T12" fmla="*/ 5 w 176"/>
                <a:gd name="T13" fmla="*/ 13 h 177"/>
                <a:gd name="T14" fmla="*/ 7 w 176"/>
                <a:gd name="T15" fmla="*/ 15 h 177"/>
                <a:gd name="T16" fmla="*/ 10 w 176"/>
                <a:gd name="T17" fmla="*/ 16 h 177"/>
                <a:gd name="T18" fmla="*/ 12 w 176"/>
                <a:gd name="T19" fmla="*/ 17 h 177"/>
                <a:gd name="T20" fmla="*/ 15 w 176"/>
                <a:gd name="T21" fmla="*/ 18 h 177"/>
                <a:gd name="T22" fmla="*/ 18 w 176"/>
                <a:gd name="T23" fmla="*/ 18 h 177"/>
                <a:gd name="T24" fmla="*/ 18 w 176"/>
                <a:gd name="T25" fmla="*/ 0 h 1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6"/>
                <a:gd name="T40" fmla="*/ 0 h 177"/>
                <a:gd name="T41" fmla="*/ 176 w 176"/>
                <a:gd name="T42" fmla="*/ 177 h 1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6" h="177">
                  <a:moveTo>
                    <a:pt x="176" y="0"/>
                  </a:moveTo>
                  <a:lnTo>
                    <a:pt x="0" y="0"/>
                  </a:lnTo>
                  <a:lnTo>
                    <a:pt x="3" y="29"/>
                  </a:lnTo>
                  <a:lnTo>
                    <a:pt x="10" y="56"/>
                  </a:lnTo>
                  <a:lnTo>
                    <a:pt x="20" y="80"/>
                  </a:lnTo>
                  <a:lnTo>
                    <a:pt x="34" y="105"/>
                  </a:lnTo>
                  <a:lnTo>
                    <a:pt x="52" y="125"/>
                  </a:lnTo>
                  <a:lnTo>
                    <a:pt x="73" y="144"/>
                  </a:lnTo>
                  <a:lnTo>
                    <a:pt x="97" y="158"/>
                  </a:lnTo>
                  <a:lnTo>
                    <a:pt x="122" y="168"/>
                  </a:lnTo>
                  <a:lnTo>
                    <a:pt x="149" y="175"/>
                  </a:lnTo>
                  <a:lnTo>
                    <a:pt x="176" y="177"/>
                  </a:lnTo>
                  <a:lnTo>
                    <a:pt x="176" y="0"/>
                  </a:lnTo>
                  <a:close/>
                </a:path>
              </a:pathLst>
            </a:custGeom>
            <a:solidFill>
              <a:schemeClr val="bg1"/>
            </a:solidFill>
            <a:ln w="1588">
              <a:solidFill>
                <a:srgbClr val="000000"/>
              </a:solidFill>
              <a:prstDash val="solid"/>
              <a:round/>
              <a:headEnd/>
              <a:tailEnd/>
            </a:ln>
          </p:spPr>
          <p:txBody>
            <a:bodyPr/>
            <a:lstStyle/>
            <a:p>
              <a:endParaRPr lang="en-US"/>
            </a:p>
          </p:txBody>
        </p:sp>
        <p:sp>
          <p:nvSpPr>
            <p:cNvPr id="19525" name="Freeform 56"/>
            <p:cNvSpPr>
              <a:spLocks/>
            </p:cNvSpPr>
            <p:nvPr/>
          </p:nvSpPr>
          <p:spPr bwMode="auto">
            <a:xfrm>
              <a:off x="3597" y="3304"/>
              <a:ext cx="17" cy="18"/>
            </a:xfrm>
            <a:custGeom>
              <a:avLst/>
              <a:gdLst>
                <a:gd name="T0" fmla="*/ 17 w 177"/>
                <a:gd name="T1" fmla="*/ 18 h 176"/>
                <a:gd name="T2" fmla="*/ 0 w 177"/>
                <a:gd name="T3" fmla="*/ 18 h 176"/>
                <a:gd name="T4" fmla="*/ 0 w 177"/>
                <a:gd name="T5" fmla="*/ 0 h 176"/>
                <a:gd name="T6" fmla="*/ 3 w 177"/>
                <a:gd name="T7" fmla="*/ 0 h 176"/>
                <a:gd name="T8" fmla="*/ 5 w 177"/>
                <a:gd name="T9" fmla="*/ 1 h 176"/>
                <a:gd name="T10" fmla="*/ 8 w 177"/>
                <a:gd name="T11" fmla="*/ 2 h 176"/>
                <a:gd name="T12" fmla="*/ 10 w 177"/>
                <a:gd name="T13" fmla="*/ 3 h 176"/>
                <a:gd name="T14" fmla="*/ 12 w 177"/>
                <a:gd name="T15" fmla="*/ 5 h 176"/>
                <a:gd name="T16" fmla="*/ 14 w 177"/>
                <a:gd name="T17" fmla="*/ 7 h 176"/>
                <a:gd name="T18" fmla="*/ 15 w 177"/>
                <a:gd name="T19" fmla="*/ 10 h 176"/>
                <a:gd name="T20" fmla="*/ 16 w 177"/>
                <a:gd name="T21" fmla="*/ 12 h 176"/>
                <a:gd name="T22" fmla="*/ 17 w 177"/>
                <a:gd name="T23" fmla="*/ 15 h 176"/>
                <a:gd name="T24" fmla="*/ 17 w 177"/>
                <a:gd name="T25" fmla="*/ 18 h 1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7"/>
                <a:gd name="T40" fmla="*/ 0 h 176"/>
                <a:gd name="T41" fmla="*/ 177 w 177"/>
                <a:gd name="T42" fmla="*/ 176 h 17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7" h="176">
                  <a:moveTo>
                    <a:pt x="177" y="176"/>
                  </a:moveTo>
                  <a:lnTo>
                    <a:pt x="0" y="176"/>
                  </a:lnTo>
                  <a:lnTo>
                    <a:pt x="0" y="0"/>
                  </a:lnTo>
                  <a:lnTo>
                    <a:pt x="29" y="3"/>
                  </a:lnTo>
                  <a:lnTo>
                    <a:pt x="56" y="10"/>
                  </a:lnTo>
                  <a:lnTo>
                    <a:pt x="80" y="20"/>
                  </a:lnTo>
                  <a:lnTo>
                    <a:pt x="105" y="34"/>
                  </a:lnTo>
                  <a:lnTo>
                    <a:pt x="125" y="52"/>
                  </a:lnTo>
                  <a:lnTo>
                    <a:pt x="144" y="73"/>
                  </a:lnTo>
                  <a:lnTo>
                    <a:pt x="158" y="97"/>
                  </a:lnTo>
                  <a:lnTo>
                    <a:pt x="168" y="122"/>
                  </a:lnTo>
                  <a:lnTo>
                    <a:pt x="175" y="149"/>
                  </a:lnTo>
                  <a:lnTo>
                    <a:pt x="177" y="176"/>
                  </a:lnTo>
                  <a:close/>
                </a:path>
              </a:pathLst>
            </a:custGeom>
            <a:solidFill>
              <a:schemeClr val="bg1"/>
            </a:solidFill>
            <a:ln w="1588">
              <a:solidFill>
                <a:srgbClr val="000000"/>
              </a:solidFill>
              <a:prstDash val="solid"/>
              <a:round/>
              <a:headEnd/>
              <a:tailEnd/>
            </a:ln>
          </p:spPr>
          <p:txBody>
            <a:bodyPr/>
            <a:lstStyle/>
            <a:p>
              <a:endParaRPr lang="en-US"/>
            </a:p>
          </p:txBody>
        </p:sp>
        <p:sp>
          <p:nvSpPr>
            <p:cNvPr id="19526" name="Freeform 57"/>
            <p:cNvSpPr>
              <a:spLocks/>
            </p:cNvSpPr>
            <p:nvPr/>
          </p:nvSpPr>
          <p:spPr bwMode="auto">
            <a:xfrm>
              <a:off x="3597" y="3322"/>
              <a:ext cx="17" cy="18"/>
            </a:xfrm>
            <a:custGeom>
              <a:avLst/>
              <a:gdLst>
                <a:gd name="T0" fmla="*/ 0 w 177"/>
                <a:gd name="T1" fmla="*/ 0 h 177"/>
                <a:gd name="T2" fmla="*/ 17 w 177"/>
                <a:gd name="T3" fmla="*/ 0 h 177"/>
                <a:gd name="T4" fmla="*/ 17 w 177"/>
                <a:gd name="T5" fmla="*/ 3 h 177"/>
                <a:gd name="T6" fmla="*/ 16 w 177"/>
                <a:gd name="T7" fmla="*/ 6 h 177"/>
                <a:gd name="T8" fmla="*/ 15 w 177"/>
                <a:gd name="T9" fmla="*/ 8 h 177"/>
                <a:gd name="T10" fmla="*/ 14 w 177"/>
                <a:gd name="T11" fmla="*/ 11 h 177"/>
                <a:gd name="T12" fmla="*/ 12 w 177"/>
                <a:gd name="T13" fmla="*/ 13 h 177"/>
                <a:gd name="T14" fmla="*/ 10 w 177"/>
                <a:gd name="T15" fmla="*/ 15 h 177"/>
                <a:gd name="T16" fmla="*/ 8 w 177"/>
                <a:gd name="T17" fmla="*/ 16 h 177"/>
                <a:gd name="T18" fmla="*/ 5 w 177"/>
                <a:gd name="T19" fmla="*/ 17 h 177"/>
                <a:gd name="T20" fmla="*/ 3 w 177"/>
                <a:gd name="T21" fmla="*/ 18 h 177"/>
                <a:gd name="T22" fmla="*/ 0 w 177"/>
                <a:gd name="T23" fmla="*/ 18 h 177"/>
                <a:gd name="T24" fmla="*/ 0 w 177"/>
                <a:gd name="T25" fmla="*/ 0 h 1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7"/>
                <a:gd name="T40" fmla="*/ 0 h 177"/>
                <a:gd name="T41" fmla="*/ 177 w 177"/>
                <a:gd name="T42" fmla="*/ 177 h 1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7" h="177">
                  <a:moveTo>
                    <a:pt x="0" y="0"/>
                  </a:moveTo>
                  <a:lnTo>
                    <a:pt x="177" y="0"/>
                  </a:lnTo>
                  <a:lnTo>
                    <a:pt x="175" y="29"/>
                  </a:lnTo>
                  <a:lnTo>
                    <a:pt x="168" y="56"/>
                  </a:lnTo>
                  <a:lnTo>
                    <a:pt x="158" y="80"/>
                  </a:lnTo>
                  <a:lnTo>
                    <a:pt x="144" y="105"/>
                  </a:lnTo>
                  <a:lnTo>
                    <a:pt x="125" y="125"/>
                  </a:lnTo>
                  <a:lnTo>
                    <a:pt x="105" y="144"/>
                  </a:lnTo>
                  <a:lnTo>
                    <a:pt x="80" y="158"/>
                  </a:lnTo>
                  <a:lnTo>
                    <a:pt x="56" y="168"/>
                  </a:lnTo>
                  <a:lnTo>
                    <a:pt x="29" y="175"/>
                  </a:lnTo>
                  <a:lnTo>
                    <a:pt x="0" y="177"/>
                  </a:lnTo>
                  <a:lnTo>
                    <a:pt x="0" y="0"/>
                  </a:lnTo>
                  <a:close/>
                </a:path>
              </a:pathLst>
            </a:custGeom>
            <a:solidFill>
              <a:srgbClr val="FF3300"/>
            </a:solidFill>
            <a:ln w="1588">
              <a:solidFill>
                <a:srgbClr val="FF3300"/>
              </a:solidFill>
              <a:prstDash val="solid"/>
              <a:round/>
              <a:headEnd/>
              <a:tailEnd/>
            </a:ln>
          </p:spPr>
          <p:txBody>
            <a:bodyPr/>
            <a:lstStyle/>
            <a:p>
              <a:endParaRPr lang="en-US"/>
            </a:p>
          </p:txBody>
        </p:sp>
        <p:sp>
          <p:nvSpPr>
            <p:cNvPr id="19527" name="Freeform 58"/>
            <p:cNvSpPr>
              <a:spLocks/>
            </p:cNvSpPr>
            <p:nvPr/>
          </p:nvSpPr>
          <p:spPr bwMode="auto">
            <a:xfrm>
              <a:off x="3579" y="3304"/>
              <a:ext cx="18" cy="18"/>
            </a:xfrm>
            <a:custGeom>
              <a:avLst/>
              <a:gdLst>
                <a:gd name="T0" fmla="*/ 0 w 176"/>
                <a:gd name="T1" fmla="*/ 18 h 176"/>
                <a:gd name="T2" fmla="*/ 18 w 176"/>
                <a:gd name="T3" fmla="*/ 18 h 176"/>
                <a:gd name="T4" fmla="*/ 18 w 176"/>
                <a:gd name="T5" fmla="*/ 0 h 176"/>
                <a:gd name="T6" fmla="*/ 15 w 176"/>
                <a:gd name="T7" fmla="*/ 0 h 176"/>
                <a:gd name="T8" fmla="*/ 12 w 176"/>
                <a:gd name="T9" fmla="*/ 1 h 176"/>
                <a:gd name="T10" fmla="*/ 10 w 176"/>
                <a:gd name="T11" fmla="*/ 2 h 176"/>
                <a:gd name="T12" fmla="*/ 7 w 176"/>
                <a:gd name="T13" fmla="*/ 3 h 176"/>
                <a:gd name="T14" fmla="*/ 5 w 176"/>
                <a:gd name="T15" fmla="*/ 5 h 176"/>
                <a:gd name="T16" fmla="*/ 3 w 176"/>
                <a:gd name="T17" fmla="*/ 7 h 176"/>
                <a:gd name="T18" fmla="*/ 2 w 176"/>
                <a:gd name="T19" fmla="*/ 10 h 176"/>
                <a:gd name="T20" fmla="*/ 1 w 176"/>
                <a:gd name="T21" fmla="*/ 12 h 176"/>
                <a:gd name="T22" fmla="*/ 0 w 176"/>
                <a:gd name="T23" fmla="*/ 15 h 176"/>
                <a:gd name="T24" fmla="*/ 0 w 176"/>
                <a:gd name="T25" fmla="*/ 18 h 1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6"/>
                <a:gd name="T40" fmla="*/ 0 h 176"/>
                <a:gd name="T41" fmla="*/ 176 w 176"/>
                <a:gd name="T42" fmla="*/ 176 h 17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6" h="176">
                  <a:moveTo>
                    <a:pt x="0" y="176"/>
                  </a:moveTo>
                  <a:lnTo>
                    <a:pt x="176" y="176"/>
                  </a:lnTo>
                  <a:lnTo>
                    <a:pt x="176" y="0"/>
                  </a:lnTo>
                  <a:lnTo>
                    <a:pt x="149" y="3"/>
                  </a:lnTo>
                  <a:lnTo>
                    <a:pt x="122" y="10"/>
                  </a:lnTo>
                  <a:lnTo>
                    <a:pt x="97" y="20"/>
                  </a:lnTo>
                  <a:lnTo>
                    <a:pt x="73" y="34"/>
                  </a:lnTo>
                  <a:lnTo>
                    <a:pt x="52" y="52"/>
                  </a:lnTo>
                  <a:lnTo>
                    <a:pt x="34" y="73"/>
                  </a:lnTo>
                  <a:lnTo>
                    <a:pt x="20" y="97"/>
                  </a:lnTo>
                  <a:lnTo>
                    <a:pt x="10" y="122"/>
                  </a:lnTo>
                  <a:lnTo>
                    <a:pt x="3" y="149"/>
                  </a:lnTo>
                  <a:lnTo>
                    <a:pt x="0" y="176"/>
                  </a:lnTo>
                  <a:close/>
                </a:path>
              </a:pathLst>
            </a:custGeom>
            <a:solidFill>
              <a:srgbClr val="FF3300"/>
            </a:solidFill>
            <a:ln w="1588">
              <a:solidFill>
                <a:srgbClr val="FF3300"/>
              </a:solidFill>
              <a:prstDash val="solid"/>
              <a:round/>
              <a:headEnd/>
              <a:tailEnd/>
            </a:ln>
          </p:spPr>
          <p:txBody>
            <a:bodyPr/>
            <a:lstStyle/>
            <a:p>
              <a:endParaRPr lang="en-US"/>
            </a:p>
          </p:txBody>
        </p:sp>
        <p:sp>
          <p:nvSpPr>
            <p:cNvPr id="19528" name="Oval 59"/>
            <p:cNvSpPr>
              <a:spLocks noChangeArrowheads="1"/>
            </p:cNvSpPr>
            <p:nvPr/>
          </p:nvSpPr>
          <p:spPr bwMode="auto">
            <a:xfrm>
              <a:off x="3579" y="3304"/>
              <a:ext cx="35" cy="36"/>
            </a:xfrm>
            <a:prstGeom prst="ellipse">
              <a:avLst/>
            </a:prstGeom>
            <a:noFill/>
            <a:ln w="9525">
              <a:solidFill>
                <a:srgbClr val="FF3300"/>
              </a:solidFill>
              <a:round/>
              <a:headEnd/>
              <a:tailEnd/>
            </a:ln>
          </p:spPr>
          <p:txBody>
            <a:bodyPr anchor="ctr">
              <a:spAutoFit/>
            </a:bodyPr>
            <a:lstStyle/>
            <a:p>
              <a:endParaRPr lang="en-US"/>
            </a:p>
          </p:txBody>
        </p:sp>
      </p:grpSp>
      <p:sp>
        <p:nvSpPr>
          <p:cNvPr id="593980" name="Freeform 60"/>
          <p:cNvSpPr>
            <a:spLocks/>
          </p:cNvSpPr>
          <p:nvPr/>
        </p:nvSpPr>
        <p:spPr bwMode="auto">
          <a:xfrm>
            <a:off x="4602163" y="4584700"/>
            <a:ext cx="1885950" cy="682625"/>
          </a:xfrm>
          <a:custGeom>
            <a:avLst/>
            <a:gdLst>
              <a:gd name="T0" fmla="*/ 1105049 w 1280"/>
              <a:gd name="T1" fmla="*/ 682625 h 464"/>
              <a:gd name="T2" fmla="*/ 0 w 1280"/>
              <a:gd name="T3" fmla="*/ 326601 h 464"/>
              <a:gd name="T4" fmla="*/ 777954 w 1280"/>
              <a:gd name="T5" fmla="*/ 0 h 464"/>
              <a:gd name="T6" fmla="*/ 1885950 w 1280"/>
              <a:gd name="T7" fmla="*/ 358967 h 464"/>
              <a:gd name="T8" fmla="*/ 1105049 w 1280"/>
              <a:gd name="T9" fmla="*/ 682625 h 464"/>
              <a:gd name="T10" fmla="*/ 0 60000 65536"/>
              <a:gd name="T11" fmla="*/ 0 60000 65536"/>
              <a:gd name="T12" fmla="*/ 0 60000 65536"/>
              <a:gd name="T13" fmla="*/ 0 60000 65536"/>
              <a:gd name="T14" fmla="*/ 0 60000 65536"/>
              <a:gd name="T15" fmla="*/ 0 w 1280"/>
              <a:gd name="T16" fmla="*/ 0 h 464"/>
              <a:gd name="T17" fmla="*/ 1280 w 1280"/>
              <a:gd name="T18" fmla="*/ 464 h 464"/>
            </a:gdLst>
            <a:ahLst/>
            <a:cxnLst>
              <a:cxn ang="T10">
                <a:pos x="T0" y="T1"/>
              </a:cxn>
              <a:cxn ang="T11">
                <a:pos x="T2" y="T3"/>
              </a:cxn>
              <a:cxn ang="T12">
                <a:pos x="T4" y="T5"/>
              </a:cxn>
              <a:cxn ang="T13">
                <a:pos x="T6" y="T7"/>
              </a:cxn>
              <a:cxn ang="T14">
                <a:pos x="T8" y="T9"/>
              </a:cxn>
            </a:cxnLst>
            <a:rect l="T15" t="T16" r="T17" b="T18"/>
            <a:pathLst>
              <a:path w="1280" h="464">
                <a:moveTo>
                  <a:pt x="750" y="464"/>
                </a:moveTo>
                <a:lnTo>
                  <a:pt x="0" y="222"/>
                </a:lnTo>
                <a:lnTo>
                  <a:pt x="528" y="0"/>
                </a:lnTo>
                <a:lnTo>
                  <a:pt x="1280" y="244"/>
                </a:lnTo>
                <a:lnTo>
                  <a:pt x="750" y="464"/>
                </a:lnTo>
                <a:close/>
              </a:path>
            </a:pathLst>
          </a:custGeom>
          <a:solidFill>
            <a:srgbClr val="FFFF66"/>
          </a:solidFill>
          <a:ln w="9525" cap="flat" cmpd="sng">
            <a:solidFill>
              <a:schemeClr val="tx2"/>
            </a:solidFill>
            <a:prstDash val="solid"/>
            <a:round/>
            <a:headEnd type="none" w="med" len="med"/>
            <a:tailEnd type="none" w="med" len="med"/>
          </a:ln>
        </p:spPr>
        <p:txBody>
          <a:bodyPr anchor="ctr">
            <a:spAutoFit/>
          </a:bodyPr>
          <a:lstStyle/>
          <a:p>
            <a:endParaRPr lang="en-US"/>
          </a:p>
        </p:txBody>
      </p:sp>
      <p:grpSp>
        <p:nvGrpSpPr>
          <p:cNvPr id="19496" name="Group 61"/>
          <p:cNvGrpSpPr>
            <a:grpSpLocks/>
          </p:cNvGrpSpPr>
          <p:nvPr/>
        </p:nvGrpSpPr>
        <p:grpSpPr bwMode="auto">
          <a:xfrm>
            <a:off x="4946650" y="5802313"/>
            <a:ext cx="55563" cy="57150"/>
            <a:chOff x="854" y="3388"/>
            <a:chExt cx="176" cy="176"/>
          </a:xfrm>
        </p:grpSpPr>
        <p:sp>
          <p:nvSpPr>
            <p:cNvPr id="19519" name="Freeform 62"/>
            <p:cNvSpPr>
              <a:spLocks/>
            </p:cNvSpPr>
            <p:nvPr/>
          </p:nvSpPr>
          <p:spPr bwMode="auto">
            <a:xfrm>
              <a:off x="854" y="3476"/>
              <a:ext cx="88" cy="88"/>
            </a:xfrm>
            <a:custGeom>
              <a:avLst/>
              <a:gdLst>
                <a:gd name="T0" fmla="*/ 88 w 176"/>
                <a:gd name="T1" fmla="*/ 0 h 177"/>
                <a:gd name="T2" fmla="*/ 0 w 176"/>
                <a:gd name="T3" fmla="*/ 0 h 177"/>
                <a:gd name="T4" fmla="*/ 1 w 176"/>
                <a:gd name="T5" fmla="*/ 14 h 177"/>
                <a:gd name="T6" fmla="*/ 5 w 176"/>
                <a:gd name="T7" fmla="*/ 28 h 177"/>
                <a:gd name="T8" fmla="*/ 10 w 176"/>
                <a:gd name="T9" fmla="*/ 40 h 177"/>
                <a:gd name="T10" fmla="*/ 17 w 176"/>
                <a:gd name="T11" fmla="*/ 52 h 177"/>
                <a:gd name="T12" fmla="*/ 26 w 176"/>
                <a:gd name="T13" fmla="*/ 62 h 177"/>
                <a:gd name="T14" fmla="*/ 37 w 176"/>
                <a:gd name="T15" fmla="*/ 72 h 177"/>
                <a:gd name="T16" fmla="*/ 48 w 176"/>
                <a:gd name="T17" fmla="*/ 79 h 177"/>
                <a:gd name="T18" fmla="*/ 61 w 176"/>
                <a:gd name="T19" fmla="*/ 84 h 177"/>
                <a:gd name="T20" fmla="*/ 75 w 176"/>
                <a:gd name="T21" fmla="*/ 87 h 177"/>
                <a:gd name="T22" fmla="*/ 88 w 176"/>
                <a:gd name="T23" fmla="*/ 88 h 177"/>
                <a:gd name="T24" fmla="*/ 88 w 176"/>
                <a:gd name="T25" fmla="*/ 0 h 1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6"/>
                <a:gd name="T40" fmla="*/ 0 h 177"/>
                <a:gd name="T41" fmla="*/ 176 w 176"/>
                <a:gd name="T42" fmla="*/ 177 h 1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6" h="177">
                  <a:moveTo>
                    <a:pt x="176" y="0"/>
                  </a:moveTo>
                  <a:lnTo>
                    <a:pt x="0" y="0"/>
                  </a:lnTo>
                  <a:lnTo>
                    <a:pt x="3" y="29"/>
                  </a:lnTo>
                  <a:lnTo>
                    <a:pt x="10" y="56"/>
                  </a:lnTo>
                  <a:lnTo>
                    <a:pt x="20" y="80"/>
                  </a:lnTo>
                  <a:lnTo>
                    <a:pt x="34" y="105"/>
                  </a:lnTo>
                  <a:lnTo>
                    <a:pt x="52" y="125"/>
                  </a:lnTo>
                  <a:lnTo>
                    <a:pt x="73" y="144"/>
                  </a:lnTo>
                  <a:lnTo>
                    <a:pt x="97" y="158"/>
                  </a:lnTo>
                  <a:lnTo>
                    <a:pt x="122" y="168"/>
                  </a:lnTo>
                  <a:lnTo>
                    <a:pt x="149" y="175"/>
                  </a:lnTo>
                  <a:lnTo>
                    <a:pt x="176" y="177"/>
                  </a:lnTo>
                  <a:lnTo>
                    <a:pt x="176" y="0"/>
                  </a:lnTo>
                  <a:close/>
                </a:path>
              </a:pathLst>
            </a:custGeom>
            <a:solidFill>
              <a:schemeClr val="bg1"/>
            </a:solidFill>
            <a:ln w="1588">
              <a:solidFill>
                <a:srgbClr val="000000"/>
              </a:solidFill>
              <a:prstDash val="solid"/>
              <a:round/>
              <a:headEnd/>
              <a:tailEnd/>
            </a:ln>
          </p:spPr>
          <p:txBody>
            <a:bodyPr/>
            <a:lstStyle/>
            <a:p>
              <a:endParaRPr lang="en-US"/>
            </a:p>
          </p:txBody>
        </p:sp>
        <p:sp>
          <p:nvSpPr>
            <p:cNvPr id="19520" name="Freeform 63"/>
            <p:cNvSpPr>
              <a:spLocks/>
            </p:cNvSpPr>
            <p:nvPr/>
          </p:nvSpPr>
          <p:spPr bwMode="auto">
            <a:xfrm>
              <a:off x="942" y="3388"/>
              <a:ext cx="88" cy="88"/>
            </a:xfrm>
            <a:custGeom>
              <a:avLst/>
              <a:gdLst>
                <a:gd name="T0" fmla="*/ 88 w 177"/>
                <a:gd name="T1" fmla="*/ 88 h 176"/>
                <a:gd name="T2" fmla="*/ 0 w 177"/>
                <a:gd name="T3" fmla="*/ 88 h 176"/>
                <a:gd name="T4" fmla="*/ 0 w 177"/>
                <a:gd name="T5" fmla="*/ 0 h 176"/>
                <a:gd name="T6" fmla="*/ 14 w 177"/>
                <a:gd name="T7" fmla="*/ 1 h 176"/>
                <a:gd name="T8" fmla="*/ 28 w 177"/>
                <a:gd name="T9" fmla="*/ 5 h 176"/>
                <a:gd name="T10" fmla="*/ 40 w 177"/>
                <a:gd name="T11" fmla="*/ 10 h 176"/>
                <a:gd name="T12" fmla="*/ 52 w 177"/>
                <a:gd name="T13" fmla="*/ 17 h 176"/>
                <a:gd name="T14" fmla="*/ 62 w 177"/>
                <a:gd name="T15" fmla="*/ 26 h 176"/>
                <a:gd name="T16" fmla="*/ 72 w 177"/>
                <a:gd name="T17" fmla="*/ 37 h 176"/>
                <a:gd name="T18" fmla="*/ 79 w 177"/>
                <a:gd name="T19" fmla="*/ 48 h 176"/>
                <a:gd name="T20" fmla="*/ 84 w 177"/>
                <a:gd name="T21" fmla="*/ 61 h 176"/>
                <a:gd name="T22" fmla="*/ 87 w 177"/>
                <a:gd name="T23" fmla="*/ 75 h 176"/>
                <a:gd name="T24" fmla="*/ 88 w 177"/>
                <a:gd name="T25" fmla="*/ 88 h 1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7"/>
                <a:gd name="T40" fmla="*/ 0 h 176"/>
                <a:gd name="T41" fmla="*/ 177 w 177"/>
                <a:gd name="T42" fmla="*/ 176 h 17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7" h="176">
                  <a:moveTo>
                    <a:pt x="177" y="176"/>
                  </a:moveTo>
                  <a:lnTo>
                    <a:pt x="0" y="176"/>
                  </a:lnTo>
                  <a:lnTo>
                    <a:pt x="0" y="0"/>
                  </a:lnTo>
                  <a:lnTo>
                    <a:pt x="29" y="3"/>
                  </a:lnTo>
                  <a:lnTo>
                    <a:pt x="56" y="10"/>
                  </a:lnTo>
                  <a:lnTo>
                    <a:pt x="80" y="20"/>
                  </a:lnTo>
                  <a:lnTo>
                    <a:pt x="105" y="34"/>
                  </a:lnTo>
                  <a:lnTo>
                    <a:pt x="125" y="52"/>
                  </a:lnTo>
                  <a:lnTo>
                    <a:pt x="144" y="73"/>
                  </a:lnTo>
                  <a:lnTo>
                    <a:pt x="158" y="97"/>
                  </a:lnTo>
                  <a:lnTo>
                    <a:pt x="168" y="122"/>
                  </a:lnTo>
                  <a:lnTo>
                    <a:pt x="175" y="149"/>
                  </a:lnTo>
                  <a:lnTo>
                    <a:pt x="177" y="176"/>
                  </a:lnTo>
                  <a:close/>
                </a:path>
              </a:pathLst>
            </a:custGeom>
            <a:solidFill>
              <a:schemeClr val="bg1"/>
            </a:solidFill>
            <a:ln w="1588">
              <a:solidFill>
                <a:srgbClr val="000000"/>
              </a:solidFill>
              <a:prstDash val="solid"/>
              <a:round/>
              <a:headEnd/>
              <a:tailEnd/>
            </a:ln>
          </p:spPr>
          <p:txBody>
            <a:bodyPr/>
            <a:lstStyle/>
            <a:p>
              <a:endParaRPr lang="en-US"/>
            </a:p>
          </p:txBody>
        </p:sp>
        <p:sp>
          <p:nvSpPr>
            <p:cNvPr id="19521" name="Freeform 64"/>
            <p:cNvSpPr>
              <a:spLocks/>
            </p:cNvSpPr>
            <p:nvPr/>
          </p:nvSpPr>
          <p:spPr bwMode="auto">
            <a:xfrm>
              <a:off x="942" y="3476"/>
              <a:ext cx="88" cy="88"/>
            </a:xfrm>
            <a:custGeom>
              <a:avLst/>
              <a:gdLst>
                <a:gd name="T0" fmla="*/ 0 w 177"/>
                <a:gd name="T1" fmla="*/ 0 h 177"/>
                <a:gd name="T2" fmla="*/ 88 w 177"/>
                <a:gd name="T3" fmla="*/ 0 h 177"/>
                <a:gd name="T4" fmla="*/ 87 w 177"/>
                <a:gd name="T5" fmla="*/ 14 h 177"/>
                <a:gd name="T6" fmla="*/ 84 w 177"/>
                <a:gd name="T7" fmla="*/ 28 h 177"/>
                <a:gd name="T8" fmla="*/ 79 w 177"/>
                <a:gd name="T9" fmla="*/ 40 h 177"/>
                <a:gd name="T10" fmla="*/ 72 w 177"/>
                <a:gd name="T11" fmla="*/ 52 h 177"/>
                <a:gd name="T12" fmla="*/ 62 w 177"/>
                <a:gd name="T13" fmla="*/ 62 h 177"/>
                <a:gd name="T14" fmla="*/ 52 w 177"/>
                <a:gd name="T15" fmla="*/ 72 h 177"/>
                <a:gd name="T16" fmla="*/ 40 w 177"/>
                <a:gd name="T17" fmla="*/ 79 h 177"/>
                <a:gd name="T18" fmla="*/ 28 w 177"/>
                <a:gd name="T19" fmla="*/ 84 h 177"/>
                <a:gd name="T20" fmla="*/ 14 w 177"/>
                <a:gd name="T21" fmla="*/ 87 h 177"/>
                <a:gd name="T22" fmla="*/ 0 w 177"/>
                <a:gd name="T23" fmla="*/ 88 h 177"/>
                <a:gd name="T24" fmla="*/ 0 w 177"/>
                <a:gd name="T25" fmla="*/ 0 h 1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7"/>
                <a:gd name="T40" fmla="*/ 0 h 177"/>
                <a:gd name="T41" fmla="*/ 177 w 177"/>
                <a:gd name="T42" fmla="*/ 177 h 1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7" h="177">
                  <a:moveTo>
                    <a:pt x="0" y="0"/>
                  </a:moveTo>
                  <a:lnTo>
                    <a:pt x="177" y="0"/>
                  </a:lnTo>
                  <a:lnTo>
                    <a:pt x="175" y="29"/>
                  </a:lnTo>
                  <a:lnTo>
                    <a:pt x="168" y="56"/>
                  </a:lnTo>
                  <a:lnTo>
                    <a:pt x="158" y="80"/>
                  </a:lnTo>
                  <a:lnTo>
                    <a:pt x="144" y="105"/>
                  </a:lnTo>
                  <a:lnTo>
                    <a:pt x="125" y="125"/>
                  </a:lnTo>
                  <a:lnTo>
                    <a:pt x="105" y="144"/>
                  </a:lnTo>
                  <a:lnTo>
                    <a:pt x="80" y="158"/>
                  </a:lnTo>
                  <a:lnTo>
                    <a:pt x="56" y="168"/>
                  </a:lnTo>
                  <a:lnTo>
                    <a:pt x="29" y="175"/>
                  </a:lnTo>
                  <a:lnTo>
                    <a:pt x="0" y="177"/>
                  </a:lnTo>
                  <a:lnTo>
                    <a:pt x="0" y="0"/>
                  </a:lnTo>
                  <a:close/>
                </a:path>
              </a:pathLst>
            </a:custGeom>
            <a:solidFill>
              <a:srgbClr val="FF3300"/>
            </a:solidFill>
            <a:ln w="1588">
              <a:solidFill>
                <a:srgbClr val="FF3300"/>
              </a:solidFill>
              <a:prstDash val="solid"/>
              <a:round/>
              <a:headEnd/>
              <a:tailEnd/>
            </a:ln>
          </p:spPr>
          <p:txBody>
            <a:bodyPr/>
            <a:lstStyle/>
            <a:p>
              <a:endParaRPr lang="en-US"/>
            </a:p>
          </p:txBody>
        </p:sp>
        <p:sp>
          <p:nvSpPr>
            <p:cNvPr id="19522" name="Freeform 65"/>
            <p:cNvSpPr>
              <a:spLocks/>
            </p:cNvSpPr>
            <p:nvPr/>
          </p:nvSpPr>
          <p:spPr bwMode="auto">
            <a:xfrm>
              <a:off x="854" y="3388"/>
              <a:ext cx="88" cy="88"/>
            </a:xfrm>
            <a:custGeom>
              <a:avLst/>
              <a:gdLst>
                <a:gd name="T0" fmla="*/ 0 w 176"/>
                <a:gd name="T1" fmla="*/ 88 h 176"/>
                <a:gd name="T2" fmla="*/ 88 w 176"/>
                <a:gd name="T3" fmla="*/ 88 h 176"/>
                <a:gd name="T4" fmla="*/ 88 w 176"/>
                <a:gd name="T5" fmla="*/ 0 h 176"/>
                <a:gd name="T6" fmla="*/ 75 w 176"/>
                <a:gd name="T7" fmla="*/ 1 h 176"/>
                <a:gd name="T8" fmla="*/ 61 w 176"/>
                <a:gd name="T9" fmla="*/ 5 h 176"/>
                <a:gd name="T10" fmla="*/ 48 w 176"/>
                <a:gd name="T11" fmla="*/ 10 h 176"/>
                <a:gd name="T12" fmla="*/ 37 w 176"/>
                <a:gd name="T13" fmla="*/ 17 h 176"/>
                <a:gd name="T14" fmla="*/ 26 w 176"/>
                <a:gd name="T15" fmla="*/ 26 h 176"/>
                <a:gd name="T16" fmla="*/ 17 w 176"/>
                <a:gd name="T17" fmla="*/ 37 h 176"/>
                <a:gd name="T18" fmla="*/ 10 w 176"/>
                <a:gd name="T19" fmla="*/ 48 h 176"/>
                <a:gd name="T20" fmla="*/ 5 w 176"/>
                <a:gd name="T21" fmla="*/ 61 h 176"/>
                <a:gd name="T22" fmla="*/ 1 w 176"/>
                <a:gd name="T23" fmla="*/ 75 h 176"/>
                <a:gd name="T24" fmla="*/ 0 w 176"/>
                <a:gd name="T25" fmla="*/ 88 h 1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6"/>
                <a:gd name="T40" fmla="*/ 0 h 176"/>
                <a:gd name="T41" fmla="*/ 176 w 176"/>
                <a:gd name="T42" fmla="*/ 176 h 17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6" h="176">
                  <a:moveTo>
                    <a:pt x="0" y="176"/>
                  </a:moveTo>
                  <a:lnTo>
                    <a:pt x="176" y="176"/>
                  </a:lnTo>
                  <a:lnTo>
                    <a:pt x="176" y="0"/>
                  </a:lnTo>
                  <a:lnTo>
                    <a:pt x="149" y="3"/>
                  </a:lnTo>
                  <a:lnTo>
                    <a:pt x="122" y="10"/>
                  </a:lnTo>
                  <a:lnTo>
                    <a:pt x="97" y="20"/>
                  </a:lnTo>
                  <a:lnTo>
                    <a:pt x="73" y="34"/>
                  </a:lnTo>
                  <a:lnTo>
                    <a:pt x="52" y="52"/>
                  </a:lnTo>
                  <a:lnTo>
                    <a:pt x="34" y="73"/>
                  </a:lnTo>
                  <a:lnTo>
                    <a:pt x="20" y="97"/>
                  </a:lnTo>
                  <a:lnTo>
                    <a:pt x="10" y="122"/>
                  </a:lnTo>
                  <a:lnTo>
                    <a:pt x="3" y="149"/>
                  </a:lnTo>
                  <a:lnTo>
                    <a:pt x="0" y="176"/>
                  </a:lnTo>
                  <a:close/>
                </a:path>
              </a:pathLst>
            </a:custGeom>
            <a:solidFill>
              <a:srgbClr val="FF3300"/>
            </a:solidFill>
            <a:ln w="1588">
              <a:solidFill>
                <a:srgbClr val="FF3300"/>
              </a:solidFill>
              <a:prstDash val="solid"/>
              <a:round/>
              <a:headEnd/>
              <a:tailEnd/>
            </a:ln>
          </p:spPr>
          <p:txBody>
            <a:bodyPr/>
            <a:lstStyle/>
            <a:p>
              <a:endParaRPr lang="en-US"/>
            </a:p>
          </p:txBody>
        </p:sp>
        <p:sp>
          <p:nvSpPr>
            <p:cNvPr id="19523" name="Oval 66"/>
            <p:cNvSpPr>
              <a:spLocks noChangeArrowheads="1"/>
            </p:cNvSpPr>
            <p:nvPr/>
          </p:nvSpPr>
          <p:spPr bwMode="auto">
            <a:xfrm>
              <a:off x="854" y="3388"/>
              <a:ext cx="176" cy="176"/>
            </a:xfrm>
            <a:prstGeom prst="ellipse">
              <a:avLst/>
            </a:prstGeom>
            <a:noFill/>
            <a:ln w="9525">
              <a:solidFill>
                <a:srgbClr val="FF3300"/>
              </a:solidFill>
              <a:round/>
              <a:headEnd/>
              <a:tailEnd/>
            </a:ln>
          </p:spPr>
          <p:txBody>
            <a:bodyPr anchor="ctr">
              <a:spAutoFit/>
            </a:bodyPr>
            <a:lstStyle/>
            <a:p>
              <a:endParaRPr lang="en-US"/>
            </a:p>
          </p:txBody>
        </p:sp>
      </p:grpSp>
      <p:grpSp>
        <p:nvGrpSpPr>
          <p:cNvPr id="19497" name="Group 67"/>
          <p:cNvGrpSpPr>
            <a:grpSpLocks/>
          </p:cNvGrpSpPr>
          <p:nvPr/>
        </p:nvGrpSpPr>
        <p:grpSpPr bwMode="auto">
          <a:xfrm>
            <a:off x="4694238" y="5802313"/>
            <a:ext cx="55562" cy="57150"/>
            <a:chOff x="854" y="3388"/>
            <a:chExt cx="176" cy="176"/>
          </a:xfrm>
        </p:grpSpPr>
        <p:sp>
          <p:nvSpPr>
            <p:cNvPr id="19514" name="Freeform 68"/>
            <p:cNvSpPr>
              <a:spLocks/>
            </p:cNvSpPr>
            <p:nvPr/>
          </p:nvSpPr>
          <p:spPr bwMode="auto">
            <a:xfrm>
              <a:off x="854" y="3476"/>
              <a:ext cx="88" cy="88"/>
            </a:xfrm>
            <a:custGeom>
              <a:avLst/>
              <a:gdLst>
                <a:gd name="T0" fmla="*/ 88 w 176"/>
                <a:gd name="T1" fmla="*/ 0 h 177"/>
                <a:gd name="T2" fmla="*/ 0 w 176"/>
                <a:gd name="T3" fmla="*/ 0 h 177"/>
                <a:gd name="T4" fmla="*/ 1 w 176"/>
                <a:gd name="T5" fmla="*/ 14 h 177"/>
                <a:gd name="T6" fmla="*/ 5 w 176"/>
                <a:gd name="T7" fmla="*/ 28 h 177"/>
                <a:gd name="T8" fmla="*/ 10 w 176"/>
                <a:gd name="T9" fmla="*/ 40 h 177"/>
                <a:gd name="T10" fmla="*/ 17 w 176"/>
                <a:gd name="T11" fmla="*/ 52 h 177"/>
                <a:gd name="T12" fmla="*/ 26 w 176"/>
                <a:gd name="T13" fmla="*/ 62 h 177"/>
                <a:gd name="T14" fmla="*/ 37 w 176"/>
                <a:gd name="T15" fmla="*/ 72 h 177"/>
                <a:gd name="T16" fmla="*/ 48 w 176"/>
                <a:gd name="T17" fmla="*/ 79 h 177"/>
                <a:gd name="T18" fmla="*/ 61 w 176"/>
                <a:gd name="T19" fmla="*/ 84 h 177"/>
                <a:gd name="T20" fmla="*/ 75 w 176"/>
                <a:gd name="T21" fmla="*/ 87 h 177"/>
                <a:gd name="T22" fmla="*/ 88 w 176"/>
                <a:gd name="T23" fmla="*/ 88 h 177"/>
                <a:gd name="T24" fmla="*/ 88 w 176"/>
                <a:gd name="T25" fmla="*/ 0 h 1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6"/>
                <a:gd name="T40" fmla="*/ 0 h 177"/>
                <a:gd name="T41" fmla="*/ 176 w 176"/>
                <a:gd name="T42" fmla="*/ 177 h 1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6" h="177">
                  <a:moveTo>
                    <a:pt x="176" y="0"/>
                  </a:moveTo>
                  <a:lnTo>
                    <a:pt x="0" y="0"/>
                  </a:lnTo>
                  <a:lnTo>
                    <a:pt x="3" y="29"/>
                  </a:lnTo>
                  <a:lnTo>
                    <a:pt x="10" y="56"/>
                  </a:lnTo>
                  <a:lnTo>
                    <a:pt x="20" y="80"/>
                  </a:lnTo>
                  <a:lnTo>
                    <a:pt x="34" y="105"/>
                  </a:lnTo>
                  <a:lnTo>
                    <a:pt x="52" y="125"/>
                  </a:lnTo>
                  <a:lnTo>
                    <a:pt x="73" y="144"/>
                  </a:lnTo>
                  <a:lnTo>
                    <a:pt x="97" y="158"/>
                  </a:lnTo>
                  <a:lnTo>
                    <a:pt x="122" y="168"/>
                  </a:lnTo>
                  <a:lnTo>
                    <a:pt x="149" y="175"/>
                  </a:lnTo>
                  <a:lnTo>
                    <a:pt x="176" y="177"/>
                  </a:lnTo>
                  <a:lnTo>
                    <a:pt x="176" y="0"/>
                  </a:lnTo>
                  <a:close/>
                </a:path>
              </a:pathLst>
            </a:custGeom>
            <a:solidFill>
              <a:schemeClr val="bg1"/>
            </a:solidFill>
            <a:ln w="1588">
              <a:solidFill>
                <a:srgbClr val="000000"/>
              </a:solidFill>
              <a:prstDash val="solid"/>
              <a:round/>
              <a:headEnd/>
              <a:tailEnd/>
            </a:ln>
          </p:spPr>
          <p:txBody>
            <a:bodyPr/>
            <a:lstStyle/>
            <a:p>
              <a:endParaRPr lang="en-US"/>
            </a:p>
          </p:txBody>
        </p:sp>
        <p:sp>
          <p:nvSpPr>
            <p:cNvPr id="19515" name="Freeform 69"/>
            <p:cNvSpPr>
              <a:spLocks/>
            </p:cNvSpPr>
            <p:nvPr/>
          </p:nvSpPr>
          <p:spPr bwMode="auto">
            <a:xfrm>
              <a:off x="942" y="3388"/>
              <a:ext cx="88" cy="88"/>
            </a:xfrm>
            <a:custGeom>
              <a:avLst/>
              <a:gdLst>
                <a:gd name="T0" fmla="*/ 88 w 177"/>
                <a:gd name="T1" fmla="*/ 88 h 176"/>
                <a:gd name="T2" fmla="*/ 0 w 177"/>
                <a:gd name="T3" fmla="*/ 88 h 176"/>
                <a:gd name="T4" fmla="*/ 0 w 177"/>
                <a:gd name="T5" fmla="*/ 0 h 176"/>
                <a:gd name="T6" fmla="*/ 14 w 177"/>
                <a:gd name="T7" fmla="*/ 1 h 176"/>
                <a:gd name="T8" fmla="*/ 28 w 177"/>
                <a:gd name="T9" fmla="*/ 5 h 176"/>
                <a:gd name="T10" fmla="*/ 40 w 177"/>
                <a:gd name="T11" fmla="*/ 10 h 176"/>
                <a:gd name="T12" fmla="*/ 52 w 177"/>
                <a:gd name="T13" fmla="*/ 17 h 176"/>
                <a:gd name="T14" fmla="*/ 62 w 177"/>
                <a:gd name="T15" fmla="*/ 26 h 176"/>
                <a:gd name="T16" fmla="*/ 72 w 177"/>
                <a:gd name="T17" fmla="*/ 37 h 176"/>
                <a:gd name="T18" fmla="*/ 79 w 177"/>
                <a:gd name="T19" fmla="*/ 48 h 176"/>
                <a:gd name="T20" fmla="*/ 84 w 177"/>
                <a:gd name="T21" fmla="*/ 61 h 176"/>
                <a:gd name="T22" fmla="*/ 87 w 177"/>
                <a:gd name="T23" fmla="*/ 75 h 176"/>
                <a:gd name="T24" fmla="*/ 88 w 177"/>
                <a:gd name="T25" fmla="*/ 88 h 1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7"/>
                <a:gd name="T40" fmla="*/ 0 h 176"/>
                <a:gd name="T41" fmla="*/ 177 w 177"/>
                <a:gd name="T42" fmla="*/ 176 h 17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7" h="176">
                  <a:moveTo>
                    <a:pt x="177" y="176"/>
                  </a:moveTo>
                  <a:lnTo>
                    <a:pt x="0" y="176"/>
                  </a:lnTo>
                  <a:lnTo>
                    <a:pt x="0" y="0"/>
                  </a:lnTo>
                  <a:lnTo>
                    <a:pt x="29" y="3"/>
                  </a:lnTo>
                  <a:lnTo>
                    <a:pt x="56" y="10"/>
                  </a:lnTo>
                  <a:lnTo>
                    <a:pt x="80" y="20"/>
                  </a:lnTo>
                  <a:lnTo>
                    <a:pt x="105" y="34"/>
                  </a:lnTo>
                  <a:lnTo>
                    <a:pt x="125" y="52"/>
                  </a:lnTo>
                  <a:lnTo>
                    <a:pt x="144" y="73"/>
                  </a:lnTo>
                  <a:lnTo>
                    <a:pt x="158" y="97"/>
                  </a:lnTo>
                  <a:lnTo>
                    <a:pt x="168" y="122"/>
                  </a:lnTo>
                  <a:lnTo>
                    <a:pt x="175" y="149"/>
                  </a:lnTo>
                  <a:lnTo>
                    <a:pt x="177" y="176"/>
                  </a:lnTo>
                  <a:close/>
                </a:path>
              </a:pathLst>
            </a:custGeom>
            <a:solidFill>
              <a:schemeClr val="bg1"/>
            </a:solidFill>
            <a:ln w="1588">
              <a:solidFill>
                <a:srgbClr val="000000"/>
              </a:solidFill>
              <a:prstDash val="solid"/>
              <a:round/>
              <a:headEnd/>
              <a:tailEnd/>
            </a:ln>
          </p:spPr>
          <p:txBody>
            <a:bodyPr/>
            <a:lstStyle/>
            <a:p>
              <a:endParaRPr lang="en-US"/>
            </a:p>
          </p:txBody>
        </p:sp>
        <p:sp>
          <p:nvSpPr>
            <p:cNvPr id="19516" name="Freeform 70"/>
            <p:cNvSpPr>
              <a:spLocks/>
            </p:cNvSpPr>
            <p:nvPr/>
          </p:nvSpPr>
          <p:spPr bwMode="auto">
            <a:xfrm>
              <a:off x="942" y="3476"/>
              <a:ext cx="88" cy="88"/>
            </a:xfrm>
            <a:custGeom>
              <a:avLst/>
              <a:gdLst>
                <a:gd name="T0" fmla="*/ 0 w 177"/>
                <a:gd name="T1" fmla="*/ 0 h 177"/>
                <a:gd name="T2" fmla="*/ 88 w 177"/>
                <a:gd name="T3" fmla="*/ 0 h 177"/>
                <a:gd name="T4" fmla="*/ 87 w 177"/>
                <a:gd name="T5" fmla="*/ 14 h 177"/>
                <a:gd name="T6" fmla="*/ 84 w 177"/>
                <a:gd name="T7" fmla="*/ 28 h 177"/>
                <a:gd name="T8" fmla="*/ 79 w 177"/>
                <a:gd name="T9" fmla="*/ 40 h 177"/>
                <a:gd name="T10" fmla="*/ 72 w 177"/>
                <a:gd name="T11" fmla="*/ 52 h 177"/>
                <a:gd name="T12" fmla="*/ 62 w 177"/>
                <a:gd name="T13" fmla="*/ 62 h 177"/>
                <a:gd name="T14" fmla="*/ 52 w 177"/>
                <a:gd name="T15" fmla="*/ 72 h 177"/>
                <a:gd name="T16" fmla="*/ 40 w 177"/>
                <a:gd name="T17" fmla="*/ 79 h 177"/>
                <a:gd name="T18" fmla="*/ 28 w 177"/>
                <a:gd name="T19" fmla="*/ 84 h 177"/>
                <a:gd name="T20" fmla="*/ 14 w 177"/>
                <a:gd name="T21" fmla="*/ 87 h 177"/>
                <a:gd name="T22" fmla="*/ 0 w 177"/>
                <a:gd name="T23" fmla="*/ 88 h 177"/>
                <a:gd name="T24" fmla="*/ 0 w 177"/>
                <a:gd name="T25" fmla="*/ 0 h 1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7"/>
                <a:gd name="T40" fmla="*/ 0 h 177"/>
                <a:gd name="T41" fmla="*/ 177 w 177"/>
                <a:gd name="T42" fmla="*/ 177 h 1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7" h="177">
                  <a:moveTo>
                    <a:pt x="0" y="0"/>
                  </a:moveTo>
                  <a:lnTo>
                    <a:pt x="177" y="0"/>
                  </a:lnTo>
                  <a:lnTo>
                    <a:pt x="175" y="29"/>
                  </a:lnTo>
                  <a:lnTo>
                    <a:pt x="168" y="56"/>
                  </a:lnTo>
                  <a:lnTo>
                    <a:pt x="158" y="80"/>
                  </a:lnTo>
                  <a:lnTo>
                    <a:pt x="144" y="105"/>
                  </a:lnTo>
                  <a:lnTo>
                    <a:pt x="125" y="125"/>
                  </a:lnTo>
                  <a:lnTo>
                    <a:pt x="105" y="144"/>
                  </a:lnTo>
                  <a:lnTo>
                    <a:pt x="80" y="158"/>
                  </a:lnTo>
                  <a:lnTo>
                    <a:pt x="56" y="168"/>
                  </a:lnTo>
                  <a:lnTo>
                    <a:pt x="29" y="175"/>
                  </a:lnTo>
                  <a:lnTo>
                    <a:pt x="0" y="177"/>
                  </a:lnTo>
                  <a:lnTo>
                    <a:pt x="0" y="0"/>
                  </a:lnTo>
                  <a:close/>
                </a:path>
              </a:pathLst>
            </a:custGeom>
            <a:solidFill>
              <a:srgbClr val="FF3300"/>
            </a:solidFill>
            <a:ln w="1588">
              <a:solidFill>
                <a:srgbClr val="FF3300"/>
              </a:solidFill>
              <a:prstDash val="solid"/>
              <a:round/>
              <a:headEnd/>
              <a:tailEnd/>
            </a:ln>
          </p:spPr>
          <p:txBody>
            <a:bodyPr/>
            <a:lstStyle/>
            <a:p>
              <a:endParaRPr lang="en-US"/>
            </a:p>
          </p:txBody>
        </p:sp>
        <p:sp>
          <p:nvSpPr>
            <p:cNvPr id="19517" name="Freeform 71"/>
            <p:cNvSpPr>
              <a:spLocks/>
            </p:cNvSpPr>
            <p:nvPr/>
          </p:nvSpPr>
          <p:spPr bwMode="auto">
            <a:xfrm>
              <a:off x="854" y="3388"/>
              <a:ext cx="88" cy="88"/>
            </a:xfrm>
            <a:custGeom>
              <a:avLst/>
              <a:gdLst>
                <a:gd name="T0" fmla="*/ 0 w 176"/>
                <a:gd name="T1" fmla="*/ 88 h 176"/>
                <a:gd name="T2" fmla="*/ 88 w 176"/>
                <a:gd name="T3" fmla="*/ 88 h 176"/>
                <a:gd name="T4" fmla="*/ 88 w 176"/>
                <a:gd name="T5" fmla="*/ 0 h 176"/>
                <a:gd name="T6" fmla="*/ 75 w 176"/>
                <a:gd name="T7" fmla="*/ 1 h 176"/>
                <a:gd name="T8" fmla="*/ 61 w 176"/>
                <a:gd name="T9" fmla="*/ 5 h 176"/>
                <a:gd name="T10" fmla="*/ 48 w 176"/>
                <a:gd name="T11" fmla="*/ 10 h 176"/>
                <a:gd name="T12" fmla="*/ 37 w 176"/>
                <a:gd name="T13" fmla="*/ 17 h 176"/>
                <a:gd name="T14" fmla="*/ 26 w 176"/>
                <a:gd name="T15" fmla="*/ 26 h 176"/>
                <a:gd name="T16" fmla="*/ 17 w 176"/>
                <a:gd name="T17" fmla="*/ 37 h 176"/>
                <a:gd name="T18" fmla="*/ 10 w 176"/>
                <a:gd name="T19" fmla="*/ 48 h 176"/>
                <a:gd name="T20" fmla="*/ 5 w 176"/>
                <a:gd name="T21" fmla="*/ 61 h 176"/>
                <a:gd name="T22" fmla="*/ 1 w 176"/>
                <a:gd name="T23" fmla="*/ 75 h 176"/>
                <a:gd name="T24" fmla="*/ 0 w 176"/>
                <a:gd name="T25" fmla="*/ 88 h 1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6"/>
                <a:gd name="T40" fmla="*/ 0 h 176"/>
                <a:gd name="T41" fmla="*/ 176 w 176"/>
                <a:gd name="T42" fmla="*/ 176 h 17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6" h="176">
                  <a:moveTo>
                    <a:pt x="0" y="176"/>
                  </a:moveTo>
                  <a:lnTo>
                    <a:pt x="176" y="176"/>
                  </a:lnTo>
                  <a:lnTo>
                    <a:pt x="176" y="0"/>
                  </a:lnTo>
                  <a:lnTo>
                    <a:pt x="149" y="3"/>
                  </a:lnTo>
                  <a:lnTo>
                    <a:pt x="122" y="10"/>
                  </a:lnTo>
                  <a:lnTo>
                    <a:pt x="97" y="20"/>
                  </a:lnTo>
                  <a:lnTo>
                    <a:pt x="73" y="34"/>
                  </a:lnTo>
                  <a:lnTo>
                    <a:pt x="52" y="52"/>
                  </a:lnTo>
                  <a:lnTo>
                    <a:pt x="34" y="73"/>
                  </a:lnTo>
                  <a:lnTo>
                    <a:pt x="20" y="97"/>
                  </a:lnTo>
                  <a:lnTo>
                    <a:pt x="10" y="122"/>
                  </a:lnTo>
                  <a:lnTo>
                    <a:pt x="3" y="149"/>
                  </a:lnTo>
                  <a:lnTo>
                    <a:pt x="0" y="176"/>
                  </a:lnTo>
                  <a:close/>
                </a:path>
              </a:pathLst>
            </a:custGeom>
            <a:solidFill>
              <a:srgbClr val="FF3300"/>
            </a:solidFill>
            <a:ln w="1588">
              <a:solidFill>
                <a:srgbClr val="FF3300"/>
              </a:solidFill>
              <a:prstDash val="solid"/>
              <a:round/>
              <a:headEnd/>
              <a:tailEnd/>
            </a:ln>
          </p:spPr>
          <p:txBody>
            <a:bodyPr/>
            <a:lstStyle/>
            <a:p>
              <a:endParaRPr lang="en-US"/>
            </a:p>
          </p:txBody>
        </p:sp>
        <p:sp>
          <p:nvSpPr>
            <p:cNvPr id="19518" name="Oval 72"/>
            <p:cNvSpPr>
              <a:spLocks noChangeArrowheads="1"/>
            </p:cNvSpPr>
            <p:nvPr/>
          </p:nvSpPr>
          <p:spPr bwMode="auto">
            <a:xfrm>
              <a:off x="854" y="3388"/>
              <a:ext cx="176" cy="176"/>
            </a:xfrm>
            <a:prstGeom prst="ellipse">
              <a:avLst/>
            </a:prstGeom>
            <a:noFill/>
            <a:ln w="9525">
              <a:solidFill>
                <a:srgbClr val="FF3300"/>
              </a:solidFill>
              <a:round/>
              <a:headEnd/>
              <a:tailEnd/>
            </a:ln>
          </p:spPr>
          <p:txBody>
            <a:bodyPr anchor="ctr">
              <a:spAutoFit/>
            </a:bodyPr>
            <a:lstStyle/>
            <a:p>
              <a:endParaRPr lang="en-US"/>
            </a:p>
          </p:txBody>
        </p:sp>
      </p:grpSp>
      <p:sp>
        <p:nvSpPr>
          <p:cNvPr id="593993" name="Line 73"/>
          <p:cNvSpPr>
            <a:spLocks noChangeShapeType="1"/>
          </p:cNvSpPr>
          <p:nvPr/>
        </p:nvSpPr>
        <p:spPr bwMode="auto">
          <a:xfrm flipV="1">
            <a:off x="5711825" y="5132388"/>
            <a:ext cx="333375" cy="139700"/>
          </a:xfrm>
          <a:prstGeom prst="line">
            <a:avLst/>
          </a:prstGeom>
          <a:noFill/>
          <a:ln w="25400">
            <a:solidFill>
              <a:srgbClr val="FF0000"/>
            </a:solidFill>
            <a:prstDash val="dash"/>
            <a:round/>
            <a:headEnd/>
            <a:tailEnd/>
          </a:ln>
        </p:spPr>
        <p:txBody>
          <a:bodyPr>
            <a:spAutoFit/>
          </a:bodyPr>
          <a:lstStyle/>
          <a:p>
            <a:endParaRPr lang="en-US"/>
          </a:p>
        </p:txBody>
      </p:sp>
      <p:sp>
        <p:nvSpPr>
          <p:cNvPr id="593994" name="Line 74"/>
          <p:cNvSpPr>
            <a:spLocks noChangeShapeType="1"/>
          </p:cNvSpPr>
          <p:nvPr/>
        </p:nvSpPr>
        <p:spPr bwMode="auto">
          <a:xfrm flipH="1" flipV="1">
            <a:off x="5311775" y="5135563"/>
            <a:ext cx="390525" cy="131762"/>
          </a:xfrm>
          <a:prstGeom prst="line">
            <a:avLst/>
          </a:prstGeom>
          <a:noFill/>
          <a:ln w="25400">
            <a:solidFill>
              <a:srgbClr val="FF0000"/>
            </a:solidFill>
            <a:prstDash val="dash"/>
            <a:round/>
            <a:headEnd/>
            <a:tailEnd/>
          </a:ln>
        </p:spPr>
        <p:txBody>
          <a:bodyPr>
            <a:spAutoFit/>
          </a:bodyPr>
          <a:lstStyle/>
          <a:p>
            <a:endParaRPr lang="en-US"/>
          </a:p>
        </p:txBody>
      </p:sp>
      <p:sp>
        <p:nvSpPr>
          <p:cNvPr id="593995" name="Line 75"/>
          <p:cNvSpPr>
            <a:spLocks noChangeShapeType="1"/>
          </p:cNvSpPr>
          <p:nvPr/>
        </p:nvSpPr>
        <p:spPr bwMode="auto">
          <a:xfrm flipH="1">
            <a:off x="5314950" y="5130800"/>
            <a:ext cx="733425" cy="1588"/>
          </a:xfrm>
          <a:prstGeom prst="line">
            <a:avLst/>
          </a:prstGeom>
          <a:noFill/>
          <a:ln w="25400">
            <a:solidFill>
              <a:srgbClr val="FF0000"/>
            </a:solidFill>
            <a:prstDash val="dash"/>
            <a:round/>
            <a:headEnd/>
            <a:tailEnd/>
          </a:ln>
        </p:spPr>
        <p:txBody>
          <a:bodyPr>
            <a:spAutoFit/>
          </a:bodyPr>
          <a:lstStyle/>
          <a:p>
            <a:endParaRPr lang="en-US"/>
          </a:p>
        </p:txBody>
      </p:sp>
      <p:grpSp>
        <p:nvGrpSpPr>
          <p:cNvPr id="8" name="Group 76"/>
          <p:cNvGrpSpPr>
            <a:grpSpLocks/>
          </p:cNvGrpSpPr>
          <p:nvPr/>
        </p:nvGrpSpPr>
        <p:grpSpPr bwMode="auto">
          <a:xfrm>
            <a:off x="5272088" y="5100638"/>
            <a:ext cx="55562" cy="57150"/>
            <a:chOff x="854" y="3388"/>
            <a:chExt cx="176" cy="176"/>
          </a:xfrm>
        </p:grpSpPr>
        <p:sp>
          <p:nvSpPr>
            <p:cNvPr id="19509" name="Freeform 77"/>
            <p:cNvSpPr>
              <a:spLocks/>
            </p:cNvSpPr>
            <p:nvPr/>
          </p:nvSpPr>
          <p:spPr bwMode="auto">
            <a:xfrm>
              <a:off x="854" y="3476"/>
              <a:ext cx="88" cy="88"/>
            </a:xfrm>
            <a:custGeom>
              <a:avLst/>
              <a:gdLst>
                <a:gd name="T0" fmla="*/ 88 w 176"/>
                <a:gd name="T1" fmla="*/ 0 h 177"/>
                <a:gd name="T2" fmla="*/ 0 w 176"/>
                <a:gd name="T3" fmla="*/ 0 h 177"/>
                <a:gd name="T4" fmla="*/ 1 w 176"/>
                <a:gd name="T5" fmla="*/ 14 h 177"/>
                <a:gd name="T6" fmla="*/ 5 w 176"/>
                <a:gd name="T7" fmla="*/ 28 h 177"/>
                <a:gd name="T8" fmla="*/ 10 w 176"/>
                <a:gd name="T9" fmla="*/ 40 h 177"/>
                <a:gd name="T10" fmla="*/ 17 w 176"/>
                <a:gd name="T11" fmla="*/ 52 h 177"/>
                <a:gd name="T12" fmla="*/ 26 w 176"/>
                <a:gd name="T13" fmla="*/ 62 h 177"/>
                <a:gd name="T14" fmla="*/ 37 w 176"/>
                <a:gd name="T15" fmla="*/ 72 h 177"/>
                <a:gd name="T16" fmla="*/ 48 w 176"/>
                <a:gd name="T17" fmla="*/ 79 h 177"/>
                <a:gd name="T18" fmla="*/ 61 w 176"/>
                <a:gd name="T19" fmla="*/ 84 h 177"/>
                <a:gd name="T20" fmla="*/ 75 w 176"/>
                <a:gd name="T21" fmla="*/ 87 h 177"/>
                <a:gd name="T22" fmla="*/ 88 w 176"/>
                <a:gd name="T23" fmla="*/ 88 h 177"/>
                <a:gd name="T24" fmla="*/ 88 w 176"/>
                <a:gd name="T25" fmla="*/ 0 h 1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6"/>
                <a:gd name="T40" fmla="*/ 0 h 177"/>
                <a:gd name="T41" fmla="*/ 176 w 176"/>
                <a:gd name="T42" fmla="*/ 177 h 1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6" h="177">
                  <a:moveTo>
                    <a:pt x="176" y="0"/>
                  </a:moveTo>
                  <a:lnTo>
                    <a:pt x="0" y="0"/>
                  </a:lnTo>
                  <a:lnTo>
                    <a:pt x="3" y="29"/>
                  </a:lnTo>
                  <a:lnTo>
                    <a:pt x="10" y="56"/>
                  </a:lnTo>
                  <a:lnTo>
                    <a:pt x="20" y="80"/>
                  </a:lnTo>
                  <a:lnTo>
                    <a:pt x="34" y="105"/>
                  </a:lnTo>
                  <a:lnTo>
                    <a:pt x="52" y="125"/>
                  </a:lnTo>
                  <a:lnTo>
                    <a:pt x="73" y="144"/>
                  </a:lnTo>
                  <a:lnTo>
                    <a:pt x="97" y="158"/>
                  </a:lnTo>
                  <a:lnTo>
                    <a:pt x="122" y="168"/>
                  </a:lnTo>
                  <a:lnTo>
                    <a:pt x="149" y="175"/>
                  </a:lnTo>
                  <a:lnTo>
                    <a:pt x="176" y="177"/>
                  </a:lnTo>
                  <a:lnTo>
                    <a:pt x="176" y="0"/>
                  </a:lnTo>
                  <a:close/>
                </a:path>
              </a:pathLst>
            </a:custGeom>
            <a:solidFill>
              <a:schemeClr val="bg1"/>
            </a:solidFill>
            <a:ln w="1588">
              <a:solidFill>
                <a:srgbClr val="000000"/>
              </a:solidFill>
              <a:prstDash val="solid"/>
              <a:round/>
              <a:headEnd/>
              <a:tailEnd/>
            </a:ln>
          </p:spPr>
          <p:txBody>
            <a:bodyPr/>
            <a:lstStyle/>
            <a:p>
              <a:endParaRPr lang="en-US"/>
            </a:p>
          </p:txBody>
        </p:sp>
        <p:sp>
          <p:nvSpPr>
            <p:cNvPr id="19510" name="Freeform 78"/>
            <p:cNvSpPr>
              <a:spLocks/>
            </p:cNvSpPr>
            <p:nvPr/>
          </p:nvSpPr>
          <p:spPr bwMode="auto">
            <a:xfrm>
              <a:off x="942" y="3388"/>
              <a:ext cx="88" cy="88"/>
            </a:xfrm>
            <a:custGeom>
              <a:avLst/>
              <a:gdLst>
                <a:gd name="T0" fmla="*/ 88 w 177"/>
                <a:gd name="T1" fmla="*/ 88 h 176"/>
                <a:gd name="T2" fmla="*/ 0 w 177"/>
                <a:gd name="T3" fmla="*/ 88 h 176"/>
                <a:gd name="T4" fmla="*/ 0 w 177"/>
                <a:gd name="T5" fmla="*/ 0 h 176"/>
                <a:gd name="T6" fmla="*/ 14 w 177"/>
                <a:gd name="T7" fmla="*/ 1 h 176"/>
                <a:gd name="T8" fmla="*/ 28 w 177"/>
                <a:gd name="T9" fmla="*/ 5 h 176"/>
                <a:gd name="T10" fmla="*/ 40 w 177"/>
                <a:gd name="T11" fmla="*/ 10 h 176"/>
                <a:gd name="T12" fmla="*/ 52 w 177"/>
                <a:gd name="T13" fmla="*/ 17 h 176"/>
                <a:gd name="T14" fmla="*/ 62 w 177"/>
                <a:gd name="T15" fmla="*/ 26 h 176"/>
                <a:gd name="T16" fmla="*/ 72 w 177"/>
                <a:gd name="T17" fmla="*/ 37 h 176"/>
                <a:gd name="T18" fmla="*/ 79 w 177"/>
                <a:gd name="T19" fmla="*/ 48 h 176"/>
                <a:gd name="T20" fmla="*/ 84 w 177"/>
                <a:gd name="T21" fmla="*/ 61 h 176"/>
                <a:gd name="T22" fmla="*/ 87 w 177"/>
                <a:gd name="T23" fmla="*/ 75 h 176"/>
                <a:gd name="T24" fmla="*/ 88 w 177"/>
                <a:gd name="T25" fmla="*/ 88 h 1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7"/>
                <a:gd name="T40" fmla="*/ 0 h 176"/>
                <a:gd name="T41" fmla="*/ 177 w 177"/>
                <a:gd name="T42" fmla="*/ 176 h 17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7" h="176">
                  <a:moveTo>
                    <a:pt x="177" y="176"/>
                  </a:moveTo>
                  <a:lnTo>
                    <a:pt x="0" y="176"/>
                  </a:lnTo>
                  <a:lnTo>
                    <a:pt x="0" y="0"/>
                  </a:lnTo>
                  <a:lnTo>
                    <a:pt x="29" y="3"/>
                  </a:lnTo>
                  <a:lnTo>
                    <a:pt x="56" y="10"/>
                  </a:lnTo>
                  <a:lnTo>
                    <a:pt x="80" y="20"/>
                  </a:lnTo>
                  <a:lnTo>
                    <a:pt x="105" y="34"/>
                  </a:lnTo>
                  <a:lnTo>
                    <a:pt x="125" y="52"/>
                  </a:lnTo>
                  <a:lnTo>
                    <a:pt x="144" y="73"/>
                  </a:lnTo>
                  <a:lnTo>
                    <a:pt x="158" y="97"/>
                  </a:lnTo>
                  <a:lnTo>
                    <a:pt x="168" y="122"/>
                  </a:lnTo>
                  <a:lnTo>
                    <a:pt x="175" y="149"/>
                  </a:lnTo>
                  <a:lnTo>
                    <a:pt x="177" y="176"/>
                  </a:lnTo>
                  <a:close/>
                </a:path>
              </a:pathLst>
            </a:custGeom>
            <a:solidFill>
              <a:schemeClr val="bg1"/>
            </a:solidFill>
            <a:ln w="1588">
              <a:solidFill>
                <a:srgbClr val="000000"/>
              </a:solidFill>
              <a:prstDash val="solid"/>
              <a:round/>
              <a:headEnd/>
              <a:tailEnd/>
            </a:ln>
          </p:spPr>
          <p:txBody>
            <a:bodyPr/>
            <a:lstStyle/>
            <a:p>
              <a:endParaRPr lang="en-US"/>
            </a:p>
          </p:txBody>
        </p:sp>
        <p:sp>
          <p:nvSpPr>
            <p:cNvPr id="19511" name="Freeform 79"/>
            <p:cNvSpPr>
              <a:spLocks/>
            </p:cNvSpPr>
            <p:nvPr/>
          </p:nvSpPr>
          <p:spPr bwMode="auto">
            <a:xfrm>
              <a:off x="942" y="3476"/>
              <a:ext cx="88" cy="88"/>
            </a:xfrm>
            <a:custGeom>
              <a:avLst/>
              <a:gdLst>
                <a:gd name="T0" fmla="*/ 0 w 177"/>
                <a:gd name="T1" fmla="*/ 0 h 177"/>
                <a:gd name="T2" fmla="*/ 88 w 177"/>
                <a:gd name="T3" fmla="*/ 0 h 177"/>
                <a:gd name="T4" fmla="*/ 87 w 177"/>
                <a:gd name="T5" fmla="*/ 14 h 177"/>
                <a:gd name="T6" fmla="*/ 84 w 177"/>
                <a:gd name="T7" fmla="*/ 28 h 177"/>
                <a:gd name="T8" fmla="*/ 79 w 177"/>
                <a:gd name="T9" fmla="*/ 40 h 177"/>
                <a:gd name="T10" fmla="*/ 72 w 177"/>
                <a:gd name="T11" fmla="*/ 52 h 177"/>
                <a:gd name="T12" fmla="*/ 62 w 177"/>
                <a:gd name="T13" fmla="*/ 62 h 177"/>
                <a:gd name="T14" fmla="*/ 52 w 177"/>
                <a:gd name="T15" fmla="*/ 72 h 177"/>
                <a:gd name="T16" fmla="*/ 40 w 177"/>
                <a:gd name="T17" fmla="*/ 79 h 177"/>
                <a:gd name="T18" fmla="*/ 28 w 177"/>
                <a:gd name="T19" fmla="*/ 84 h 177"/>
                <a:gd name="T20" fmla="*/ 14 w 177"/>
                <a:gd name="T21" fmla="*/ 87 h 177"/>
                <a:gd name="T22" fmla="*/ 0 w 177"/>
                <a:gd name="T23" fmla="*/ 88 h 177"/>
                <a:gd name="T24" fmla="*/ 0 w 177"/>
                <a:gd name="T25" fmla="*/ 0 h 1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7"/>
                <a:gd name="T40" fmla="*/ 0 h 177"/>
                <a:gd name="T41" fmla="*/ 177 w 177"/>
                <a:gd name="T42" fmla="*/ 177 h 1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7" h="177">
                  <a:moveTo>
                    <a:pt x="0" y="0"/>
                  </a:moveTo>
                  <a:lnTo>
                    <a:pt x="177" y="0"/>
                  </a:lnTo>
                  <a:lnTo>
                    <a:pt x="175" y="29"/>
                  </a:lnTo>
                  <a:lnTo>
                    <a:pt x="168" y="56"/>
                  </a:lnTo>
                  <a:lnTo>
                    <a:pt x="158" y="80"/>
                  </a:lnTo>
                  <a:lnTo>
                    <a:pt x="144" y="105"/>
                  </a:lnTo>
                  <a:lnTo>
                    <a:pt x="125" y="125"/>
                  </a:lnTo>
                  <a:lnTo>
                    <a:pt x="105" y="144"/>
                  </a:lnTo>
                  <a:lnTo>
                    <a:pt x="80" y="158"/>
                  </a:lnTo>
                  <a:lnTo>
                    <a:pt x="56" y="168"/>
                  </a:lnTo>
                  <a:lnTo>
                    <a:pt x="29" y="175"/>
                  </a:lnTo>
                  <a:lnTo>
                    <a:pt x="0" y="177"/>
                  </a:lnTo>
                  <a:lnTo>
                    <a:pt x="0" y="0"/>
                  </a:lnTo>
                  <a:close/>
                </a:path>
              </a:pathLst>
            </a:custGeom>
            <a:solidFill>
              <a:srgbClr val="FF3300"/>
            </a:solidFill>
            <a:ln w="1588">
              <a:solidFill>
                <a:srgbClr val="FF3300"/>
              </a:solidFill>
              <a:prstDash val="solid"/>
              <a:round/>
              <a:headEnd/>
              <a:tailEnd/>
            </a:ln>
          </p:spPr>
          <p:txBody>
            <a:bodyPr/>
            <a:lstStyle/>
            <a:p>
              <a:endParaRPr lang="en-US"/>
            </a:p>
          </p:txBody>
        </p:sp>
        <p:sp>
          <p:nvSpPr>
            <p:cNvPr id="19512" name="Freeform 80"/>
            <p:cNvSpPr>
              <a:spLocks/>
            </p:cNvSpPr>
            <p:nvPr/>
          </p:nvSpPr>
          <p:spPr bwMode="auto">
            <a:xfrm>
              <a:off x="854" y="3388"/>
              <a:ext cx="88" cy="88"/>
            </a:xfrm>
            <a:custGeom>
              <a:avLst/>
              <a:gdLst>
                <a:gd name="T0" fmla="*/ 0 w 176"/>
                <a:gd name="T1" fmla="*/ 88 h 176"/>
                <a:gd name="T2" fmla="*/ 88 w 176"/>
                <a:gd name="T3" fmla="*/ 88 h 176"/>
                <a:gd name="T4" fmla="*/ 88 w 176"/>
                <a:gd name="T5" fmla="*/ 0 h 176"/>
                <a:gd name="T6" fmla="*/ 75 w 176"/>
                <a:gd name="T7" fmla="*/ 1 h 176"/>
                <a:gd name="T8" fmla="*/ 61 w 176"/>
                <a:gd name="T9" fmla="*/ 5 h 176"/>
                <a:gd name="T10" fmla="*/ 48 w 176"/>
                <a:gd name="T11" fmla="*/ 10 h 176"/>
                <a:gd name="T12" fmla="*/ 37 w 176"/>
                <a:gd name="T13" fmla="*/ 17 h 176"/>
                <a:gd name="T14" fmla="*/ 26 w 176"/>
                <a:gd name="T15" fmla="*/ 26 h 176"/>
                <a:gd name="T16" fmla="*/ 17 w 176"/>
                <a:gd name="T17" fmla="*/ 37 h 176"/>
                <a:gd name="T18" fmla="*/ 10 w 176"/>
                <a:gd name="T19" fmla="*/ 48 h 176"/>
                <a:gd name="T20" fmla="*/ 5 w 176"/>
                <a:gd name="T21" fmla="*/ 61 h 176"/>
                <a:gd name="T22" fmla="*/ 1 w 176"/>
                <a:gd name="T23" fmla="*/ 75 h 176"/>
                <a:gd name="T24" fmla="*/ 0 w 176"/>
                <a:gd name="T25" fmla="*/ 88 h 1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6"/>
                <a:gd name="T40" fmla="*/ 0 h 176"/>
                <a:gd name="T41" fmla="*/ 176 w 176"/>
                <a:gd name="T42" fmla="*/ 176 h 17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6" h="176">
                  <a:moveTo>
                    <a:pt x="0" y="176"/>
                  </a:moveTo>
                  <a:lnTo>
                    <a:pt x="176" y="176"/>
                  </a:lnTo>
                  <a:lnTo>
                    <a:pt x="176" y="0"/>
                  </a:lnTo>
                  <a:lnTo>
                    <a:pt x="149" y="3"/>
                  </a:lnTo>
                  <a:lnTo>
                    <a:pt x="122" y="10"/>
                  </a:lnTo>
                  <a:lnTo>
                    <a:pt x="97" y="20"/>
                  </a:lnTo>
                  <a:lnTo>
                    <a:pt x="73" y="34"/>
                  </a:lnTo>
                  <a:lnTo>
                    <a:pt x="52" y="52"/>
                  </a:lnTo>
                  <a:lnTo>
                    <a:pt x="34" y="73"/>
                  </a:lnTo>
                  <a:lnTo>
                    <a:pt x="20" y="97"/>
                  </a:lnTo>
                  <a:lnTo>
                    <a:pt x="10" y="122"/>
                  </a:lnTo>
                  <a:lnTo>
                    <a:pt x="3" y="149"/>
                  </a:lnTo>
                  <a:lnTo>
                    <a:pt x="0" y="176"/>
                  </a:lnTo>
                  <a:close/>
                </a:path>
              </a:pathLst>
            </a:custGeom>
            <a:solidFill>
              <a:srgbClr val="FF3300"/>
            </a:solidFill>
            <a:ln w="1588">
              <a:solidFill>
                <a:srgbClr val="FF3300"/>
              </a:solidFill>
              <a:prstDash val="solid"/>
              <a:round/>
              <a:headEnd/>
              <a:tailEnd/>
            </a:ln>
          </p:spPr>
          <p:txBody>
            <a:bodyPr/>
            <a:lstStyle/>
            <a:p>
              <a:endParaRPr lang="en-US"/>
            </a:p>
          </p:txBody>
        </p:sp>
        <p:sp>
          <p:nvSpPr>
            <p:cNvPr id="19513" name="Oval 81"/>
            <p:cNvSpPr>
              <a:spLocks noChangeArrowheads="1"/>
            </p:cNvSpPr>
            <p:nvPr/>
          </p:nvSpPr>
          <p:spPr bwMode="auto">
            <a:xfrm>
              <a:off x="854" y="3388"/>
              <a:ext cx="176" cy="176"/>
            </a:xfrm>
            <a:prstGeom prst="ellipse">
              <a:avLst/>
            </a:prstGeom>
            <a:noFill/>
            <a:ln w="9525">
              <a:solidFill>
                <a:srgbClr val="FF3300"/>
              </a:solidFill>
              <a:round/>
              <a:headEnd/>
              <a:tailEnd/>
            </a:ln>
          </p:spPr>
          <p:txBody>
            <a:bodyPr anchor="ctr">
              <a:spAutoFit/>
            </a:bodyPr>
            <a:lstStyle/>
            <a:p>
              <a:endParaRPr lang="en-US"/>
            </a:p>
          </p:txBody>
        </p:sp>
      </p:grpSp>
      <p:sp>
        <p:nvSpPr>
          <p:cNvPr id="594002" name="Text Box 82"/>
          <p:cNvSpPr txBox="1">
            <a:spLocks noChangeArrowheads="1"/>
          </p:cNvSpPr>
          <p:nvPr/>
        </p:nvSpPr>
        <p:spPr bwMode="auto">
          <a:xfrm>
            <a:off x="2098675" y="3560763"/>
            <a:ext cx="1450975" cy="830997"/>
          </a:xfrm>
          <a:prstGeom prst="rect">
            <a:avLst/>
          </a:prstGeom>
          <a:noFill/>
          <a:ln w="19050">
            <a:noFill/>
            <a:miter lim="800000"/>
            <a:headEnd/>
            <a:tailEnd/>
          </a:ln>
        </p:spPr>
        <p:txBody>
          <a:bodyPr>
            <a:spAutoFit/>
          </a:bodyPr>
          <a:lstStyle/>
          <a:p>
            <a:pPr algn="ctr"/>
            <a:r>
              <a:rPr lang="en-US" sz="1200" dirty="0">
                <a:solidFill>
                  <a:srgbClr val="1D04DA"/>
                </a:solidFill>
                <a:latin typeface="Arial" charset="0"/>
              </a:rPr>
              <a:t>Most </a:t>
            </a:r>
            <a:r>
              <a:rPr lang="en-US" sz="1200" dirty="0" smtClean="0">
                <a:solidFill>
                  <a:srgbClr val="1D04DA"/>
                </a:solidFill>
                <a:latin typeface="Arial" charset="0"/>
              </a:rPr>
              <a:t>FWD </a:t>
            </a:r>
            <a:r>
              <a:rPr lang="en-US" sz="1200" dirty="0">
                <a:solidFill>
                  <a:srgbClr val="1D04DA"/>
                </a:solidFill>
                <a:latin typeface="Arial" charset="0"/>
              </a:rPr>
              <a:t>C.G. to consider based on loading pax and cargo</a:t>
            </a:r>
          </a:p>
        </p:txBody>
      </p:sp>
      <p:sp>
        <p:nvSpPr>
          <p:cNvPr id="594003" name="Line 83"/>
          <p:cNvSpPr>
            <a:spLocks noChangeShapeType="1"/>
          </p:cNvSpPr>
          <p:nvPr/>
        </p:nvSpPr>
        <p:spPr bwMode="auto">
          <a:xfrm>
            <a:off x="3257550" y="4292600"/>
            <a:ext cx="774700" cy="723900"/>
          </a:xfrm>
          <a:prstGeom prst="line">
            <a:avLst/>
          </a:prstGeom>
          <a:noFill/>
          <a:ln w="19050">
            <a:solidFill>
              <a:srgbClr val="1D04DA"/>
            </a:solidFill>
            <a:round/>
            <a:headEnd/>
            <a:tailEnd type="triangle" w="med" len="med"/>
          </a:ln>
        </p:spPr>
        <p:txBody>
          <a:bodyPr anchor="ctr">
            <a:spAutoFit/>
          </a:bodyPr>
          <a:lstStyle/>
          <a:p>
            <a:endParaRPr lang="en-US"/>
          </a:p>
        </p:txBody>
      </p:sp>
      <p:sp>
        <p:nvSpPr>
          <p:cNvPr id="594004" name="Text Box 84"/>
          <p:cNvSpPr txBox="1">
            <a:spLocks noChangeArrowheads="1"/>
          </p:cNvSpPr>
          <p:nvPr/>
        </p:nvSpPr>
        <p:spPr bwMode="auto">
          <a:xfrm>
            <a:off x="6584950" y="2846388"/>
            <a:ext cx="1450975" cy="830997"/>
          </a:xfrm>
          <a:prstGeom prst="rect">
            <a:avLst/>
          </a:prstGeom>
          <a:noFill/>
          <a:ln w="19050">
            <a:noFill/>
            <a:miter lim="800000"/>
            <a:headEnd/>
            <a:tailEnd/>
          </a:ln>
        </p:spPr>
        <p:txBody>
          <a:bodyPr>
            <a:spAutoFit/>
          </a:bodyPr>
          <a:lstStyle/>
          <a:p>
            <a:pPr algn="ctr"/>
            <a:r>
              <a:rPr lang="en-US" sz="1200" dirty="0">
                <a:solidFill>
                  <a:srgbClr val="1D04DA"/>
                </a:solidFill>
                <a:latin typeface="Arial" charset="0"/>
              </a:rPr>
              <a:t>Most Aft C.G. to consider based on loading pax and baggage</a:t>
            </a:r>
          </a:p>
        </p:txBody>
      </p:sp>
      <p:sp>
        <p:nvSpPr>
          <p:cNvPr id="594005" name="Line 85"/>
          <p:cNvSpPr>
            <a:spLocks noChangeShapeType="1"/>
          </p:cNvSpPr>
          <p:nvPr/>
        </p:nvSpPr>
        <p:spPr bwMode="auto">
          <a:xfrm flipH="1">
            <a:off x="5327650" y="3549650"/>
            <a:ext cx="1416050" cy="1524000"/>
          </a:xfrm>
          <a:prstGeom prst="line">
            <a:avLst/>
          </a:prstGeom>
          <a:noFill/>
          <a:ln w="19050">
            <a:solidFill>
              <a:srgbClr val="1D04DA"/>
            </a:solidFill>
            <a:round/>
            <a:headEnd/>
            <a:tailEnd type="triangle" w="med" len="med"/>
          </a:ln>
        </p:spPr>
        <p:txBody>
          <a:bodyPr anchor="ctr">
            <a:spAutoFit/>
          </a:bodyPr>
          <a:lstStyle/>
          <a:p>
            <a:endParaRPr lang="en-US"/>
          </a:p>
        </p:txBody>
      </p:sp>
      <p:sp>
        <p:nvSpPr>
          <p:cNvPr id="19507" name="Text Box 87"/>
          <p:cNvSpPr txBox="1">
            <a:spLocks noChangeArrowheads="1"/>
          </p:cNvSpPr>
          <p:nvPr/>
        </p:nvSpPr>
        <p:spPr bwMode="auto">
          <a:xfrm>
            <a:off x="4286250" y="6334125"/>
            <a:ext cx="989013" cy="304800"/>
          </a:xfrm>
          <a:prstGeom prst="rect">
            <a:avLst/>
          </a:prstGeom>
          <a:noFill/>
          <a:ln w="9525">
            <a:noFill/>
            <a:miter lim="800000"/>
            <a:headEnd/>
            <a:tailEnd/>
          </a:ln>
        </p:spPr>
        <p:txBody>
          <a:bodyPr wrap="none">
            <a:spAutoFit/>
          </a:bodyPr>
          <a:lstStyle/>
          <a:p>
            <a:pPr algn="ctr"/>
            <a:r>
              <a:rPr lang="en-US" sz="1400">
                <a:solidFill>
                  <a:srgbClr val="333399"/>
                </a:solidFill>
                <a:latin typeface="Verdana" pitchFamily="34" charset="0"/>
              </a:rPr>
              <a:t>Moment</a:t>
            </a:r>
          </a:p>
        </p:txBody>
      </p:sp>
      <p:sp>
        <p:nvSpPr>
          <p:cNvPr id="19508" name="Text Box 88"/>
          <p:cNvSpPr txBox="1">
            <a:spLocks noChangeArrowheads="1"/>
          </p:cNvSpPr>
          <p:nvPr/>
        </p:nvSpPr>
        <p:spPr bwMode="auto">
          <a:xfrm>
            <a:off x="6896100" y="1570038"/>
            <a:ext cx="855663" cy="260350"/>
          </a:xfrm>
          <a:prstGeom prst="rect">
            <a:avLst/>
          </a:prstGeom>
          <a:noFill/>
          <a:ln w="9525">
            <a:noFill/>
            <a:miter lim="800000"/>
            <a:headEnd/>
            <a:tailEnd/>
          </a:ln>
        </p:spPr>
        <p:txBody>
          <a:bodyPr wrap="none">
            <a:spAutoFit/>
          </a:bodyPr>
          <a:lstStyle/>
          <a:p>
            <a:pPr algn="ctr"/>
            <a:r>
              <a:rPr lang="en-US" sz="1100">
                <a:latin typeface="Verdana" pitchFamily="34" charset="0"/>
              </a:rPr>
              <a:t>(%MAC)</a:t>
            </a:r>
          </a:p>
        </p:txBody>
      </p:sp>
      <p:sp>
        <p:nvSpPr>
          <p:cNvPr id="88" name="Text Box 56"/>
          <p:cNvSpPr txBox="1">
            <a:spLocks noChangeArrowheads="1"/>
          </p:cNvSpPr>
          <p:nvPr/>
        </p:nvSpPr>
        <p:spPr bwMode="auto">
          <a:xfrm>
            <a:off x="3112631" y="1022524"/>
            <a:ext cx="3135025" cy="523220"/>
          </a:xfrm>
          <a:prstGeom prst="rect">
            <a:avLst/>
          </a:prstGeom>
          <a:noFill/>
          <a:ln w="9525">
            <a:solidFill>
              <a:schemeClr val="bg1"/>
            </a:solidFill>
            <a:miter lim="800000"/>
            <a:headEnd/>
            <a:tailEnd/>
          </a:ln>
        </p:spPr>
        <p:txBody>
          <a:bodyPr wrap="none">
            <a:spAutoFit/>
          </a:bodyPr>
          <a:lstStyle/>
          <a:p>
            <a:pPr algn="ctr"/>
            <a:r>
              <a:rPr lang="en-US" sz="1400" dirty="0">
                <a:latin typeface="Verdana" pitchFamily="34" charset="0"/>
              </a:rPr>
              <a:t>AIRPLANE WEIGHT &amp; C.G.</a:t>
            </a:r>
          </a:p>
          <a:p>
            <a:pPr algn="ctr"/>
            <a:r>
              <a:rPr lang="en-US" sz="1400" dirty="0">
                <a:latin typeface="Verdana" pitchFamily="34" charset="0"/>
              </a:rPr>
              <a:t>WITH </a:t>
            </a:r>
            <a:r>
              <a:rPr lang="en-US" sz="1400" dirty="0" smtClean="0">
                <a:latin typeface="Verdana" pitchFamily="34" charset="0"/>
              </a:rPr>
              <a:t>PASSENGERS and </a:t>
            </a:r>
            <a:r>
              <a:rPr lang="en-US" sz="1400" b="1" dirty="0" smtClean="0">
                <a:latin typeface="Verdana" pitchFamily="34" charset="0"/>
              </a:rPr>
              <a:t>CARGO</a:t>
            </a:r>
            <a:endParaRPr lang="en-US" sz="1400" b="1" dirty="0">
              <a:latin typeface="Verdana" pitchFamily="34" charset="0"/>
            </a:endParaRPr>
          </a:p>
        </p:txBody>
      </p:sp>
    </p:spTree>
    <p:extLst>
      <p:ext uri="{BB962C8B-B14F-4D97-AF65-F5344CB8AC3E}">
        <p14:creationId xmlns:p14="http://schemas.microsoft.com/office/powerpoint/2010/main" val="4062850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94003"/>
                                        </p:tgtEl>
                                        <p:attrNameLst>
                                          <p:attrName>style.visibility</p:attrName>
                                        </p:attrNameLst>
                                      </p:cBhvr>
                                      <p:to>
                                        <p:strVal val="visible"/>
                                      </p:to>
                                    </p:set>
                                    <p:animEffect transition="in" filter="dissolve">
                                      <p:cBhvr>
                                        <p:cTn id="10" dur="500"/>
                                        <p:tgtEl>
                                          <p:spTgt spid="594003"/>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593966"/>
                                        </p:tgtEl>
                                        <p:attrNameLst>
                                          <p:attrName>style.visibility</p:attrName>
                                        </p:attrNameLst>
                                      </p:cBhvr>
                                      <p:to>
                                        <p:strVal val="visible"/>
                                      </p:to>
                                    </p:set>
                                    <p:animEffect transition="in" filter="dissolve">
                                      <p:cBhvr>
                                        <p:cTn id="13" dur="500"/>
                                        <p:tgtEl>
                                          <p:spTgt spid="593966"/>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594002"/>
                                        </p:tgtEl>
                                        <p:attrNameLst>
                                          <p:attrName>style.visibility</p:attrName>
                                        </p:attrNameLst>
                                      </p:cBhvr>
                                      <p:to>
                                        <p:strVal val="visible"/>
                                      </p:to>
                                    </p:set>
                                    <p:animEffect transition="in" filter="dissolve">
                                      <p:cBhvr>
                                        <p:cTn id="16" dur="500"/>
                                        <p:tgtEl>
                                          <p:spTgt spid="594002"/>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593980"/>
                                        </p:tgtEl>
                                        <p:attrNameLst>
                                          <p:attrName>style.visibility</p:attrName>
                                        </p:attrNameLst>
                                      </p:cBhvr>
                                      <p:to>
                                        <p:strVal val="visible"/>
                                      </p:to>
                                    </p:set>
                                    <p:animEffect transition="in" filter="dissolve">
                                      <p:cBhvr>
                                        <p:cTn id="21" dur="500"/>
                                        <p:tgtEl>
                                          <p:spTgt spid="593980"/>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593951"/>
                                        </p:tgtEl>
                                        <p:attrNameLst>
                                          <p:attrName>style.visibility</p:attrName>
                                        </p:attrNameLst>
                                      </p:cBhvr>
                                      <p:to>
                                        <p:strVal val="visible"/>
                                      </p:to>
                                    </p:set>
                                    <p:animEffect transition="in" filter="dissolve">
                                      <p:cBhvr>
                                        <p:cTn id="24" dur="500"/>
                                        <p:tgtEl>
                                          <p:spTgt spid="593951"/>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593952"/>
                                        </p:tgtEl>
                                        <p:attrNameLst>
                                          <p:attrName>style.visibility</p:attrName>
                                        </p:attrNameLst>
                                      </p:cBhvr>
                                      <p:to>
                                        <p:strVal val="visible"/>
                                      </p:to>
                                    </p:set>
                                    <p:animEffect transition="in" filter="dissolve">
                                      <p:cBhvr>
                                        <p:cTn id="27" dur="500"/>
                                        <p:tgtEl>
                                          <p:spTgt spid="593952"/>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593993"/>
                                        </p:tgtEl>
                                        <p:attrNameLst>
                                          <p:attrName>style.visibility</p:attrName>
                                        </p:attrNameLst>
                                      </p:cBhvr>
                                      <p:to>
                                        <p:strVal val="visible"/>
                                      </p:to>
                                    </p:set>
                                    <p:animEffect transition="in" filter="dissolve">
                                      <p:cBhvr>
                                        <p:cTn id="32" dur="500"/>
                                        <p:tgtEl>
                                          <p:spTgt spid="593993"/>
                                        </p:tgtEl>
                                      </p:cBhvr>
                                    </p:animEffect>
                                  </p:childTnLst>
                                </p:cTn>
                              </p:par>
                              <p:par>
                                <p:cTn id="33" presetID="9" presetClass="entr" presetSubtype="0" fill="hold" grpId="0" nodeType="withEffect">
                                  <p:stCondLst>
                                    <p:cond delay="0"/>
                                  </p:stCondLst>
                                  <p:childTnLst>
                                    <p:set>
                                      <p:cBhvr>
                                        <p:cTn id="34" dur="1" fill="hold">
                                          <p:stCondLst>
                                            <p:cond delay="0"/>
                                          </p:stCondLst>
                                        </p:cTn>
                                        <p:tgtEl>
                                          <p:spTgt spid="593994"/>
                                        </p:tgtEl>
                                        <p:attrNameLst>
                                          <p:attrName>style.visibility</p:attrName>
                                        </p:attrNameLst>
                                      </p:cBhvr>
                                      <p:to>
                                        <p:strVal val="visible"/>
                                      </p:to>
                                    </p:set>
                                    <p:animEffect transition="in" filter="dissolve">
                                      <p:cBhvr>
                                        <p:cTn id="35" dur="500"/>
                                        <p:tgtEl>
                                          <p:spTgt spid="593994"/>
                                        </p:tgtEl>
                                      </p:cBhvr>
                                    </p:animEffect>
                                  </p:childTnLst>
                                </p:cTn>
                              </p:par>
                              <p:par>
                                <p:cTn id="36" presetID="9" presetClass="entr" presetSubtype="0" fill="hold" grpId="0" nodeType="withEffect">
                                  <p:stCondLst>
                                    <p:cond delay="0"/>
                                  </p:stCondLst>
                                  <p:childTnLst>
                                    <p:set>
                                      <p:cBhvr>
                                        <p:cTn id="37" dur="1" fill="hold">
                                          <p:stCondLst>
                                            <p:cond delay="0"/>
                                          </p:stCondLst>
                                        </p:cTn>
                                        <p:tgtEl>
                                          <p:spTgt spid="593995"/>
                                        </p:tgtEl>
                                        <p:attrNameLst>
                                          <p:attrName>style.visibility</p:attrName>
                                        </p:attrNameLst>
                                      </p:cBhvr>
                                      <p:to>
                                        <p:strVal val="visible"/>
                                      </p:to>
                                    </p:set>
                                    <p:animEffect transition="in" filter="dissolve">
                                      <p:cBhvr>
                                        <p:cTn id="38" dur="500"/>
                                        <p:tgtEl>
                                          <p:spTgt spid="593995"/>
                                        </p:tgtEl>
                                      </p:cBhvr>
                                    </p:animEffect>
                                  </p:childTnLst>
                                </p:cTn>
                              </p:par>
                              <p:par>
                                <p:cTn id="39" presetID="9"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dissolve">
                                      <p:cBhvr>
                                        <p:cTn id="41" dur="500"/>
                                        <p:tgtEl>
                                          <p:spTgt spid="8"/>
                                        </p:tgtEl>
                                      </p:cBhvr>
                                    </p:animEffect>
                                  </p:childTnLst>
                                </p:cTn>
                              </p:par>
                              <p:par>
                                <p:cTn id="42" presetID="9" presetClass="entr" presetSubtype="0" fill="hold" grpId="0" nodeType="withEffect">
                                  <p:stCondLst>
                                    <p:cond delay="0"/>
                                  </p:stCondLst>
                                  <p:childTnLst>
                                    <p:set>
                                      <p:cBhvr>
                                        <p:cTn id="43" dur="1" fill="hold">
                                          <p:stCondLst>
                                            <p:cond delay="0"/>
                                          </p:stCondLst>
                                        </p:cTn>
                                        <p:tgtEl>
                                          <p:spTgt spid="594005"/>
                                        </p:tgtEl>
                                        <p:attrNameLst>
                                          <p:attrName>style.visibility</p:attrName>
                                        </p:attrNameLst>
                                      </p:cBhvr>
                                      <p:to>
                                        <p:strVal val="visible"/>
                                      </p:to>
                                    </p:set>
                                    <p:animEffect transition="in" filter="dissolve">
                                      <p:cBhvr>
                                        <p:cTn id="44" dur="500"/>
                                        <p:tgtEl>
                                          <p:spTgt spid="594005"/>
                                        </p:tgtEl>
                                      </p:cBhvr>
                                    </p:animEffect>
                                  </p:childTnLst>
                                </p:cTn>
                              </p:par>
                              <p:par>
                                <p:cTn id="45" presetID="9" presetClass="entr" presetSubtype="0" fill="hold" grpId="0" nodeType="withEffect">
                                  <p:stCondLst>
                                    <p:cond delay="0"/>
                                  </p:stCondLst>
                                  <p:childTnLst>
                                    <p:set>
                                      <p:cBhvr>
                                        <p:cTn id="46" dur="1" fill="hold">
                                          <p:stCondLst>
                                            <p:cond delay="0"/>
                                          </p:stCondLst>
                                        </p:cTn>
                                        <p:tgtEl>
                                          <p:spTgt spid="594004"/>
                                        </p:tgtEl>
                                        <p:attrNameLst>
                                          <p:attrName>style.visibility</p:attrName>
                                        </p:attrNameLst>
                                      </p:cBhvr>
                                      <p:to>
                                        <p:strVal val="visible"/>
                                      </p:to>
                                    </p:set>
                                    <p:animEffect transition="in" filter="dissolve">
                                      <p:cBhvr>
                                        <p:cTn id="47" dur="500"/>
                                        <p:tgtEl>
                                          <p:spTgt spid="5940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51" grpId="0" animBg="1"/>
      <p:bldP spid="593952" grpId="0"/>
      <p:bldP spid="593966" grpId="0" animBg="1"/>
      <p:bldP spid="593980" grpId="0" animBg="1"/>
      <p:bldP spid="593993" grpId="0" animBg="1"/>
      <p:bldP spid="593994" grpId="0" animBg="1"/>
      <p:bldP spid="593995" grpId="0" animBg="1"/>
      <p:bldP spid="594002" grpId="0"/>
      <p:bldP spid="594003" grpId="0" animBg="1"/>
      <p:bldP spid="594004" grpId="0"/>
      <p:bldP spid="59400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Line 3"/>
          <p:cNvSpPr>
            <a:spLocks noChangeShapeType="1"/>
          </p:cNvSpPr>
          <p:nvPr/>
        </p:nvSpPr>
        <p:spPr bwMode="auto">
          <a:xfrm>
            <a:off x="2736850" y="1905000"/>
            <a:ext cx="1165225" cy="4311650"/>
          </a:xfrm>
          <a:prstGeom prst="line">
            <a:avLst/>
          </a:prstGeom>
          <a:noFill/>
          <a:ln w="12700">
            <a:solidFill>
              <a:schemeClr val="folHlink"/>
            </a:solidFill>
            <a:round/>
            <a:headEnd/>
            <a:tailEnd/>
          </a:ln>
        </p:spPr>
        <p:txBody>
          <a:bodyPr anchor="ctr">
            <a:spAutoFit/>
          </a:bodyPr>
          <a:lstStyle/>
          <a:p>
            <a:endParaRPr lang="en-US"/>
          </a:p>
        </p:txBody>
      </p:sp>
      <p:sp>
        <p:nvSpPr>
          <p:cNvPr id="20484" name="Line 4"/>
          <p:cNvSpPr>
            <a:spLocks noChangeShapeType="1"/>
          </p:cNvSpPr>
          <p:nvPr/>
        </p:nvSpPr>
        <p:spPr bwMode="auto">
          <a:xfrm>
            <a:off x="3713163" y="1908175"/>
            <a:ext cx="582612" cy="4311650"/>
          </a:xfrm>
          <a:prstGeom prst="line">
            <a:avLst/>
          </a:prstGeom>
          <a:noFill/>
          <a:ln w="12700">
            <a:solidFill>
              <a:schemeClr val="folHlink"/>
            </a:solidFill>
            <a:round/>
            <a:headEnd/>
            <a:tailEnd/>
          </a:ln>
        </p:spPr>
        <p:txBody>
          <a:bodyPr anchor="ctr">
            <a:spAutoFit/>
          </a:bodyPr>
          <a:lstStyle/>
          <a:p>
            <a:endParaRPr lang="en-US"/>
          </a:p>
        </p:txBody>
      </p:sp>
      <p:sp>
        <p:nvSpPr>
          <p:cNvPr id="20485" name="Text Box 5"/>
          <p:cNvSpPr txBox="1">
            <a:spLocks noChangeArrowheads="1"/>
          </p:cNvSpPr>
          <p:nvPr/>
        </p:nvSpPr>
        <p:spPr bwMode="auto">
          <a:xfrm rot="-5400000">
            <a:off x="538957" y="3906044"/>
            <a:ext cx="2836862" cy="304800"/>
          </a:xfrm>
          <a:prstGeom prst="rect">
            <a:avLst/>
          </a:prstGeom>
          <a:noFill/>
          <a:ln w="9525">
            <a:noFill/>
            <a:miter lim="800000"/>
            <a:headEnd/>
            <a:tailEnd/>
          </a:ln>
        </p:spPr>
        <p:txBody>
          <a:bodyPr wrap="none">
            <a:spAutoFit/>
          </a:bodyPr>
          <a:lstStyle/>
          <a:p>
            <a:r>
              <a:rPr lang="en-US" sz="1400">
                <a:solidFill>
                  <a:srgbClr val="333399"/>
                </a:solidFill>
                <a:latin typeface="Verdana" pitchFamily="34" charset="0"/>
              </a:rPr>
              <a:t>GROSS WEIGHT (1000 LB)</a:t>
            </a:r>
          </a:p>
        </p:txBody>
      </p:sp>
      <p:sp>
        <p:nvSpPr>
          <p:cNvPr id="20486" name="Text Box 7"/>
          <p:cNvSpPr txBox="1">
            <a:spLocks noChangeArrowheads="1"/>
          </p:cNvSpPr>
          <p:nvPr/>
        </p:nvSpPr>
        <p:spPr bwMode="auto">
          <a:xfrm>
            <a:off x="3427413" y="1579563"/>
            <a:ext cx="561975" cy="260350"/>
          </a:xfrm>
          <a:prstGeom prst="rect">
            <a:avLst/>
          </a:prstGeom>
          <a:noFill/>
          <a:ln w="9525">
            <a:noFill/>
            <a:miter lim="800000"/>
            <a:headEnd/>
            <a:tailEnd/>
          </a:ln>
        </p:spPr>
        <p:txBody>
          <a:bodyPr wrap="none">
            <a:spAutoFit/>
          </a:bodyPr>
          <a:lstStyle/>
          <a:p>
            <a:pPr algn="ctr"/>
            <a:r>
              <a:rPr lang="en-US" sz="1100">
                <a:solidFill>
                  <a:schemeClr val="tx2"/>
                </a:solidFill>
                <a:latin typeface="Verdana" pitchFamily="34" charset="0"/>
              </a:rPr>
              <a:t>10%</a:t>
            </a:r>
          </a:p>
        </p:txBody>
      </p:sp>
      <p:sp>
        <p:nvSpPr>
          <p:cNvPr id="20487" name="Text Box 8"/>
          <p:cNvSpPr txBox="1">
            <a:spLocks noChangeArrowheads="1"/>
          </p:cNvSpPr>
          <p:nvPr/>
        </p:nvSpPr>
        <p:spPr bwMode="auto">
          <a:xfrm>
            <a:off x="4603750" y="5862638"/>
            <a:ext cx="590550" cy="257175"/>
          </a:xfrm>
          <a:prstGeom prst="rect">
            <a:avLst/>
          </a:prstGeom>
          <a:noFill/>
          <a:ln w="9525">
            <a:noFill/>
            <a:miter lim="800000"/>
            <a:headEnd/>
            <a:tailEnd/>
          </a:ln>
        </p:spPr>
        <p:txBody>
          <a:bodyPr wrap="none">
            <a:spAutoFit/>
          </a:bodyPr>
          <a:lstStyle/>
          <a:p>
            <a:pPr algn="ctr">
              <a:lnSpc>
                <a:spcPct val="90000"/>
              </a:lnSpc>
            </a:pPr>
            <a:r>
              <a:rPr lang="en-US" sz="1200">
                <a:solidFill>
                  <a:srgbClr val="333399"/>
                </a:solidFill>
                <a:latin typeface="Verdana" pitchFamily="34" charset="0"/>
              </a:rPr>
              <a:t>OEW</a:t>
            </a:r>
          </a:p>
        </p:txBody>
      </p:sp>
      <p:sp>
        <p:nvSpPr>
          <p:cNvPr id="20488" name="Text Box 9"/>
          <p:cNvSpPr txBox="1">
            <a:spLocks noChangeArrowheads="1"/>
          </p:cNvSpPr>
          <p:nvPr/>
        </p:nvSpPr>
        <p:spPr bwMode="auto">
          <a:xfrm>
            <a:off x="4456113" y="1579563"/>
            <a:ext cx="561975" cy="260350"/>
          </a:xfrm>
          <a:prstGeom prst="rect">
            <a:avLst/>
          </a:prstGeom>
          <a:noFill/>
          <a:ln w="9525">
            <a:noFill/>
            <a:miter lim="800000"/>
            <a:headEnd/>
            <a:tailEnd/>
          </a:ln>
        </p:spPr>
        <p:txBody>
          <a:bodyPr wrap="none">
            <a:spAutoFit/>
          </a:bodyPr>
          <a:lstStyle/>
          <a:p>
            <a:pPr algn="ctr"/>
            <a:r>
              <a:rPr lang="en-US" sz="1100">
                <a:solidFill>
                  <a:schemeClr val="tx2"/>
                </a:solidFill>
                <a:latin typeface="Verdana" pitchFamily="34" charset="0"/>
              </a:rPr>
              <a:t>20%</a:t>
            </a:r>
          </a:p>
        </p:txBody>
      </p:sp>
      <p:sp>
        <p:nvSpPr>
          <p:cNvPr id="20489" name="Text Box 10"/>
          <p:cNvSpPr txBox="1">
            <a:spLocks noChangeArrowheads="1"/>
          </p:cNvSpPr>
          <p:nvPr/>
        </p:nvSpPr>
        <p:spPr bwMode="auto">
          <a:xfrm>
            <a:off x="5449888" y="1579563"/>
            <a:ext cx="561975" cy="260350"/>
          </a:xfrm>
          <a:prstGeom prst="rect">
            <a:avLst/>
          </a:prstGeom>
          <a:noFill/>
          <a:ln w="9525">
            <a:noFill/>
            <a:miter lim="800000"/>
            <a:headEnd/>
            <a:tailEnd/>
          </a:ln>
        </p:spPr>
        <p:txBody>
          <a:bodyPr wrap="none">
            <a:spAutoFit/>
          </a:bodyPr>
          <a:lstStyle/>
          <a:p>
            <a:pPr algn="ctr"/>
            <a:r>
              <a:rPr lang="en-US" sz="1100">
                <a:solidFill>
                  <a:schemeClr val="tx2"/>
                </a:solidFill>
                <a:latin typeface="Verdana" pitchFamily="34" charset="0"/>
              </a:rPr>
              <a:t>30%</a:t>
            </a:r>
          </a:p>
        </p:txBody>
      </p:sp>
      <p:sp>
        <p:nvSpPr>
          <p:cNvPr id="20490" name="Text Box 11"/>
          <p:cNvSpPr txBox="1">
            <a:spLocks noChangeArrowheads="1"/>
          </p:cNvSpPr>
          <p:nvPr/>
        </p:nvSpPr>
        <p:spPr bwMode="auto">
          <a:xfrm>
            <a:off x="6405563" y="1579563"/>
            <a:ext cx="561975" cy="260350"/>
          </a:xfrm>
          <a:prstGeom prst="rect">
            <a:avLst/>
          </a:prstGeom>
          <a:noFill/>
          <a:ln w="9525">
            <a:noFill/>
            <a:miter lim="800000"/>
            <a:headEnd/>
            <a:tailEnd/>
          </a:ln>
        </p:spPr>
        <p:txBody>
          <a:bodyPr wrap="none">
            <a:spAutoFit/>
          </a:bodyPr>
          <a:lstStyle/>
          <a:p>
            <a:pPr algn="ctr"/>
            <a:r>
              <a:rPr lang="en-US" sz="1100">
                <a:solidFill>
                  <a:schemeClr val="tx2"/>
                </a:solidFill>
                <a:latin typeface="Verdana" pitchFamily="34" charset="0"/>
              </a:rPr>
              <a:t>40%</a:t>
            </a:r>
          </a:p>
        </p:txBody>
      </p:sp>
      <p:sp>
        <p:nvSpPr>
          <p:cNvPr id="20491" name="Text Box 12"/>
          <p:cNvSpPr txBox="1">
            <a:spLocks noChangeArrowheads="1"/>
          </p:cNvSpPr>
          <p:nvPr/>
        </p:nvSpPr>
        <p:spPr bwMode="auto">
          <a:xfrm>
            <a:off x="2544763" y="1579563"/>
            <a:ext cx="461962" cy="260350"/>
          </a:xfrm>
          <a:prstGeom prst="rect">
            <a:avLst/>
          </a:prstGeom>
          <a:noFill/>
          <a:ln w="9525">
            <a:noFill/>
            <a:miter lim="800000"/>
            <a:headEnd/>
            <a:tailEnd/>
          </a:ln>
        </p:spPr>
        <p:txBody>
          <a:bodyPr wrap="none">
            <a:spAutoFit/>
          </a:bodyPr>
          <a:lstStyle/>
          <a:p>
            <a:pPr algn="ctr"/>
            <a:r>
              <a:rPr lang="en-US" sz="1100">
                <a:solidFill>
                  <a:schemeClr val="tx2"/>
                </a:solidFill>
                <a:latin typeface="Verdana" pitchFamily="34" charset="0"/>
              </a:rPr>
              <a:t>0%</a:t>
            </a:r>
          </a:p>
        </p:txBody>
      </p:sp>
      <p:sp>
        <p:nvSpPr>
          <p:cNvPr id="20492" name="Text Box 13"/>
          <p:cNvSpPr txBox="1">
            <a:spLocks noChangeArrowheads="1"/>
          </p:cNvSpPr>
          <p:nvPr/>
        </p:nvSpPr>
        <p:spPr bwMode="auto">
          <a:xfrm>
            <a:off x="2260600" y="4621213"/>
            <a:ext cx="484188" cy="260350"/>
          </a:xfrm>
          <a:prstGeom prst="rect">
            <a:avLst/>
          </a:prstGeom>
          <a:noFill/>
          <a:ln w="9525">
            <a:noFill/>
            <a:miter lim="800000"/>
            <a:headEnd/>
            <a:tailEnd/>
          </a:ln>
        </p:spPr>
        <p:txBody>
          <a:bodyPr wrap="none">
            <a:spAutoFit/>
          </a:bodyPr>
          <a:lstStyle/>
          <a:p>
            <a:pPr algn="ctr"/>
            <a:r>
              <a:rPr lang="en-US" sz="1100">
                <a:solidFill>
                  <a:schemeClr val="tx2"/>
                </a:solidFill>
                <a:latin typeface="Verdana" pitchFamily="34" charset="0"/>
              </a:rPr>
              <a:t>300</a:t>
            </a:r>
          </a:p>
        </p:txBody>
      </p:sp>
      <p:sp>
        <p:nvSpPr>
          <p:cNvPr id="20493" name="Text Box 14"/>
          <p:cNvSpPr txBox="1">
            <a:spLocks noChangeArrowheads="1"/>
          </p:cNvSpPr>
          <p:nvPr/>
        </p:nvSpPr>
        <p:spPr bwMode="auto">
          <a:xfrm>
            <a:off x="2260600" y="3206750"/>
            <a:ext cx="484188" cy="260350"/>
          </a:xfrm>
          <a:prstGeom prst="rect">
            <a:avLst/>
          </a:prstGeom>
          <a:noFill/>
          <a:ln w="9525">
            <a:noFill/>
            <a:miter lim="800000"/>
            <a:headEnd/>
            <a:tailEnd/>
          </a:ln>
        </p:spPr>
        <p:txBody>
          <a:bodyPr wrap="none">
            <a:spAutoFit/>
          </a:bodyPr>
          <a:lstStyle/>
          <a:p>
            <a:pPr algn="ctr"/>
            <a:r>
              <a:rPr lang="en-US" sz="1100">
                <a:solidFill>
                  <a:schemeClr val="tx2"/>
                </a:solidFill>
                <a:latin typeface="Verdana" pitchFamily="34" charset="0"/>
              </a:rPr>
              <a:t>400</a:t>
            </a:r>
          </a:p>
        </p:txBody>
      </p:sp>
      <p:sp>
        <p:nvSpPr>
          <p:cNvPr id="20494" name="Text Box 15"/>
          <p:cNvSpPr txBox="1">
            <a:spLocks noChangeArrowheads="1"/>
          </p:cNvSpPr>
          <p:nvPr/>
        </p:nvSpPr>
        <p:spPr bwMode="auto">
          <a:xfrm>
            <a:off x="2260600" y="6070600"/>
            <a:ext cx="484188" cy="260350"/>
          </a:xfrm>
          <a:prstGeom prst="rect">
            <a:avLst/>
          </a:prstGeom>
          <a:noFill/>
          <a:ln w="9525">
            <a:noFill/>
            <a:miter lim="800000"/>
            <a:headEnd/>
            <a:tailEnd/>
          </a:ln>
        </p:spPr>
        <p:txBody>
          <a:bodyPr wrap="none">
            <a:spAutoFit/>
          </a:bodyPr>
          <a:lstStyle/>
          <a:p>
            <a:pPr algn="ctr"/>
            <a:r>
              <a:rPr lang="en-US" sz="1100">
                <a:solidFill>
                  <a:schemeClr val="tx2"/>
                </a:solidFill>
                <a:latin typeface="Verdana" pitchFamily="34" charset="0"/>
              </a:rPr>
              <a:t>200</a:t>
            </a:r>
          </a:p>
        </p:txBody>
      </p:sp>
      <p:sp>
        <p:nvSpPr>
          <p:cNvPr id="20495" name="Line 16"/>
          <p:cNvSpPr>
            <a:spLocks noChangeShapeType="1"/>
          </p:cNvSpPr>
          <p:nvPr/>
        </p:nvSpPr>
        <p:spPr bwMode="auto">
          <a:xfrm>
            <a:off x="2730500" y="1905000"/>
            <a:ext cx="3924300" cy="0"/>
          </a:xfrm>
          <a:prstGeom prst="line">
            <a:avLst/>
          </a:prstGeom>
          <a:noFill/>
          <a:ln w="12700">
            <a:solidFill>
              <a:schemeClr val="folHlink"/>
            </a:solidFill>
            <a:round/>
            <a:headEnd/>
            <a:tailEnd/>
          </a:ln>
        </p:spPr>
        <p:txBody>
          <a:bodyPr anchor="ctr">
            <a:spAutoFit/>
          </a:bodyPr>
          <a:lstStyle/>
          <a:p>
            <a:endParaRPr lang="en-US"/>
          </a:p>
        </p:txBody>
      </p:sp>
      <p:sp>
        <p:nvSpPr>
          <p:cNvPr id="20496" name="Text Box 17"/>
          <p:cNvSpPr txBox="1">
            <a:spLocks noChangeArrowheads="1"/>
          </p:cNvSpPr>
          <p:nvPr/>
        </p:nvSpPr>
        <p:spPr bwMode="auto">
          <a:xfrm>
            <a:off x="2260600" y="1771650"/>
            <a:ext cx="484188" cy="260350"/>
          </a:xfrm>
          <a:prstGeom prst="rect">
            <a:avLst/>
          </a:prstGeom>
          <a:noFill/>
          <a:ln w="9525">
            <a:noFill/>
            <a:miter lim="800000"/>
            <a:headEnd/>
            <a:tailEnd/>
          </a:ln>
        </p:spPr>
        <p:txBody>
          <a:bodyPr wrap="none">
            <a:spAutoFit/>
          </a:bodyPr>
          <a:lstStyle/>
          <a:p>
            <a:pPr algn="ctr"/>
            <a:r>
              <a:rPr lang="en-US" sz="1100">
                <a:solidFill>
                  <a:schemeClr val="tx2"/>
                </a:solidFill>
                <a:latin typeface="Verdana" pitchFamily="34" charset="0"/>
              </a:rPr>
              <a:t>500</a:t>
            </a:r>
          </a:p>
        </p:txBody>
      </p:sp>
      <p:sp>
        <p:nvSpPr>
          <p:cNvPr id="20497" name="Line 18"/>
          <p:cNvSpPr>
            <a:spLocks noChangeShapeType="1"/>
          </p:cNvSpPr>
          <p:nvPr/>
        </p:nvSpPr>
        <p:spPr bwMode="auto">
          <a:xfrm>
            <a:off x="2730500" y="3340100"/>
            <a:ext cx="3924300" cy="0"/>
          </a:xfrm>
          <a:prstGeom prst="line">
            <a:avLst/>
          </a:prstGeom>
          <a:noFill/>
          <a:ln w="12700">
            <a:solidFill>
              <a:schemeClr val="folHlink"/>
            </a:solidFill>
            <a:round/>
            <a:headEnd/>
            <a:tailEnd/>
          </a:ln>
        </p:spPr>
        <p:txBody>
          <a:bodyPr anchor="ctr">
            <a:spAutoFit/>
          </a:bodyPr>
          <a:lstStyle/>
          <a:p>
            <a:endParaRPr lang="en-US"/>
          </a:p>
        </p:txBody>
      </p:sp>
      <p:sp>
        <p:nvSpPr>
          <p:cNvPr id="20498" name="Line 19"/>
          <p:cNvSpPr>
            <a:spLocks noChangeShapeType="1"/>
          </p:cNvSpPr>
          <p:nvPr/>
        </p:nvSpPr>
        <p:spPr bwMode="auto">
          <a:xfrm>
            <a:off x="2740025" y="4778375"/>
            <a:ext cx="3924300" cy="0"/>
          </a:xfrm>
          <a:prstGeom prst="line">
            <a:avLst/>
          </a:prstGeom>
          <a:noFill/>
          <a:ln w="12700">
            <a:solidFill>
              <a:schemeClr val="folHlink"/>
            </a:solidFill>
            <a:round/>
            <a:headEnd/>
            <a:tailEnd/>
          </a:ln>
        </p:spPr>
        <p:txBody>
          <a:bodyPr anchor="ctr">
            <a:spAutoFit/>
          </a:bodyPr>
          <a:lstStyle/>
          <a:p>
            <a:endParaRPr lang="en-US"/>
          </a:p>
        </p:txBody>
      </p:sp>
      <p:sp>
        <p:nvSpPr>
          <p:cNvPr id="20499" name="Line 20"/>
          <p:cNvSpPr>
            <a:spLocks noChangeShapeType="1"/>
          </p:cNvSpPr>
          <p:nvPr/>
        </p:nvSpPr>
        <p:spPr bwMode="auto">
          <a:xfrm>
            <a:off x="2740025" y="6216650"/>
            <a:ext cx="3924300" cy="0"/>
          </a:xfrm>
          <a:prstGeom prst="line">
            <a:avLst/>
          </a:prstGeom>
          <a:noFill/>
          <a:ln w="12700">
            <a:solidFill>
              <a:schemeClr val="folHlink"/>
            </a:solidFill>
            <a:round/>
            <a:headEnd/>
            <a:tailEnd/>
          </a:ln>
        </p:spPr>
        <p:txBody>
          <a:bodyPr anchor="ctr">
            <a:spAutoFit/>
          </a:bodyPr>
          <a:lstStyle/>
          <a:p>
            <a:endParaRPr lang="en-US"/>
          </a:p>
        </p:txBody>
      </p:sp>
      <p:sp>
        <p:nvSpPr>
          <p:cNvPr id="20500" name="Line 21"/>
          <p:cNvSpPr>
            <a:spLocks noChangeShapeType="1"/>
          </p:cNvSpPr>
          <p:nvPr/>
        </p:nvSpPr>
        <p:spPr bwMode="auto">
          <a:xfrm>
            <a:off x="4684713" y="1898650"/>
            <a:ext cx="3175" cy="4314825"/>
          </a:xfrm>
          <a:prstGeom prst="line">
            <a:avLst/>
          </a:prstGeom>
          <a:noFill/>
          <a:ln w="12700">
            <a:solidFill>
              <a:schemeClr val="folHlink"/>
            </a:solidFill>
            <a:round/>
            <a:headEnd/>
            <a:tailEnd/>
          </a:ln>
        </p:spPr>
        <p:txBody>
          <a:bodyPr anchor="ctr">
            <a:spAutoFit/>
          </a:bodyPr>
          <a:lstStyle/>
          <a:p>
            <a:endParaRPr lang="en-US"/>
          </a:p>
        </p:txBody>
      </p:sp>
      <p:sp>
        <p:nvSpPr>
          <p:cNvPr id="20501" name="Line 22"/>
          <p:cNvSpPr>
            <a:spLocks noChangeShapeType="1"/>
          </p:cNvSpPr>
          <p:nvPr/>
        </p:nvSpPr>
        <p:spPr bwMode="auto">
          <a:xfrm flipH="1">
            <a:off x="5072063" y="1903413"/>
            <a:ext cx="593725" cy="4310062"/>
          </a:xfrm>
          <a:prstGeom prst="line">
            <a:avLst/>
          </a:prstGeom>
          <a:noFill/>
          <a:ln w="12700">
            <a:solidFill>
              <a:schemeClr val="folHlink"/>
            </a:solidFill>
            <a:round/>
            <a:headEnd/>
            <a:tailEnd/>
          </a:ln>
        </p:spPr>
        <p:txBody>
          <a:bodyPr anchor="ctr">
            <a:spAutoFit/>
          </a:bodyPr>
          <a:lstStyle/>
          <a:p>
            <a:endParaRPr lang="en-US"/>
          </a:p>
        </p:txBody>
      </p:sp>
      <p:sp>
        <p:nvSpPr>
          <p:cNvPr id="20502" name="Line 23"/>
          <p:cNvSpPr>
            <a:spLocks noChangeShapeType="1"/>
          </p:cNvSpPr>
          <p:nvPr/>
        </p:nvSpPr>
        <p:spPr bwMode="auto">
          <a:xfrm flipH="1">
            <a:off x="5461000" y="1905000"/>
            <a:ext cx="1179513" cy="4308475"/>
          </a:xfrm>
          <a:prstGeom prst="line">
            <a:avLst/>
          </a:prstGeom>
          <a:noFill/>
          <a:ln w="12700">
            <a:solidFill>
              <a:schemeClr val="folHlink"/>
            </a:solidFill>
            <a:round/>
            <a:headEnd/>
            <a:tailEnd/>
          </a:ln>
        </p:spPr>
        <p:txBody>
          <a:bodyPr anchor="ctr">
            <a:spAutoFit/>
          </a:bodyPr>
          <a:lstStyle/>
          <a:p>
            <a:endParaRPr lang="en-US"/>
          </a:p>
        </p:txBody>
      </p:sp>
      <p:grpSp>
        <p:nvGrpSpPr>
          <p:cNvPr id="20504" name="Group 25"/>
          <p:cNvGrpSpPr>
            <a:grpSpLocks/>
          </p:cNvGrpSpPr>
          <p:nvPr/>
        </p:nvGrpSpPr>
        <p:grpSpPr bwMode="auto">
          <a:xfrm>
            <a:off x="4849813" y="5781675"/>
            <a:ext cx="88900" cy="80963"/>
            <a:chOff x="854" y="3388"/>
            <a:chExt cx="176" cy="176"/>
          </a:xfrm>
        </p:grpSpPr>
        <p:sp>
          <p:nvSpPr>
            <p:cNvPr id="20562" name="Freeform 26"/>
            <p:cNvSpPr>
              <a:spLocks/>
            </p:cNvSpPr>
            <p:nvPr/>
          </p:nvSpPr>
          <p:spPr bwMode="auto">
            <a:xfrm>
              <a:off x="854" y="3476"/>
              <a:ext cx="88" cy="88"/>
            </a:xfrm>
            <a:custGeom>
              <a:avLst/>
              <a:gdLst>
                <a:gd name="T0" fmla="*/ 88 w 176"/>
                <a:gd name="T1" fmla="*/ 0 h 177"/>
                <a:gd name="T2" fmla="*/ 0 w 176"/>
                <a:gd name="T3" fmla="*/ 0 h 177"/>
                <a:gd name="T4" fmla="*/ 1 w 176"/>
                <a:gd name="T5" fmla="*/ 14 h 177"/>
                <a:gd name="T6" fmla="*/ 5 w 176"/>
                <a:gd name="T7" fmla="*/ 28 h 177"/>
                <a:gd name="T8" fmla="*/ 10 w 176"/>
                <a:gd name="T9" fmla="*/ 40 h 177"/>
                <a:gd name="T10" fmla="*/ 17 w 176"/>
                <a:gd name="T11" fmla="*/ 52 h 177"/>
                <a:gd name="T12" fmla="*/ 26 w 176"/>
                <a:gd name="T13" fmla="*/ 62 h 177"/>
                <a:gd name="T14" fmla="*/ 37 w 176"/>
                <a:gd name="T15" fmla="*/ 72 h 177"/>
                <a:gd name="T16" fmla="*/ 48 w 176"/>
                <a:gd name="T17" fmla="*/ 79 h 177"/>
                <a:gd name="T18" fmla="*/ 61 w 176"/>
                <a:gd name="T19" fmla="*/ 84 h 177"/>
                <a:gd name="T20" fmla="*/ 75 w 176"/>
                <a:gd name="T21" fmla="*/ 87 h 177"/>
                <a:gd name="T22" fmla="*/ 88 w 176"/>
                <a:gd name="T23" fmla="*/ 88 h 177"/>
                <a:gd name="T24" fmla="*/ 88 w 176"/>
                <a:gd name="T25" fmla="*/ 0 h 1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6"/>
                <a:gd name="T40" fmla="*/ 0 h 177"/>
                <a:gd name="T41" fmla="*/ 176 w 176"/>
                <a:gd name="T42" fmla="*/ 177 h 1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6" h="177">
                  <a:moveTo>
                    <a:pt x="176" y="0"/>
                  </a:moveTo>
                  <a:lnTo>
                    <a:pt x="0" y="0"/>
                  </a:lnTo>
                  <a:lnTo>
                    <a:pt x="3" y="29"/>
                  </a:lnTo>
                  <a:lnTo>
                    <a:pt x="10" y="56"/>
                  </a:lnTo>
                  <a:lnTo>
                    <a:pt x="20" y="80"/>
                  </a:lnTo>
                  <a:lnTo>
                    <a:pt x="34" y="105"/>
                  </a:lnTo>
                  <a:lnTo>
                    <a:pt x="52" y="125"/>
                  </a:lnTo>
                  <a:lnTo>
                    <a:pt x="73" y="144"/>
                  </a:lnTo>
                  <a:lnTo>
                    <a:pt x="97" y="158"/>
                  </a:lnTo>
                  <a:lnTo>
                    <a:pt x="122" y="168"/>
                  </a:lnTo>
                  <a:lnTo>
                    <a:pt x="149" y="175"/>
                  </a:lnTo>
                  <a:lnTo>
                    <a:pt x="176" y="177"/>
                  </a:lnTo>
                  <a:lnTo>
                    <a:pt x="176" y="0"/>
                  </a:lnTo>
                  <a:close/>
                </a:path>
              </a:pathLst>
            </a:custGeom>
            <a:solidFill>
              <a:schemeClr val="bg1"/>
            </a:solidFill>
            <a:ln w="1588">
              <a:solidFill>
                <a:srgbClr val="000000"/>
              </a:solidFill>
              <a:prstDash val="solid"/>
              <a:round/>
              <a:headEnd/>
              <a:tailEnd/>
            </a:ln>
          </p:spPr>
          <p:txBody>
            <a:bodyPr/>
            <a:lstStyle/>
            <a:p>
              <a:endParaRPr lang="en-US"/>
            </a:p>
          </p:txBody>
        </p:sp>
        <p:sp>
          <p:nvSpPr>
            <p:cNvPr id="20563" name="Freeform 27"/>
            <p:cNvSpPr>
              <a:spLocks/>
            </p:cNvSpPr>
            <p:nvPr/>
          </p:nvSpPr>
          <p:spPr bwMode="auto">
            <a:xfrm>
              <a:off x="942" y="3388"/>
              <a:ext cx="88" cy="88"/>
            </a:xfrm>
            <a:custGeom>
              <a:avLst/>
              <a:gdLst>
                <a:gd name="T0" fmla="*/ 88 w 177"/>
                <a:gd name="T1" fmla="*/ 88 h 176"/>
                <a:gd name="T2" fmla="*/ 0 w 177"/>
                <a:gd name="T3" fmla="*/ 88 h 176"/>
                <a:gd name="T4" fmla="*/ 0 w 177"/>
                <a:gd name="T5" fmla="*/ 0 h 176"/>
                <a:gd name="T6" fmla="*/ 14 w 177"/>
                <a:gd name="T7" fmla="*/ 1 h 176"/>
                <a:gd name="T8" fmla="*/ 28 w 177"/>
                <a:gd name="T9" fmla="*/ 5 h 176"/>
                <a:gd name="T10" fmla="*/ 40 w 177"/>
                <a:gd name="T11" fmla="*/ 10 h 176"/>
                <a:gd name="T12" fmla="*/ 52 w 177"/>
                <a:gd name="T13" fmla="*/ 17 h 176"/>
                <a:gd name="T14" fmla="*/ 62 w 177"/>
                <a:gd name="T15" fmla="*/ 26 h 176"/>
                <a:gd name="T16" fmla="*/ 72 w 177"/>
                <a:gd name="T17" fmla="*/ 37 h 176"/>
                <a:gd name="T18" fmla="*/ 79 w 177"/>
                <a:gd name="T19" fmla="*/ 48 h 176"/>
                <a:gd name="T20" fmla="*/ 84 w 177"/>
                <a:gd name="T21" fmla="*/ 61 h 176"/>
                <a:gd name="T22" fmla="*/ 87 w 177"/>
                <a:gd name="T23" fmla="*/ 75 h 176"/>
                <a:gd name="T24" fmla="*/ 88 w 177"/>
                <a:gd name="T25" fmla="*/ 88 h 1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7"/>
                <a:gd name="T40" fmla="*/ 0 h 176"/>
                <a:gd name="T41" fmla="*/ 177 w 177"/>
                <a:gd name="T42" fmla="*/ 176 h 17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7" h="176">
                  <a:moveTo>
                    <a:pt x="177" y="176"/>
                  </a:moveTo>
                  <a:lnTo>
                    <a:pt x="0" y="176"/>
                  </a:lnTo>
                  <a:lnTo>
                    <a:pt x="0" y="0"/>
                  </a:lnTo>
                  <a:lnTo>
                    <a:pt x="29" y="3"/>
                  </a:lnTo>
                  <a:lnTo>
                    <a:pt x="56" y="10"/>
                  </a:lnTo>
                  <a:lnTo>
                    <a:pt x="80" y="20"/>
                  </a:lnTo>
                  <a:lnTo>
                    <a:pt x="105" y="34"/>
                  </a:lnTo>
                  <a:lnTo>
                    <a:pt x="125" y="52"/>
                  </a:lnTo>
                  <a:lnTo>
                    <a:pt x="144" y="73"/>
                  </a:lnTo>
                  <a:lnTo>
                    <a:pt x="158" y="97"/>
                  </a:lnTo>
                  <a:lnTo>
                    <a:pt x="168" y="122"/>
                  </a:lnTo>
                  <a:lnTo>
                    <a:pt x="175" y="149"/>
                  </a:lnTo>
                  <a:lnTo>
                    <a:pt x="177" y="176"/>
                  </a:lnTo>
                  <a:close/>
                </a:path>
              </a:pathLst>
            </a:custGeom>
            <a:solidFill>
              <a:schemeClr val="bg1"/>
            </a:solidFill>
            <a:ln w="1588">
              <a:solidFill>
                <a:srgbClr val="000000"/>
              </a:solidFill>
              <a:prstDash val="solid"/>
              <a:round/>
              <a:headEnd/>
              <a:tailEnd/>
            </a:ln>
          </p:spPr>
          <p:txBody>
            <a:bodyPr/>
            <a:lstStyle/>
            <a:p>
              <a:endParaRPr lang="en-US"/>
            </a:p>
          </p:txBody>
        </p:sp>
        <p:sp>
          <p:nvSpPr>
            <p:cNvPr id="20564" name="Freeform 28"/>
            <p:cNvSpPr>
              <a:spLocks/>
            </p:cNvSpPr>
            <p:nvPr/>
          </p:nvSpPr>
          <p:spPr bwMode="auto">
            <a:xfrm>
              <a:off x="942" y="3476"/>
              <a:ext cx="88" cy="88"/>
            </a:xfrm>
            <a:custGeom>
              <a:avLst/>
              <a:gdLst>
                <a:gd name="T0" fmla="*/ 0 w 177"/>
                <a:gd name="T1" fmla="*/ 0 h 177"/>
                <a:gd name="T2" fmla="*/ 88 w 177"/>
                <a:gd name="T3" fmla="*/ 0 h 177"/>
                <a:gd name="T4" fmla="*/ 87 w 177"/>
                <a:gd name="T5" fmla="*/ 14 h 177"/>
                <a:gd name="T6" fmla="*/ 84 w 177"/>
                <a:gd name="T7" fmla="*/ 28 h 177"/>
                <a:gd name="T8" fmla="*/ 79 w 177"/>
                <a:gd name="T9" fmla="*/ 40 h 177"/>
                <a:gd name="T10" fmla="*/ 72 w 177"/>
                <a:gd name="T11" fmla="*/ 52 h 177"/>
                <a:gd name="T12" fmla="*/ 62 w 177"/>
                <a:gd name="T13" fmla="*/ 62 h 177"/>
                <a:gd name="T14" fmla="*/ 52 w 177"/>
                <a:gd name="T15" fmla="*/ 72 h 177"/>
                <a:gd name="T16" fmla="*/ 40 w 177"/>
                <a:gd name="T17" fmla="*/ 79 h 177"/>
                <a:gd name="T18" fmla="*/ 28 w 177"/>
                <a:gd name="T19" fmla="*/ 84 h 177"/>
                <a:gd name="T20" fmla="*/ 14 w 177"/>
                <a:gd name="T21" fmla="*/ 87 h 177"/>
                <a:gd name="T22" fmla="*/ 0 w 177"/>
                <a:gd name="T23" fmla="*/ 88 h 177"/>
                <a:gd name="T24" fmla="*/ 0 w 177"/>
                <a:gd name="T25" fmla="*/ 0 h 1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7"/>
                <a:gd name="T40" fmla="*/ 0 h 177"/>
                <a:gd name="T41" fmla="*/ 177 w 177"/>
                <a:gd name="T42" fmla="*/ 177 h 1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7" h="177">
                  <a:moveTo>
                    <a:pt x="0" y="0"/>
                  </a:moveTo>
                  <a:lnTo>
                    <a:pt x="177" y="0"/>
                  </a:lnTo>
                  <a:lnTo>
                    <a:pt x="175" y="29"/>
                  </a:lnTo>
                  <a:lnTo>
                    <a:pt x="168" y="56"/>
                  </a:lnTo>
                  <a:lnTo>
                    <a:pt x="158" y="80"/>
                  </a:lnTo>
                  <a:lnTo>
                    <a:pt x="144" y="105"/>
                  </a:lnTo>
                  <a:lnTo>
                    <a:pt x="125" y="125"/>
                  </a:lnTo>
                  <a:lnTo>
                    <a:pt x="105" y="144"/>
                  </a:lnTo>
                  <a:lnTo>
                    <a:pt x="80" y="158"/>
                  </a:lnTo>
                  <a:lnTo>
                    <a:pt x="56" y="168"/>
                  </a:lnTo>
                  <a:lnTo>
                    <a:pt x="29" y="175"/>
                  </a:lnTo>
                  <a:lnTo>
                    <a:pt x="0" y="177"/>
                  </a:lnTo>
                  <a:lnTo>
                    <a:pt x="0" y="0"/>
                  </a:lnTo>
                  <a:close/>
                </a:path>
              </a:pathLst>
            </a:custGeom>
            <a:solidFill>
              <a:srgbClr val="FF3300"/>
            </a:solidFill>
            <a:ln w="1588">
              <a:solidFill>
                <a:srgbClr val="FF3300"/>
              </a:solidFill>
              <a:prstDash val="solid"/>
              <a:round/>
              <a:headEnd/>
              <a:tailEnd/>
            </a:ln>
          </p:spPr>
          <p:txBody>
            <a:bodyPr/>
            <a:lstStyle/>
            <a:p>
              <a:endParaRPr lang="en-US"/>
            </a:p>
          </p:txBody>
        </p:sp>
        <p:sp>
          <p:nvSpPr>
            <p:cNvPr id="20565" name="Freeform 29"/>
            <p:cNvSpPr>
              <a:spLocks/>
            </p:cNvSpPr>
            <p:nvPr/>
          </p:nvSpPr>
          <p:spPr bwMode="auto">
            <a:xfrm>
              <a:off x="854" y="3388"/>
              <a:ext cx="88" cy="88"/>
            </a:xfrm>
            <a:custGeom>
              <a:avLst/>
              <a:gdLst>
                <a:gd name="T0" fmla="*/ 0 w 176"/>
                <a:gd name="T1" fmla="*/ 88 h 176"/>
                <a:gd name="T2" fmla="*/ 88 w 176"/>
                <a:gd name="T3" fmla="*/ 88 h 176"/>
                <a:gd name="T4" fmla="*/ 88 w 176"/>
                <a:gd name="T5" fmla="*/ 0 h 176"/>
                <a:gd name="T6" fmla="*/ 75 w 176"/>
                <a:gd name="T7" fmla="*/ 1 h 176"/>
                <a:gd name="T8" fmla="*/ 61 w 176"/>
                <a:gd name="T9" fmla="*/ 5 h 176"/>
                <a:gd name="T10" fmla="*/ 48 w 176"/>
                <a:gd name="T11" fmla="*/ 10 h 176"/>
                <a:gd name="T12" fmla="*/ 37 w 176"/>
                <a:gd name="T13" fmla="*/ 17 h 176"/>
                <a:gd name="T14" fmla="*/ 26 w 176"/>
                <a:gd name="T15" fmla="*/ 26 h 176"/>
                <a:gd name="T16" fmla="*/ 17 w 176"/>
                <a:gd name="T17" fmla="*/ 37 h 176"/>
                <a:gd name="T18" fmla="*/ 10 w 176"/>
                <a:gd name="T19" fmla="*/ 48 h 176"/>
                <a:gd name="T20" fmla="*/ 5 w 176"/>
                <a:gd name="T21" fmla="*/ 61 h 176"/>
                <a:gd name="T22" fmla="*/ 1 w 176"/>
                <a:gd name="T23" fmla="*/ 75 h 176"/>
                <a:gd name="T24" fmla="*/ 0 w 176"/>
                <a:gd name="T25" fmla="*/ 88 h 1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6"/>
                <a:gd name="T40" fmla="*/ 0 h 176"/>
                <a:gd name="T41" fmla="*/ 176 w 176"/>
                <a:gd name="T42" fmla="*/ 176 h 17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6" h="176">
                  <a:moveTo>
                    <a:pt x="0" y="176"/>
                  </a:moveTo>
                  <a:lnTo>
                    <a:pt x="176" y="176"/>
                  </a:lnTo>
                  <a:lnTo>
                    <a:pt x="176" y="0"/>
                  </a:lnTo>
                  <a:lnTo>
                    <a:pt x="149" y="3"/>
                  </a:lnTo>
                  <a:lnTo>
                    <a:pt x="122" y="10"/>
                  </a:lnTo>
                  <a:lnTo>
                    <a:pt x="97" y="20"/>
                  </a:lnTo>
                  <a:lnTo>
                    <a:pt x="73" y="34"/>
                  </a:lnTo>
                  <a:lnTo>
                    <a:pt x="52" y="52"/>
                  </a:lnTo>
                  <a:lnTo>
                    <a:pt x="34" y="73"/>
                  </a:lnTo>
                  <a:lnTo>
                    <a:pt x="20" y="97"/>
                  </a:lnTo>
                  <a:lnTo>
                    <a:pt x="10" y="122"/>
                  </a:lnTo>
                  <a:lnTo>
                    <a:pt x="3" y="149"/>
                  </a:lnTo>
                  <a:lnTo>
                    <a:pt x="0" y="176"/>
                  </a:lnTo>
                  <a:close/>
                </a:path>
              </a:pathLst>
            </a:custGeom>
            <a:solidFill>
              <a:srgbClr val="FF3300"/>
            </a:solidFill>
            <a:ln w="1588">
              <a:solidFill>
                <a:srgbClr val="FF3300"/>
              </a:solidFill>
              <a:prstDash val="solid"/>
              <a:round/>
              <a:headEnd/>
              <a:tailEnd/>
            </a:ln>
          </p:spPr>
          <p:txBody>
            <a:bodyPr/>
            <a:lstStyle/>
            <a:p>
              <a:endParaRPr lang="en-US"/>
            </a:p>
          </p:txBody>
        </p:sp>
        <p:sp>
          <p:nvSpPr>
            <p:cNvPr id="20566" name="Oval 30"/>
            <p:cNvSpPr>
              <a:spLocks noChangeArrowheads="1"/>
            </p:cNvSpPr>
            <p:nvPr/>
          </p:nvSpPr>
          <p:spPr bwMode="auto">
            <a:xfrm>
              <a:off x="854" y="3388"/>
              <a:ext cx="176" cy="176"/>
            </a:xfrm>
            <a:prstGeom prst="ellipse">
              <a:avLst/>
            </a:prstGeom>
            <a:noFill/>
            <a:ln w="9525">
              <a:solidFill>
                <a:srgbClr val="FF3300"/>
              </a:solidFill>
              <a:round/>
              <a:headEnd/>
              <a:tailEnd/>
            </a:ln>
          </p:spPr>
          <p:txBody>
            <a:bodyPr anchor="ctr">
              <a:spAutoFit/>
            </a:bodyPr>
            <a:lstStyle/>
            <a:p>
              <a:endParaRPr lang="en-US"/>
            </a:p>
          </p:txBody>
        </p:sp>
      </p:grpSp>
      <p:grpSp>
        <p:nvGrpSpPr>
          <p:cNvPr id="20505" name="Group 31"/>
          <p:cNvGrpSpPr>
            <a:grpSpLocks/>
          </p:cNvGrpSpPr>
          <p:nvPr/>
        </p:nvGrpSpPr>
        <p:grpSpPr bwMode="auto">
          <a:xfrm>
            <a:off x="4946650" y="5802313"/>
            <a:ext cx="55563" cy="57150"/>
            <a:chOff x="854" y="3388"/>
            <a:chExt cx="176" cy="176"/>
          </a:xfrm>
        </p:grpSpPr>
        <p:sp>
          <p:nvSpPr>
            <p:cNvPr id="20557" name="Freeform 32"/>
            <p:cNvSpPr>
              <a:spLocks/>
            </p:cNvSpPr>
            <p:nvPr/>
          </p:nvSpPr>
          <p:spPr bwMode="auto">
            <a:xfrm>
              <a:off x="854" y="3476"/>
              <a:ext cx="88" cy="88"/>
            </a:xfrm>
            <a:custGeom>
              <a:avLst/>
              <a:gdLst>
                <a:gd name="T0" fmla="*/ 88 w 176"/>
                <a:gd name="T1" fmla="*/ 0 h 177"/>
                <a:gd name="T2" fmla="*/ 0 w 176"/>
                <a:gd name="T3" fmla="*/ 0 h 177"/>
                <a:gd name="T4" fmla="*/ 1 w 176"/>
                <a:gd name="T5" fmla="*/ 14 h 177"/>
                <a:gd name="T6" fmla="*/ 5 w 176"/>
                <a:gd name="T7" fmla="*/ 28 h 177"/>
                <a:gd name="T8" fmla="*/ 10 w 176"/>
                <a:gd name="T9" fmla="*/ 40 h 177"/>
                <a:gd name="T10" fmla="*/ 17 w 176"/>
                <a:gd name="T11" fmla="*/ 52 h 177"/>
                <a:gd name="T12" fmla="*/ 26 w 176"/>
                <a:gd name="T13" fmla="*/ 62 h 177"/>
                <a:gd name="T14" fmla="*/ 37 w 176"/>
                <a:gd name="T15" fmla="*/ 72 h 177"/>
                <a:gd name="T16" fmla="*/ 48 w 176"/>
                <a:gd name="T17" fmla="*/ 79 h 177"/>
                <a:gd name="T18" fmla="*/ 61 w 176"/>
                <a:gd name="T19" fmla="*/ 84 h 177"/>
                <a:gd name="T20" fmla="*/ 75 w 176"/>
                <a:gd name="T21" fmla="*/ 87 h 177"/>
                <a:gd name="T22" fmla="*/ 88 w 176"/>
                <a:gd name="T23" fmla="*/ 88 h 177"/>
                <a:gd name="T24" fmla="*/ 88 w 176"/>
                <a:gd name="T25" fmla="*/ 0 h 1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6"/>
                <a:gd name="T40" fmla="*/ 0 h 177"/>
                <a:gd name="T41" fmla="*/ 176 w 176"/>
                <a:gd name="T42" fmla="*/ 177 h 1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6" h="177">
                  <a:moveTo>
                    <a:pt x="176" y="0"/>
                  </a:moveTo>
                  <a:lnTo>
                    <a:pt x="0" y="0"/>
                  </a:lnTo>
                  <a:lnTo>
                    <a:pt x="3" y="29"/>
                  </a:lnTo>
                  <a:lnTo>
                    <a:pt x="10" y="56"/>
                  </a:lnTo>
                  <a:lnTo>
                    <a:pt x="20" y="80"/>
                  </a:lnTo>
                  <a:lnTo>
                    <a:pt x="34" y="105"/>
                  </a:lnTo>
                  <a:lnTo>
                    <a:pt x="52" y="125"/>
                  </a:lnTo>
                  <a:lnTo>
                    <a:pt x="73" y="144"/>
                  </a:lnTo>
                  <a:lnTo>
                    <a:pt x="97" y="158"/>
                  </a:lnTo>
                  <a:lnTo>
                    <a:pt x="122" y="168"/>
                  </a:lnTo>
                  <a:lnTo>
                    <a:pt x="149" y="175"/>
                  </a:lnTo>
                  <a:lnTo>
                    <a:pt x="176" y="177"/>
                  </a:lnTo>
                  <a:lnTo>
                    <a:pt x="176" y="0"/>
                  </a:lnTo>
                  <a:close/>
                </a:path>
              </a:pathLst>
            </a:custGeom>
            <a:solidFill>
              <a:schemeClr val="bg1"/>
            </a:solidFill>
            <a:ln w="1588">
              <a:solidFill>
                <a:srgbClr val="000000"/>
              </a:solidFill>
              <a:prstDash val="solid"/>
              <a:round/>
              <a:headEnd/>
              <a:tailEnd/>
            </a:ln>
          </p:spPr>
          <p:txBody>
            <a:bodyPr/>
            <a:lstStyle/>
            <a:p>
              <a:endParaRPr lang="en-US"/>
            </a:p>
          </p:txBody>
        </p:sp>
        <p:sp>
          <p:nvSpPr>
            <p:cNvPr id="20558" name="Freeform 33"/>
            <p:cNvSpPr>
              <a:spLocks/>
            </p:cNvSpPr>
            <p:nvPr/>
          </p:nvSpPr>
          <p:spPr bwMode="auto">
            <a:xfrm>
              <a:off x="942" y="3388"/>
              <a:ext cx="88" cy="88"/>
            </a:xfrm>
            <a:custGeom>
              <a:avLst/>
              <a:gdLst>
                <a:gd name="T0" fmla="*/ 88 w 177"/>
                <a:gd name="T1" fmla="*/ 88 h 176"/>
                <a:gd name="T2" fmla="*/ 0 w 177"/>
                <a:gd name="T3" fmla="*/ 88 h 176"/>
                <a:gd name="T4" fmla="*/ 0 w 177"/>
                <a:gd name="T5" fmla="*/ 0 h 176"/>
                <a:gd name="T6" fmla="*/ 14 w 177"/>
                <a:gd name="T7" fmla="*/ 1 h 176"/>
                <a:gd name="T8" fmla="*/ 28 w 177"/>
                <a:gd name="T9" fmla="*/ 5 h 176"/>
                <a:gd name="T10" fmla="*/ 40 w 177"/>
                <a:gd name="T11" fmla="*/ 10 h 176"/>
                <a:gd name="T12" fmla="*/ 52 w 177"/>
                <a:gd name="T13" fmla="*/ 17 h 176"/>
                <a:gd name="T14" fmla="*/ 62 w 177"/>
                <a:gd name="T15" fmla="*/ 26 h 176"/>
                <a:gd name="T16" fmla="*/ 72 w 177"/>
                <a:gd name="T17" fmla="*/ 37 h 176"/>
                <a:gd name="T18" fmla="*/ 79 w 177"/>
                <a:gd name="T19" fmla="*/ 48 h 176"/>
                <a:gd name="T20" fmla="*/ 84 w 177"/>
                <a:gd name="T21" fmla="*/ 61 h 176"/>
                <a:gd name="T22" fmla="*/ 87 w 177"/>
                <a:gd name="T23" fmla="*/ 75 h 176"/>
                <a:gd name="T24" fmla="*/ 88 w 177"/>
                <a:gd name="T25" fmla="*/ 88 h 1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7"/>
                <a:gd name="T40" fmla="*/ 0 h 176"/>
                <a:gd name="T41" fmla="*/ 177 w 177"/>
                <a:gd name="T42" fmla="*/ 176 h 17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7" h="176">
                  <a:moveTo>
                    <a:pt x="177" y="176"/>
                  </a:moveTo>
                  <a:lnTo>
                    <a:pt x="0" y="176"/>
                  </a:lnTo>
                  <a:lnTo>
                    <a:pt x="0" y="0"/>
                  </a:lnTo>
                  <a:lnTo>
                    <a:pt x="29" y="3"/>
                  </a:lnTo>
                  <a:lnTo>
                    <a:pt x="56" y="10"/>
                  </a:lnTo>
                  <a:lnTo>
                    <a:pt x="80" y="20"/>
                  </a:lnTo>
                  <a:lnTo>
                    <a:pt x="105" y="34"/>
                  </a:lnTo>
                  <a:lnTo>
                    <a:pt x="125" y="52"/>
                  </a:lnTo>
                  <a:lnTo>
                    <a:pt x="144" y="73"/>
                  </a:lnTo>
                  <a:lnTo>
                    <a:pt x="158" y="97"/>
                  </a:lnTo>
                  <a:lnTo>
                    <a:pt x="168" y="122"/>
                  </a:lnTo>
                  <a:lnTo>
                    <a:pt x="175" y="149"/>
                  </a:lnTo>
                  <a:lnTo>
                    <a:pt x="177" y="176"/>
                  </a:lnTo>
                  <a:close/>
                </a:path>
              </a:pathLst>
            </a:custGeom>
            <a:solidFill>
              <a:schemeClr val="bg1"/>
            </a:solidFill>
            <a:ln w="1588">
              <a:solidFill>
                <a:srgbClr val="000000"/>
              </a:solidFill>
              <a:prstDash val="solid"/>
              <a:round/>
              <a:headEnd/>
              <a:tailEnd/>
            </a:ln>
          </p:spPr>
          <p:txBody>
            <a:bodyPr/>
            <a:lstStyle/>
            <a:p>
              <a:endParaRPr lang="en-US"/>
            </a:p>
          </p:txBody>
        </p:sp>
        <p:sp>
          <p:nvSpPr>
            <p:cNvPr id="20559" name="Freeform 34"/>
            <p:cNvSpPr>
              <a:spLocks/>
            </p:cNvSpPr>
            <p:nvPr/>
          </p:nvSpPr>
          <p:spPr bwMode="auto">
            <a:xfrm>
              <a:off x="942" y="3476"/>
              <a:ext cx="88" cy="88"/>
            </a:xfrm>
            <a:custGeom>
              <a:avLst/>
              <a:gdLst>
                <a:gd name="T0" fmla="*/ 0 w 177"/>
                <a:gd name="T1" fmla="*/ 0 h 177"/>
                <a:gd name="T2" fmla="*/ 88 w 177"/>
                <a:gd name="T3" fmla="*/ 0 h 177"/>
                <a:gd name="T4" fmla="*/ 87 w 177"/>
                <a:gd name="T5" fmla="*/ 14 h 177"/>
                <a:gd name="T6" fmla="*/ 84 w 177"/>
                <a:gd name="T7" fmla="*/ 28 h 177"/>
                <a:gd name="T8" fmla="*/ 79 w 177"/>
                <a:gd name="T9" fmla="*/ 40 h 177"/>
                <a:gd name="T10" fmla="*/ 72 w 177"/>
                <a:gd name="T11" fmla="*/ 52 h 177"/>
                <a:gd name="T12" fmla="*/ 62 w 177"/>
                <a:gd name="T13" fmla="*/ 62 h 177"/>
                <a:gd name="T14" fmla="*/ 52 w 177"/>
                <a:gd name="T15" fmla="*/ 72 h 177"/>
                <a:gd name="T16" fmla="*/ 40 w 177"/>
                <a:gd name="T17" fmla="*/ 79 h 177"/>
                <a:gd name="T18" fmla="*/ 28 w 177"/>
                <a:gd name="T19" fmla="*/ 84 h 177"/>
                <a:gd name="T20" fmla="*/ 14 w 177"/>
                <a:gd name="T21" fmla="*/ 87 h 177"/>
                <a:gd name="T22" fmla="*/ 0 w 177"/>
                <a:gd name="T23" fmla="*/ 88 h 177"/>
                <a:gd name="T24" fmla="*/ 0 w 177"/>
                <a:gd name="T25" fmla="*/ 0 h 1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7"/>
                <a:gd name="T40" fmla="*/ 0 h 177"/>
                <a:gd name="T41" fmla="*/ 177 w 177"/>
                <a:gd name="T42" fmla="*/ 177 h 1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7" h="177">
                  <a:moveTo>
                    <a:pt x="0" y="0"/>
                  </a:moveTo>
                  <a:lnTo>
                    <a:pt x="177" y="0"/>
                  </a:lnTo>
                  <a:lnTo>
                    <a:pt x="175" y="29"/>
                  </a:lnTo>
                  <a:lnTo>
                    <a:pt x="168" y="56"/>
                  </a:lnTo>
                  <a:lnTo>
                    <a:pt x="158" y="80"/>
                  </a:lnTo>
                  <a:lnTo>
                    <a:pt x="144" y="105"/>
                  </a:lnTo>
                  <a:lnTo>
                    <a:pt x="125" y="125"/>
                  </a:lnTo>
                  <a:lnTo>
                    <a:pt x="105" y="144"/>
                  </a:lnTo>
                  <a:lnTo>
                    <a:pt x="80" y="158"/>
                  </a:lnTo>
                  <a:lnTo>
                    <a:pt x="56" y="168"/>
                  </a:lnTo>
                  <a:lnTo>
                    <a:pt x="29" y="175"/>
                  </a:lnTo>
                  <a:lnTo>
                    <a:pt x="0" y="177"/>
                  </a:lnTo>
                  <a:lnTo>
                    <a:pt x="0" y="0"/>
                  </a:lnTo>
                  <a:close/>
                </a:path>
              </a:pathLst>
            </a:custGeom>
            <a:solidFill>
              <a:srgbClr val="FF3300"/>
            </a:solidFill>
            <a:ln w="1588">
              <a:solidFill>
                <a:srgbClr val="FF3300"/>
              </a:solidFill>
              <a:prstDash val="solid"/>
              <a:round/>
              <a:headEnd/>
              <a:tailEnd/>
            </a:ln>
          </p:spPr>
          <p:txBody>
            <a:bodyPr/>
            <a:lstStyle/>
            <a:p>
              <a:endParaRPr lang="en-US"/>
            </a:p>
          </p:txBody>
        </p:sp>
        <p:sp>
          <p:nvSpPr>
            <p:cNvPr id="20560" name="Freeform 35"/>
            <p:cNvSpPr>
              <a:spLocks/>
            </p:cNvSpPr>
            <p:nvPr/>
          </p:nvSpPr>
          <p:spPr bwMode="auto">
            <a:xfrm>
              <a:off x="854" y="3388"/>
              <a:ext cx="88" cy="88"/>
            </a:xfrm>
            <a:custGeom>
              <a:avLst/>
              <a:gdLst>
                <a:gd name="T0" fmla="*/ 0 w 176"/>
                <a:gd name="T1" fmla="*/ 88 h 176"/>
                <a:gd name="T2" fmla="*/ 88 w 176"/>
                <a:gd name="T3" fmla="*/ 88 h 176"/>
                <a:gd name="T4" fmla="*/ 88 w 176"/>
                <a:gd name="T5" fmla="*/ 0 h 176"/>
                <a:gd name="T6" fmla="*/ 75 w 176"/>
                <a:gd name="T7" fmla="*/ 1 h 176"/>
                <a:gd name="T8" fmla="*/ 61 w 176"/>
                <a:gd name="T9" fmla="*/ 5 h 176"/>
                <a:gd name="T10" fmla="*/ 48 w 176"/>
                <a:gd name="T11" fmla="*/ 10 h 176"/>
                <a:gd name="T12" fmla="*/ 37 w 176"/>
                <a:gd name="T13" fmla="*/ 17 h 176"/>
                <a:gd name="T14" fmla="*/ 26 w 176"/>
                <a:gd name="T15" fmla="*/ 26 h 176"/>
                <a:gd name="T16" fmla="*/ 17 w 176"/>
                <a:gd name="T17" fmla="*/ 37 h 176"/>
                <a:gd name="T18" fmla="*/ 10 w 176"/>
                <a:gd name="T19" fmla="*/ 48 h 176"/>
                <a:gd name="T20" fmla="*/ 5 w 176"/>
                <a:gd name="T21" fmla="*/ 61 h 176"/>
                <a:gd name="T22" fmla="*/ 1 w 176"/>
                <a:gd name="T23" fmla="*/ 75 h 176"/>
                <a:gd name="T24" fmla="*/ 0 w 176"/>
                <a:gd name="T25" fmla="*/ 88 h 1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6"/>
                <a:gd name="T40" fmla="*/ 0 h 176"/>
                <a:gd name="T41" fmla="*/ 176 w 176"/>
                <a:gd name="T42" fmla="*/ 176 h 17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6" h="176">
                  <a:moveTo>
                    <a:pt x="0" y="176"/>
                  </a:moveTo>
                  <a:lnTo>
                    <a:pt x="176" y="176"/>
                  </a:lnTo>
                  <a:lnTo>
                    <a:pt x="176" y="0"/>
                  </a:lnTo>
                  <a:lnTo>
                    <a:pt x="149" y="3"/>
                  </a:lnTo>
                  <a:lnTo>
                    <a:pt x="122" y="10"/>
                  </a:lnTo>
                  <a:lnTo>
                    <a:pt x="97" y="20"/>
                  </a:lnTo>
                  <a:lnTo>
                    <a:pt x="73" y="34"/>
                  </a:lnTo>
                  <a:lnTo>
                    <a:pt x="52" y="52"/>
                  </a:lnTo>
                  <a:lnTo>
                    <a:pt x="34" y="73"/>
                  </a:lnTo>
                  <a:lnTo>
                    <a:pt x="20" y="97"/>
                  </a:lnTo>
                  <a:lnTo>
                    <a:pt x="10" y="122"/>
                  </a:lnTo>
                  <a:lnTo>
                    <a:pt x="3" y="149"/>
                  </a:lnTo>
                  <a:lnTo>
                    <a:pt x="0" y="176"/>
                  </a:lnTo>
                  <a:close/>
                </a:path>
              </a:pathLst>
            </a:custGeom>
            <a:solidFill>
              <a:srgbClr val="FF3300"/>
            </a:solidFill>
            <a:ln w="1588">
              <a:solidFill>
                <a:srgbClr val="FF3300"/>
              </a:solidFill>
              <a:prstDash val="solid"/>
              <a:round/>
              <a:headEnd/>
              <a:tailEnd/>
            </a:ln>
          </p:spPr>
          <p:txBody>
            <a:bodyPr/>
            <a:lstStyle/>
            <a:p>
              <a:endParaRPr lang="en-US"/>
            </a:p>
          </p:txBody>
        </p:sp>
        <p:sp>
          <p:nvSpPr>
            <p:cNvPr id="20561" name="Oval 36"/>
            <p:cNvSpPr>
              <a:spLocks noChangeArrowheads="1"/>
            </p:cNvSpPr>
            <p:nvPr/>
          </p:nvSpPr>
          <p:spPr bwMode="auto">
            <a:xfrm>
              <a:off x="854" y="3388"/>
              <a:ext cx="176" cy="176"/>
            </a:xfrm>
            <a:prstGeom prst="ellipse">
              <a:avLst/>
            </a:prstGeom>
            <a:noFill/>
            <a:ln w="9525">
              <a:solidFill>
                <a:srgbClr val="FF3300"/>
              </a:solidFill>
              <a:round/>
              <a:headEnd/>
              <a:tailEnd/>
            </a:ln>
          </p:spPr>
          <p:txBody>
            <a:bodyPr anchor="ctr">
              <a:spAutoFit/>
            </a:bodyPr>
            <a:lstStyle/>
            <a:p>
              <a:endParaRPr lang="en-US"/>
            </a:p>
          </p:txBody>
        </p:sp>
      </p:grpSp>
      <p:grpSp>
        <p:nvGrpSpPr>
          <p:cNvPr id="20506" name="Group 37"/>
          <p:cNvGrpSpPr>
            <a:grpSpLocks/>
          </p:cNvGrpSpPr>
          <p:nvPr/>
        </p:nvGrpSpPr>
        <p:grpSpPr bwMode="auto">
          <a:xfrm>
            <a:off x="4694238" y="5802313"/>
            <a:ext cx="55562" cy="57150"/>
            <a:chOff x="854" y="3388"/>
            <a:chExt cx="176" cy="176"/>
          </a:xfrm>
        </p:grpSpPr>
        <p:sp>
          <p:nvSpPr>
            <p:cNvPr id="20552" name="Freeform 38"/>
            <p:cNvSpPr>
              <a:spLocks/>
            </p:cNvSpPr>
            <p:nvPr/>
          </p:nvSpPr>
          <p:spPr bwMode="auto">
            <a:xfrm>
              <a:off x="854" y="3476"/>
              <a:ext cx="88" cy="88"/>
            </a:xfrm>
            <a:custGeom>
              <a:avLst/>
              <a:gdLst>
                <a:gd name="T0" fmla="*/ 88 w 176"/>
                <a:gd name="T1" fmla="*/ 0 h 177"/>
                <a:gd name="T2" fmla="*/ 0 w 176"/>
                <a:gd name="T3" fmla="*/ 0 h 177"/>
                <a:gd name="T4" fmla="*/ 1 w 176"/>
                <a:gd name="T5" fmla="*/ 14 h 177"/>
                <a:gd name="T6" fmla="*/ 5 w 176"/>
                <a:gd name="T7" fmla="*/ 28 h 177"/>
                <a:gd name="T8" fmla="*/ 10 w 176"/>
                <a:gd name="T9" fmla="*/ 40 h 177"/>
                <a:gd name="T10" fmla="*/ 17 w 176"/>
                <a:gd name="T11" fmla="*/ 52 h 177"/>
                <a:gd name="T12" fmla="*/ 26 w 176"/>
                <a:gd name="T13" fmla="*/ 62 h 177"/>
                <a:gd name="T14" fmla="*/ 37 w 176"/>
                <a:gd name="T15" fmla="*/ 72 h 177"/>
                <a:gd name="T16" fmla="*/ 48 w 176"/>
                <a:gd name="T17" fmla="*/ 79 h 177"/>
                <a:gd name="T18" fmla="*/ 61 w 176"/>
                <a:gd name="T19" fmla="*/ 84 h 177"/>
                <a:gd name="T20" fmla="*/ 75 w 176"/>
                <a:gd name="T21" fmla="*/ 87 h 177"/>
                <a:gd name="T22" fmla="*/ 88 w 176"/>
                <a:gd name="T23" fmla="*/ 88 h 177"/>
                <a:gd name="T24" fmla="*/ 88 w 176"/>
                <a:gd name="T25" fmla="*/ 0 h 1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6"/>
                <a:gd name="T40" fmla="*/ 0 h 177"/>
                <a:gd name="T41" fmla="*/ 176 w 176"/>
                <a:gd name="T42" fmla="*/ 177 h 1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6" h="177">
                  <a:moveTo>
                    <a:pt x="176" y="0"/>
                  </a:moveTo>
                  <a:lnTo>
                    <a:pt x="0" y="0"/>
                  </a:lnTo>
                  <a:lnTo>
                    <a:pt x="3" y="29"/>
                  </a:lnTo>
                  <a:lnTo>
                    <a:pt x="10" y="56"/>
                  </a:lnTo>
                  <a:lnTo>
                    <a:pt x="20" y="80"/>
                  </a:lnTo>
                  <a:lnTo>
                    <a:pt x="34" y="105"/>
                  </a:lnTo>
                  <a:lnTo>
                    <a:pt x="52" y="125"/>
                  </a:lnTo>
                  <a:lnTo>
                    <a:pt x="73" y="144"/>
                  </a:lnTo>
                  <a:lnTo>
                    <a:pt x="97" y="158"/>
                  </a:lnTo>
                  <a:lnTo>
                    <a:pt x="122" y="168"/>
                  </a:lnTo>
                  <a:lnTo>
                    <a:pt x="149" y="175"/>
                  </a:lnTo>
                  <a:lnTo>
                    <a:pt x="176" y="177"/>
                  </a:lnTo>
                  <a:lnTo>
                    <a:pt x="176" y="0"/>
                  </a:lnTo>
                  <a:close/>
                </a:path>
              </a:pathLst>
            </a:custGeom>
            <a:solidFill>
              <a:schemeClr val="bg1"/>
            </a:solidFill>
            <a:ln w="1588">
              <a:solidFill>
                <a:srgbClr val="000000"/>
              </a:solidFill>
              <a:prstDash val="solid"/>
              <a:round/>
              <a:headEnd/>
              <a:tailEnd/>
            </a:ln>
          </p:spPr>
          <p:txBody>
            <a:bodyPr/>
            <a:lstStyle/>
            <a:p>
              <a:endParaRPr lang="en-US"/>
            </a:p>
          </p:txBody>
        </p:sp>
        <p:sp>
          <p:nvSpPr>
            <p:cNvPr id="20553" name="Freeform 39"/>
            <p:cNvSpPr>
              <a:spLocks/>
            </p:cNvSpPr>
            <p:nvPr/>
          </p:nvSpPr>
          <p:spPr bwMode="auto">
            <a:xfrm>
              <a:off x="942" y="3388"/>
              <a:ext cx="88" cy="88"/>
            </a:xfrm>
            <a:custGeom>
              <a:avLst/>
              <a:gdLst>
                <a:gd name="T0" fmla="*/ 88 w 177"/>
                <a:gd name="T1" fmla="*/ 88 h 176"/>
                <a:gd name="T2" fmla="*/ 0 w 177"/>
                <a:gd name="T3" fmla="*/ 88 h 176"/>
                <a:gd name="T4" fmla="*/ 0 w 177"/>
                <a:gd name="T5" fmla="*/ 0 h 176"/>
                <a:gd name="T6" fmla="*/ 14 w 177"/>
                <a:gd name="T7" fmla="*/ 1 h 176"/>
                <a:gd name="T8" fmla="*/ 28 w 177"/>
                <a:gd name="T9" fmla="*/ 5 h 176"/>
                <a:gd name="T10" fmla="*/ 40 w 177"/>
                <a:gd name="T11" fmla="*/ 10 h 176"/>
                <a:gd name="T12" fmla="*/ 52 w 177"/>
                <a:gd name="T13" fmla="*/ 17 h 176"/>
                <a:gd name="T14" fmla="*/ 62 w 177"/>
                <a:gd name="T15" fmla="*/ 26 h 176"/>
                <a:gd name="T16" fmla="*/ 72 w 177"/>
                <a:gd name="T17" fmla="*/ 37 h 176"/>
                <a:gd name="T18" fmla="*/ 79 w 177"/>
                <a:gd name="T19" fmla="*/ 48 h 176"/>
                <a:gd name="T20" fmla="*/ 84 w 177"/>
                <a:gd name="T21" fmla="*/ 61 h 176"/>
                <a:gd name="T22" fmla="*/ 87 w 177"/>
                <a:gd name="T23" fmla="*/ 75 h 176"/>
                <a:gd name="T24" fmla="*/ 88 w 177"/>
                <a:gd name="T25" fmla="*/ 88 h 1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7"/>
                <a:gd name="T40" fmla="*/ 0 h 176"/>
                <a:gd name="T41" fmla="*/ 177 w 177"/>
                <a:gd name="T42" fmla="*/ 176 h 17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7" h="176">
                  <a:moveTo>
                    <a:pt x="177" y="176"/>
                  </a:moveTo>
                  <a:lnTo>
                    <a:pt x="0" y="176"/>
                  </a:lnTo>
                  <a:lnTo>
                    <a:pt x="0" y="0"/>
                  </a:lnTo>
                  <a:lnTo>
                    <a:pt x="29" y="3"/>
                  </a:lnTo>
                  <a:lnTo>
                    <a:pt x="56" y="10"/>
                  </a:lnTo>
                  <a:lnTo>
                    <a:pt x="80" y="20"/>
                  </a:lnTo>
                  <a:lnTo>
                    <a:pt x="105" y="34"/>
                  </a:lnTo>
                  <a:lnTo>
                    <a:pt x="125" y="52"/>
                  </a:lnTo>
                  <a:lnTo>
                    <a:pt x="144" y="73"/>
                  </a:lnTo>
                  <a:lnTo>
                    <a:pt x="158" y="97"/>
                  </a:lnTo>
                  <a:lnTo>
                    <a:pt x="168" y="122"/>
                  </a:lnTo>
                  <a:lnTo>
                    <a:pt x="175" y="149"/>
                  </a:lnTo>
                  <a:lnTo>
                    <a:pt x="177" y="176"/>
                  </a:lnTo>
                  <a:close/>
                </a:path>
              </a:pathLst>
            </a:custGeom>
            <a:solidFill>
              <a:schemeClr val="bg1"/>
            </a:solidFill>
            <a:ln w="1588">
              <a:solidFill>
                <a:srgbClr val="000000"/>
              </a:solidFill>
              <a:prstDash val="solid"/>
              <a:round/>
              <a:headEnd/>
              <a:tailEnd/>
            </a:ln>
          </p:spPr>
          <p:txBody>
            <a:bodyPr/>
            <a:lstStyle/>
            <a:p>
              <a:endParaRPr lang="en-US"/>
            </a:p>
          </p:txBody>
        </p:sp>
        <p:sp>
          <p:nvSpPr>
            <p:cNvPr id="20554" name="Freeform 40"/>
            <p:cNvSpPr>
              <a:spLocks/>
            </p:cNvSpPr>
            <p:nvPr/>
          </p:nvSpPr>
          <p:spPr bwMode="auto">
            <a:xfrm>
              <a:off x="942" y="3476"/>
              <a:ext cx="88" cy="88"/>
            </a:xfrm>
            <a:custGeom>
              <a:avLst/>
              <a:gdLst>
                <a:gd name="T0" fmla="*/ 0 w 177"/>
                <a:gd name="T1" fmla="*/ 0 h 177"/>
                <a:gd name="T2" fmla="*/ 88 w 177"/>
                <a:gd name="T3" fmla="*/ 0 h 177"/>
                <a:gd name="T4" fmla="*/ 87 w 177"/>
                <a:gd name="T5" fmla="*/ 14 h 177"/>
                <a:gd name="T6" fmla="*/ 84 w 177"/>
                <a:gd name="T7" fmla="*/ 28 h 177"/>
                <a:gd name="T8" fmla="*/ 79 w 177"/>
                <a:gd name="T9" fmla="*/ 40 h 177"/>
                <a:gd name="T10" fmla="*/ 72 w 177"/>
                <a:gd name="T11" fmla="*/ 52 h 177"/>
                <a:gd name="T12" fmla="*/ 62 w 177"/>
                <a:gd name="T13" fmla="*/ 62 h 177"/>
                <a:gd name="T14" fmla="*/ 52 w 177"/>
                <a:gd name="T15" fmla="*/ 72 h 177"/>
                <a:gd name="T16" fmla="*/ 40 w 177"/>
                <a:gd name="T17" fmla="*/ 79 h 177"/>
                <a:gd name="T18" fmla="*/ 28 w 177"/>
                <a:gd name="T19" fmla="*/ 84 h 177"/>
                <a:gd name="T20" fmla="*/ 14 w 177"/>
                <a:gd name="T21" fmla="*/ 87 h 177"/>
                <a:gd name="T22" fmla="*/ 0 w 177"/>
                <a:gd name="T23" fmla="*/ 88 h 177"/>
                <a:gd name="T24" fmla="*/ 0 w 177"/>
                <a:gd name="T25" fmla="*/ 0 h 1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7"/>
                <a:gd name="T40" fmla="*/ 0 h 177"/>
                <a:gd name="T41" fmla="*/ 177 w 177"/>
                <a:gd name="T42" fmla="*/ 177 h 1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7" h="177">
                  <a:moveTo>
                    <a:pt x="0" y="0"/>
                  </a:moveTo>
                  <a:lnTo>
                    <a:pt x="177" y="0"/>
                  </a:lnTo>
                  <a:lnTo>
                    <a:pt x="175" y="29"/>
                  </a:lnTo>
                  <a:lnTo>
                    <a:pt x="168" y="56"/>
                  </a:lnTo>
                  <a:lnTo>
                    <a:pt x="158" y="80"/>
                  </a:lnTo>
                  <a:lnTo>
                    <a:pt x="144" y="105"/>
                  </a:lnTo>
                  <a:lnTo>
                    <a:pt x="125" y="125"/>
                  </a:lnTo>
                  <a:lnTo>
                    <a:pt x="105" y="144"/>
                  </a:lnTo>
                  <a:lnTo>
                    <a:pt x="80" y="158"/>
                  </a:lnTo>
                  <a:lnTo>
                    <a:pt x="56" y="168"/>
                  </a:lnTo>
                  <a:lnTo>
                    <a:pt x="29" y="175"/>
                  </a:lnTo>
                  <a:lnTo>
                    <a:pt x="0" y="177"/>
                  </a:lnTo>
                  <a:lnTo>
                    <a:pt x="0" y="0"/>
                  </a:lnTo>
                  <a:close/>
                </a:path>
              </a:pathLst>
            </a:custGeom>
            <a:solidFill>
              <a:srgbClr val="FF3300"/>
            </a:solidFill>
            <a:ln w="1588">
              <a:solidFill>
                <a:srgbClr val="FF3300"/>
              </a:solidFill>
              <a:prstDash val="solid"/>
              <a:round/>
              <a:headEnd/>
              <a:tailEnd/>
            </a:ln>
          </p:spPr>
          <p:txBody>
            <a:bodyPr/>
            <a:lstStyle/>
            <a:p>
              <a:endParaRPr lang="en-US"/>
            </a:p>
          </p:txBody>
        </p:sp>
        <p:sp>
          <p:nvSpPr>
            <p:cNvPr id="20555" name="Freeform 41"/>
            <p:cNvSpPr>
              <a:spLocks/>
            </p:cNvSpPr>
            <p:nvPr/>
          </p:nvSpPr>
          <p:spPr bwMode="auto">
            <a:xfrm>
              <a:off x="854" y="3388"/>
              <a:ext cx="88" cy="88"/>
            </a:xfrm>
            <a:custGeom>
              <a:avLst/>
              <a:gdLst>
                <a:gd name="T0" fmla="*/ 0 w 176"/>
                <a:gd name="T1" fmla="*/ 88 h 176"/>
                <a:gd name="T2" fmla="*/ 88 w 176"/>
                <a:gd name="T3" fmla="*/ 88 h 176"/>
                <a:gd name="T4" fmla="*/ 88 w 176"/>
                <a:gd name="T5" fmla="*/ 0 h 176"/>
                <a:gd name="T6" fmla="*/ 75 w 176"/>
                <a:gd name="T7" fmla="*/ 1 h 176"/>
                <a:gd name="T8" fmla="*/ 61 w 176"/>
                <a:gd name="T9" fmla="*/ 5 h 176"/>
                <a:gd name="T10" fmla="*/ 48 w 176"/>
                <a:gd name="T11" fmla="*/ 10 h 176"/>
                <a:gd name="T12" fmla="*/ 37 w 176"/>
                <a:gd name="T13" fmla="*/ 17 h 176"/>
                <a:gd name="T14" fmla="*/ 26 w 176"/>
                <a:gd name="T15" fmla="*/ 26 h 176"/>
                <a:gd name="T16" fmla="*/ 17 w 176"/>
                <a:gd name="T17" fmla="*/ 37 h 176"/>
                <a:gd name="T18" fmla="*/ 10 w 176"/>
                <a:gd name="T19" fmla="*/ 48 h 176"/>
                <a:gd name="T20" fmla="*/ 5 w 176"/>
                <a:gd name="T21" fmla="*/ 61 h 176"/>
                <a:gd name="T22" fmla="*/ 1 w 176"/>
                <a:gd name="T23" fmla="*/ 75 h 176"/>
                <a:gd name="T24" fmla="*/ 0 w 176"/>
                <a:gd name="T25" fmla="*/ 88 h 1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6"/>
                <a:gd name="T40" fmla="*/ 0 h 176"/>
                <a:gd name="T41" fmla="*/ 176 w 176"/>
                <a:gd name="T42" fmla="*/ 176 h 17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6" h="176">
                  <a:moveTo>
                    <a:pt x="0" y="176"/>
                  </a:moveTo>
                  <a:lnTo>
                    <a:pt x="176" y="176"/>
                  </a:lnTo>
                  <a:lnTo>
                    <a:pt x="176" y="0"/>
                  </a:lnTo>
                  <a:lnTo>
                    <a:pt x="149" y="3"/>
                  </a:lnTo>
                  <a:lnTo>
                    <a:pt x="122" y="10"/>
                  </a:lnTo>
                  <a:lnTo>
                    <a:pt x="97" y="20"/>
                  </a:lnTo>
                  <a:lnTo>
                    <a:pt x="73" y="34"/>
                  </a:lnTo>
                  <a:lnTo>
                    <a:pt x="52" y="52"/>
                  </a:lnTo>
                  <a:lnTo>
                    <a:pt x="34" y="73"/>
                  </a:lnTo>
                  <a:lnTo>
                    <a:pt x="20" y="97"/>
                  </a:lnTo>
                  <a:lnTo>
                    <a:pt x="10" y="122"/>
                  </a:lnTo>
                  <a:lnTo>
                    <a:pt x="3" y="149"/>
                  </a:lnTo>
                  <a:lnTo>
                    <a:pt x="0" y="176"/>
                  </a:lnTo>
                  <a:close/>
                </a:path>
              </a:pathLst>
            </a:custGeom>
            <a:solidFill>
              <a:srgbClr val="FF3300"/>
            </a:solidFill>
            <a:ln w="1588">
              <a:solidFill>
                <a:srgbClr val="FF3300"/>
              </a:solidFill>
              <a:prstDash val="solid"/>
              <a:round/>
              <a:headEnd/>
              <a:tailEnd/>
            </a:ln>
          </p:spPr>
          <p:txBody>
            <a:bodyPr/>
            <a:lstStyle/>
            <a:p>
              <a:endParaRPr lang="en-US"/>
            </a:p>
          </p:txBody>
        </p:sp>
        <p:sp>
          <p:nvSpPr>
            <p:cNvPr id="20556" name="Oval 42"/>
            <p:cNvSpPr>
              <a:spLocks noChangeArrowheads="1"/>
            </p:cNvSpPr>
            <p:nvPr/>
          </p:nvSpPr>
          <p:spPr bwMode="auto">
            <a:xfrm>
              <a:off x="854" y="3388"/>
              <a:ext cx="176" cy="176"/>
            </a:xfrm>
            <a:prstGeom prst="ellipse">
              <a:avLst/>
            </a:prstGeom>
            <a:noFill/>
            <a:ln w="9525">
              <a:solidFill>
                <a:srgbClr val="FF3300"/>
              </a:solidFill>
              <a:round/>
              <a:headEnd/>
              <a:tailEnd/>
            </a:ln>
          </p:spPr>
          <p:txBody>
            <a:bodyPr anchor="ctr">
              <a:spAutoFit/>
            </a:bodyPr>
            <a:lstStyle/>
            <a:p>
              <a:endParaRPr lang="en-US"/>
            </a:p>
          </p:txBody>
        </p:sp>
      </p:grpSp>
      <p:grpSp>
        <p:nvGrpSpPr>
          <p:cNvPr id="20507" name="Group 43"/>
          <p:cNvGrpSpPr>
            <a:grpSpLocks/>
          </p:cNvGrpSpPr>
          <p:nvPr/>
        </p:nvGrpSpPr>
        <p:grpSpPr bwMode="auto">
          <a:xfrm>
            <a:off x="4364038" y="5726113"/>
            <a:ext cx="347662" cy="103187"/>
            <a:chOff x="2749" y="3607"/>
            <a:chExt cx="219" cy="65"/>
          </a:xfrm>
        </p:grpSpPr>
        <p:sp>
          <p:nvSpPr>
            <p:cNvPr id="20545" name="Line 44"/>
            <p:cNvSpPr>
              <a:spLocks noChangeShapeType="1"/>
            </p:cNvSpPr>
            <p:nvPr/>
          </p:nvSpPr>
          <p:spPr bwMode="auto">
            <a:xfrm flipH="1" flipV="1">
              <a:off x="2784" y="3624"/>
              <a:ext cx="184" cy="48"/>
            </a:xfrm>
            <a:prstGeom prst="line">
              <a:avLst/>
            </a:prstGeom>
            <a:noFill/>
            <a:ln w="25400">
              <a:solidFill>
                <a:srgbClr val="FF0000"/>
              </a:solidFill>
              <a:prstDash val="dash"/>
              <a:round/>
              <a:headEnd/>
              <a:tailEnd/>
            </a:ln>
          </p:spPr>
          <p:txBody>
            <a:bodyPr>
              <a:spAutoFit/>
            </a:bodyPr>
            <a:lstStyle/>
            <a:p>
              <a:endParaRPr lang="en-US"/>
            </a:p>
          </p:txBody>
        </p:sp>
        <p:grpSp>
          <p:nvGrpSpPr>
            <p:cNvPr id="20546" name="Group 45"/>
            <p:cNvGrpSpPr>
              <a:grpSpLocks/>
            </p:cNvGrpSpPr>
            <p:nvPr/>
          </p:nvGrpSpPr>
          <p:grpSpPr bwMode="auto">
            <a:xfrm>
              <a:off x="2749" y="3607"/>
              <a:ext cx="35" cy="36"/>
              <a:chOff x="854" y="3388"/>
              <a:chExt cx="176" cy="176"/>
            </a:xfrm>
          </p:grpSpPr>
          <p:sp>
            <p:nvSpPr>
              <p:cNvPr id="20547" name="Freeform 46"/>
              <p:cNvSpPr>
                <a:spLocks/>
              </p:cNvSpPr>
              <p:nvPr/>
            </p:nvSpPr>
            <p:spPr bwMode="auto">
              <a:xfrm>
                <a:off x="854" y="3476"/>
                <a:ext cx="88" cy="88"/>
              </a:xfrm>
              <a:custGeom>
                <a:avLst/>
                <a:gdLst>
                  <a:gd name="T0" fmla="*/ 88 w 176"/>
                  <a:gd name="T1" fmla="*/ 0 h 177"/>
                  <a:gd name="T2" fmla="*/ 0 w 176"/>
                  <a:gd name="T3" fmla="*/ 0 h 177"/>
                  <a:gd name="T4" fmla="*/ 1 w 176"/>
                  <a:gd name="T5" fmla="*/ 14 h 177"/>
                  <a:gd name="T6" fmla="*/ 5 w 176"/>
                  <a:gd name="T7" fmla="*/ 28 h 177"/>
                  <a:gd name="T8" fmla="*/ 10 w 176"/>
                  <a:gd name="T9" fmla="*/ 40 h 177"/>
                  <a:gd name="T10" fmla="*/ 17 w 176"/>
                  <a:gd name="T11" fmla="*/ 52 h 177"/>
                  <a:gd name="T12" fmla="*/ 26 w 176"/>
                  <a:gd name="T13" fmla="*/ 62 h 177"/>
                  <a:gd name="T14" fmla="*/ 37 w 176"/>
                  <a:gd name="T15" fmla="*/ 72 h 177"/>
                  <a:gd name="T16" fmla="*/ 48 w 176"/>
                  <a:gd name="T17" fmla="*/ 79 h 177"/>
                  <a:gd name="T18" fmla="*/ 61 w 176"/>
                  <a:gd name="T19" fmla="*/ 84 h 177"/>
                  <a:gd name="T20" fmla="*/ 75 w 176"/>
                  <a:gd name="T21" fmla="*/ 87 h 177"/>
                  <a:gd name="T22" fmla="*/ 88 w 176"/>
                  <a:gd name="T23" fmla="*/ 88 h 177"/>
                  <a:gd name="T24" fmla="*/ 88 w 176"/>
                  <a:gd name="T25" fmla="*/ 0 h 1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6"/>
                  <a:gd name="T40" fmla="*/ 0 h 177"/>
                  <a:gd name="T41" fmla="*/ 176 w 176"/>
                  <a:gd name="T42" fmla="*/ 177 h 1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6" h="177">
                    <a:moveTo>
                      <a:pt x="176" y="0"/>
                    </a:moveTo>
                    <a:lnTo>
                      <a:pt x="0" y="0"/>
                    </a:lnTo>
                    <a:lnTo>
                      <a:pt x="3" y="29"/>
                    </a:lnTo>
                    <a:lnTo>
                      <a:pt x="10" y="56"/>
                    </a:lnTo>
                    <a:lnTo>
                      <a:pt x="20" y="80"/>
                    </a:lnTo>
                    <a:lnTo>
                      <a:pt x="34" y="105"/>
                    </a:lnTo>
                    <a:lnTo>
                      <a:pt x="52" y="125"/>
                    </a:lnTo>
                    <a:lnTo>
                      <a:pt x="73" y="144"/>
                    </a:lnTo>
                    <a:lnTo>
                      <a:pt x="97" y="158"/>
                    </a:lnTo>
                    <a:lnTo>
                      <a:pt x="122" y="168"/>
                    </a:lnTo>
                    <a:lnTo>
                      <a:pt x="149" y="175"/>
                    </a:lnTo>
                    <a:lnTo>
                      <a:pt x="176" y="177"/>
                    </a:lnTo>
                    <a:lnTo>
                      <a:pt x="176" y="0"/>
                    </a:lnTo>
                    <a:close/>
                  </a:path>
                </a:pathLst>
              </a:custGeom>
              <a:solidFill>
                <a:schemeClr val="bg1"/>
              </a:solidFill>
              <a:ln w="1588">
                <a:solidFill>
                  <a:srgbClr val="000000"/>
                </a:solidFill>
                <a:prstDash val="solid"/>
                <a:round/>
                <a:headEnd/>
                <a:tailEnd/>
              </a:ln>
            </p:spPr>
            <p:txBody>
              <a:bodyPr/>
              <a:lstStyle/>
              <a:p>
                <a:endParaRPr lang="en-US"/>
              </a:p>
            </p:txBody>
          </p:sp>
          <p:sp>
            <p:nvSpPr>
              <p:cNvPr id="20548" name="Freeform 47"/>
              <p:cNvSpPr>
                <a:spLocks/>
              </p:cNvSpPr>
              <p:nvPr/>
            </p:nvSpPr>
            <p:spPr bwMode="auto">
              <a:xfrm>
                <a:off x="942" y="3388"/>
                <a:ext cx="88" cy="88"/>
              </a:xfrm>
              <a:custGeom>
                <a:avLst/>
                <a:gdLst>
                  <a:gd name="T0" fmla="*/ 88 w 177"/>
                  <a:gd name="T1" fmla="*/ 88 h 176"/>
                  <a:gd name="T2" fmla="*/ 0 w 177"/>
                  <a:gd name="T3" fmla="*/ 88 h 176"/>
                  <a:gd name="T4" fmla="*/ 0 w 177"/>
                  <a:gd name="T5" fmla="*/ 0 h 176"/>
                  <a:gd name="T6" fmla="*/ 14 w 177"/>
                  <a:gd name="T7" fmla="*/ 1 h 176"/>
                  <a:gd name="T8" fmla="*/ 28 w 177"/>
                  <a:gd name="T9" fmla="*/ 5 h 176"/>
                  <a:gd name="T10" fmla="*/ 40 w 177"/>
                  <a:gd name="T11" fmla="*/ 10 h 176"/>
                  <a:gd name="T12" fmla="*/ 52 w 177"/>
                  <a:gd name="T13" fmla="*/ 17 h 176"/>
                  <a:gd name="T14" fmla="*/ 62 w 177"/>
                  <a:gd name="T15" fmla="*/ 26 h 176"/>
                  <a:gd name="T16" fmla="*/ 72 w 177"/>
                  <a:gd name="T17" fmla="*/ 37 h 176"/>
                  <a:gd name="T18" fmla="*/ 79 w 177"/>
                  <a:gd name="T19" fmla="*/ 48 h 176"/>
                  <a:gd name="T20" fmla="*/ 84 w 177"/>
                  <a:gd name="T21" fmla="*/ 61 h 176"/>
                  <a:gd name="T22" fmla="*/ 87 w 177"/>
                  <a:gd name="T23" fmla="*/ 75 h 176"/>
                  <a:gd name="T24" fmla="*/ 88 w 177"/>
                  <a:gd name="T25" fmla="*/ 88 h 1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7"/>
                  <a:gd name="T40" fmla="*/ 0 h 176"/>
                  <a:gd name="T41" fmla="*/ 177 w 177"/>
                  <a:gd name="T42" fmla="*/ 176 h 17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7" h="176">
                    <a:moveTo>
                      <a:pt x="177" y="176"/>
                    </a:moveTo>
                    <a:lnTo>
                      <a:pt x="0" y="176"/>
                    </a:lnTo>
                    <a:lnTo>
                      <a:pt x="0" y="0"/>
                    </a:lnTo>
                    <a:lnTo>
                      <a:pt x="29" y="3"/>
                    </a:lnTo>
                    <a:lnTo>
                      <a:pt x="56" y="10"/>
                    </a:lnTo>
                    <a:lnTo>
                      <a:pt x="80" y="20"/>
                    </a:lnTo>
                    <a:lnTo>
                      <a:pt x="105" y="34"/>
                    </a:lnTo>
                    <a:lnTo>
                      <a:pt x="125" y="52"/>
                    </a:lnTo>
                    <a:lnTo>
                      <a:pt x="144" y="73"/>
                    </a:lnTo>
                    <a:lnTo>
                      <a:pt x="158" y="97"/>
                    </a:lnTo>
                    <a:lnTo>
                      <a:pt x="168" y="122"/>
                    </a:lnTo>
                    <a:lnTo>
                      <a:pt x="175" y="149"/>
                    </a:lnTo>
                    <a:lnTo>
                      <a:pt x="177" y="176"/>
                    </a:lnTo>
                    <a:close/>
                  </a:path>
                </a:pathLst>
              </a:custGeom>
              <a:solidFill>
                <a:schemeClr val="bg1"/>
              </a:solidFill>
              <a:ln w="1588">
                <a:solidFill>
                  <a:srgbClr val="000000"/>
                </a:solidFill>
                <a:prstDash val="solid"/>
                <a:round/>
                <a:headEnd/>
                <a:tailEnd/>
              </a:ln>
            </p:spPr>
            <p:txBody>
              <a:bodyPr/>
              <a:lstStyle/>
              <a:p>
                <a:endParaRPr lang="en-US"/>
              </a:p>
            </p:txBody>
          </p:sp>
          <p:sp>
            <p:nvSpPr>
              <p:cNvPr id="20549" name="Freeform 48"/>
              <p:cNvSpPr>
                <a:spLocks/>
              </p:cNvSpPr>
              <p:nvPr/>
            </p:nvSpPr>
            <p:spPr bwMode="auto">
              <a:xfrm>
                <a:off x="942" y="3476"/>
                <a:ext cx="88" cy="88"/>
              </a:xfrm>
              <a:custGeom>
                <a:avLst/>
                <a:gdLst>
                  <a:gd name="T0" fmla="*/ 0 w 177"/>
                  <a:gd name="T1" fmla="*/ 0 h 177"/>
                  <a:gd name="T2" fmla="*/ 88 w 177"/>
                  <a:gd name="T3" fmla="*/ 0 h 177"/>
                  <a:gd name="T4" fmla="*/ 87 w 177"/>
                  <a:gd name="T5" fmla="*/ 14 h 177"/>
                  <a:gd name="T6" fmla="*/ 84 w 177"/>
                  <a:gd name="T7" fmla="*/ 28 h 177"/>
                  <a:gd name="T8" fmla="*/ 79 w 177"/>
                  <a:gd name="T9" fmla="*/ 40 h 177"/>
                  <a:gd name="T10" fmla="*/ 72 w 177"/>
                  <a:gd name="T11" fmla="*/ 52 h 177"/>
                  <a:gd name="T12" fmla="*/ 62 w 177"/>
                  <a:gd name="T13" fmla="*/ 62 h 177"/>
                  <a:gd name="T14" fmla="*/ 52 w 177"/>
                  <a:gd name="T15" fmla="*/ 72 h 177"/>
                  <a:gd name="T16" fmla="*/ 40 w 177"/>
                  <a:gd name="T17" fmla="*/ 79 h 177"/>
                  <a:gd name="T18" fmla="*/ 28 w 177"/>
                  <a:gd name="T19" fmla="*/ 84 h 177"/>
                  <a:gd name="T20" fmla="*/ 14 w 177"/>
                  <a:gd name="T21" fmla="*/ 87 h 177"/>
                  <a:gd name="T22" fmla="*/ 0 w 177"/>
                  <a:gd name="T23" fmla="*/ 88 h 177"/>
                  <a:gd name="T24" fmla="*/ 0 w 177"/>
                  <a:gd name="T25" fmla="*/ 0 h 1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7"/>
                  <a:gd name="T40" fmla="*/ 0 h 177"/>
                  <a:gd name="T41" fmla="*/ 177 w 177"/>
                  <a:gd name="T42" fmla="*/ 177 h 1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7" h="177">
                    <a:moveTo>
                      <a:pt x="0" y="0"/>
                    </a:moveTo>
                    <a:lnTo>
                      <a:pt x="177" y="0"/>
                    </a:lnTo>
                    <a:lnTo>
                      <a:pt x="175" y="29"/>
                    </a:lnTo>
                    <a:lnTo>
                      <a:pt x="168" y="56"/>
                    </a:lnTo>
                    <a:lnTo>
                      <a:pt x="158" y="80"/>
                    </a:lnTo>
                    <a:lnTo>
                      <a:pt x="144" y="105"/>
                    </a:lnTo>
                    <a:lnTo>
                      <a:pt x="125" y="125"/>
                    </a:lnTo>
                    <a:lnTo>
                      <a:pt x="105" y="144"/>
                    </a:lnTo>
                    <a:lnTo>
                      <a:pt x="80" y="158"/>
                    </a:lnTo>
                    <a:lnTo>
                      <a:pt x="56" y="168"/>
                    </a:lnTo>
                    <a:lnTo>
                      <a:pt x="29" y="175"/>
                    </a:lnTo>
                    <a:lnTo>
                      <a:pt x="0" y="177"/>
                    </a:lnTo>
                    <a:lnTo>
                      <a:pt x="0" y="0"/>
                    </a:lnTo>
                    <a:close/>
                  </a:path>
                </a:pathLst>
              </a:custGeom>
              <a:solidFill>
                <a:srgbClr val="FF3300"/>
              </a:solidFill>
              <a:ln w="1588">
                <a:solidFill>
                  <a:srgbClr val="FF3300"/>
                </a:solidFill>
                <a:prstDash val="solid"/>
                <a:round/>
                <a:headEnd/>
                <a:tailEnd/>
              </a:ln>
            </p:spPr>
            <p:txBody>
              <a:bodyPr/>
              <a:lstStyle/>
              <a:p>
                <a:endParaRPr lang="en-US"/>
              </a:p>
            </p:txBody>
          </p:sp>
          <p:sp>
            <p:nvSpPr>
              <p:cNvPr id="20550" name="Freeform 49"/>
              <p:cNvSpPr>
                <a:spLocks/>
              </p:cNvSpPr>
              <p:nvPr/>
            </p:nvSpPr>
            <p:spPr bwMode="auto">
              <a:xfrm>
                <a:off x="854" y="3388"/>
                <a:ext cx="88" cy="88"/>
              </a:xfrm>
              <a:custGeom>
                <a:avLst/>
                <a:gdLst>
                  <a:gd name="T0" fmla="*/ 0 w 176"/>
                  <a:gd name="T1" fmla="*/ 88 h 176"/>
                  <a:gd name="T2" fmla="*/ 88 w 176"/>
                  <a:gd name="T3" fmla="*/ 88 h 176"/>
                  <a:gd name="T4" fmla="*/ 88 w 176"/>
                  <a:gd name="T5" fmla="*/ 0 h 176"/>
                  <a:gd name="T6" fmla="*/ 75 w 176"/>
                  <a:gd name="T7" fmla="*/ 1 h 176"/>
                  <a:gd name="T8" fmla="*/ 61 w 176"/>
                  <a:gd name="T9" fmla="*/ 5 h 176"/>
                  <a:gd name="T10" fmla="*/ 48 w 176"/>
                  <a:gd name="T11" fmla="*/ 10 h 176"/>
                  <a:gd name="T12" fmla="*/ 37 w 176"/>
                  <a:gd name="T13" fmla="*/ 17 h 176"/>
                  <a:gd name="T14" fmla="*/ 26 w 176"/>
                  <a:gd name="T15" fmla="*/ 26 h 176"/>
                  <a:gd name="T16" fmla="*/ 17 w 176"/>
                  <a:gd name="T17" fmla="*/ 37 h 176"/>
                  <a:gd name="T18" fmla="*/ 10 w 176"/>
                  <a:gd name="T19" fmla="*/ 48 h 176"/>
                  <a:gd name="T20" fmla="*/ 5 w 176"/>
                  <a:gd name="T21" fmla="*/ 61 h 176"/>
                  <a:gd name="T22" fmla="*/ 1 w 176"/>
                  <a:gd name="T23" fmla="*/ 75 h 176"/>
                  <a:gd name="T24" fmla="*/ 0 w 176"/>
                  <a:gd name="T25" fmla="*/ 88 h 1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6"/>
                  <a:gd name="T40" fmla="*/ 0 h 176"/>
                  <a:gd name="T41" fmla="*/ 176 w 176"/>
                  <a:gd name="T42" fmla="*/ 176 h 17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6" h="176">
                    <a:moveTo>
                      <a:pt x="0" y="176"/>
                    </a:moveTo>
                    <a:lnTo>
                      <a:pt x="176" y="176"/>
                    </a:lnTo>
                    <a:lnTo>
                      <a:pt x="176" y="0"/>
                    </a:lnTo>
                    <a:lnTo>
                      <a:pt x="149" y="3"/>
                    </a:lnTo>
                    <a:lnTo>
                      <a:pt x="122" y="10"/>
                    </a:lnTo>
                    <a:lnTo>
                      <a:pt x="97" y="20"/>
                    </a:lnTo>
                    <a:lnTo>
                      <a:pt x="73" y="34"/>
                    </a:lnTo>
                    <a:lnTo>
                      <a:pt x="52" y="52"/>
                    </a:lnTo>
                    <a:lnTo>
                      <a:pt x="34" y="73"/>
                    </a:lnTo>
                    <a:lnTo>
                      <a:pt x="20" y="97"/>
                    </a:lnTo>
                    <a:lnTo>
                      <a:pt x="10" y="122"/>
                    </a:lnTo>
                    <a:lnTo>
                      <a:pt x="3" y="149"/>
                    </a:lnTo>
                    <a:lnTo>
                      <a:pt x="0" y="176"/>
                    </a:lnTo>
                    <a:close/>
                  </a:path>
                </a:pathLst>
              </a:custGeom>
              <a:solidFill>
                <a:srgbClr val="FF3300"/>
              </a:solidFill>
              <a:ln w="1588">
                <a:solidFill>
                  <a:srgbClr val="FF3300"/>
                </a:solidFill>
                <a:prstDash val="solid"/>
                <a:round/>
                <a:headEnd/>
                <a:tailEnd/>
              </a:ln>
            </p:spPr>
            <p:txBody>
              <a:bodyPr/>
              <a:lstStyle/>
              <a:p>
                <a:endParaRPr lang="en-US"/>
              </a:p>
            </p:txBody>
          </p:sp>
          <p:sp>
            <p:nvSpPr>
              <p:cNvPr id="20551" name="Oval 50"/>
              <p:cNvSpPr>
                <a:spLocks noChangeArrowheads="1"/>
              </p:cNvSpPr>
              <p:nvPr/>
            </p:nvSpPr>
            <p:spPr bwMode="auto">
              <a:xfrm>
                <a:off x="854" y="3388"/>
                <a:ext cx="176" cy="176"/>
              </a:xfrm>
              <a:prstGeom prst="ellipse">
                <a:avLst/>
              </a:prstGeom>
              <a:noFill/>
              <a:ln w="9525">
                <a:solidFill>
                  <a:srgbClr val="FF3300"/>
                </a:solidFill>
                <a:round/>
                <a:headEnd/>
                <a:tailEnd/>
              </a:ln>
            </p:spPr>
            <p:txBody>
              <a:bodyPr anchor="ctr">
                <a:spAutoFit/>
              </a:bodyPr>
              <a:lstStyle/>
              <a:p>
                <a:endParaRPr lang="en-US"/>
              </a:p>
            </p:txBody>
          </p:sp>
        </p:grpSp>
      </p:grpSp>
      <p:grpSp>
        <p:nvGrpSpPr>
          <p:cNvPr id="20508" name="Group 51"/>
          <p:cNvGrpSpPr>
            <a:grpSpLocks/>
          </p:cNvGrpSpPr>
          <p:nvPr/>
        </p:nvGrpSpPr>
        <p:grpSpPr bwMode="auto">
          <a:xfrm>
            <a:off x="3856038" y="2749550"/>
            <a:ext cx="584200" cy="2320925"/>
            <a:chOff x="2441" y="1756"/>
            <a:chExt cx="368" cy="1462"/>
          </a:xfrm>
        </p:grpSpPr>
        <p:sp>
          <p:nvSpPr>
            <p:cNvPr id="20543" name="Freeform 52"/>
            <p:cNvSpPr>
              <a:spLocks/>
            </p:cNvSpPr>
            <p:nvPr/>
          </p:nvSpPr>
          <p:spPr bwMode="auto">
            <a:xfrm>
              <a:off x="2546" y="2477"/>
              <a:ext cx="263" cy="741"/>
            </a:xfrm>
            <a:custGeom>
              <a:avLst/>
              <a:gdLst>
                <a:gd name="T0" fmla="*/ 32 w 263"/>
                <a:gd name="T1" fmla="*/ 741 h 741"/>
                <a:gd name="T2" fmla="*/ 13 w 263"/>
                <a:gd name="T3" fmla="*/ 652 h 741"/>
                <a:gd name="T4" fmla="*/ 3 w 263"/>
                <a:gd name="T5" fmla="*/ 562 h 741"/>
                <a:gd name="T6" fmla="*/ 3 w 263"/>
                <a:gd name="T7" fmla="*/ 433 h 741"/>
                <a:gd name="T8" fmla="*/ 19 w 263"/>
                <a:gd name="T9" fmla="*/ 319 h 741"/>
                <a:gd name="T10" fmla="*/ 48 w 263"/>
                <a:gd name="T11" fmla="*/ 231 h 741"/>
                <a:gd name="T12" fmla="*/ 97 w 263"/>
                <a:gd name="T13" fmla="*/ 150 h 741"/>
                <a:gd name="T14" fmla="*/ 172 w 263"/>
                <a:gd name="T15" fmla="*/ 71 h 741"/>
                <a:gd name="T16" fmla="*/ 263 w 263"/>
                <a:gd name="T17" fmla="*/ 0 h 74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3"/>
                <a:gd name="T28" fmla="*/ 0 h 741"/>
                <a:gd name="T29" fmla="*/ 263 w 263"/>
                <a:gd name="T30" fmla="*/ 741 h 74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3" h="741">
                  <a:moveTo>
                    <a:pt x="32" y="741"/>
                  </a:moveTo>
                  <a:cubicBezTo>
                    <a:pt x="29" y="726"/>
                    <a:pt x="18" y="682"/>
                    <a:pt x="13" y="652"/>
                  </a:cubicBezTo>
                  <a:cubicBezTo>
                    <a:pt x="8" y="622"/>
                    <a:pt x="5" y="598"/>
                    <a:pt x="3" y="562"/>
                  </a:cubicBezTo>
                  <a:cubicBezTo>
                    <a:pt x="1" y="526"/>
                    <a:pt x="0" y="473"/>
                    <a:pt x="3" y="433"/>
                  </a:cubicBezTo>
                  <a:cubicBezTo>
                    <a:pt x="6" y="393"/>
                    <a:pt x="12" y="353"/>
                    <a:pt x="19" y="319"/>
                  </a:cubicBezTo>
                  <a:cubicBezTo>
                    <a:pt x="26" y="285"/>
                    <a:pt x="35" y="259"/>
                    <a:pt x="48" y="231"/>
                  </a:cubicBezTo>
                  <a:cubicBezTo>
                    <a:pt x="61" y="203"/>
                    <a:pt x="76" y="177"/>
                    <a:pt x="97" y="150"/>
                  </a:cubicBezTo>
                  <a:cubicBezTo>
                    <a:pt x="118" y="123"/>
                    <a:pt x="144" y="96"/>
                    <a:pt x="172" y="71"/>
                  </a:cubicBezTo>
                  <a:cubicBezTo>
                    <a:pt x="200" y="46"/>
                    <a:pt x="248" y="12"/>
                    <a:pt x="263" y="0"/>
                  </a:cubicBezTo>
                </a:path>
              </a:pathLst>
            </a:custGeom>
            <a:noFill/>
            <a:ln w="28575" cap="flat" cmpd="sng">
              <a:solidFill>
                <a:schemeClr val="tx1"/>
              </a:solidFill>
              <a:prstDash val="solid"/>
              <a:round/>
              <a:headEnd type="none" w="med" len="med"/>
              <a:tailEnd type="none" w="med" len="med"/>
            </a:ln>
          </p:spPr>
          <p:txBody>
            <a:bodyPr anchor="ctr">
              <a:spAutoFit/>
            </a:bodyPr>
            <a:lstStyle/>
            <a:p>
              <a:endParaRPr lang="en-US"/>
            </a:p>
          </p:txBody>
        </p:sp>
        <p:sp>
          <p:nvSpPr>
            <p:cNvPr id="20544" name="Freeform 53"/>
            <p:cNvSpPr>
              <a:spLocks/>
            </p:cNvSpPr>
            <p:nvPr/>
          </p:nvSpPr>
          <p:spPr bwMode="auto">
            <a:xfrm>
              <a:off x="2441" y="1756"/>
              <a:ext cx="368" cy="726"/>
            </a:xfrm>
            <a:custGeom>
              <a:avLst/>
              <a:gdLst>
                <a:gd name="T0" fmla="*/ 0 w 368"/>
                <a:gd name="T1" fmla="*/ 0 h 726"/>
                <a:gd name="T2" fmla="*/ 57 w 368"/>
                <a:gd name="T3" fmla="*/ 102 h 726"/>
                <a:gd name="T4" fmla="*/ 117 w 368"/>
                <a:gd name="T5" fmla="*/ 213 h 726"/>
                <a:gd name="T6" fmla="*/ 168 w 368"/>
                <a:gd name="T7" fmla="*/ 307 h 726"/>
                <a:gd name="T8" fmla="*/ 224 w 368"/>
                <a:gd name="T9" fmla="*/ 425 h 726"/>
                <a:gd name="T10" fmla="*/ 282 w 368"/>
                <a:gd name="T11" fmla="*/ 545 h 726"/>
                <a:gd name="T12" fmla="*/ 336 w 368"/>
                <a:gd name="T13" fmla="*/ 660 h 726"/>
                <a:gd name="T14" fmla="*/ 368 w 368"/>
                <a:gd name="T15" fmla="*/ 726 h 726"/>
                <a:gd name="T16" fmla="*/ 0 60000 65536"/>
                <a:gd name="T17" fmla="*/ 0 60000 65536"/>
                <a:gd name="T18" fmla="*/ 0 60000 65536"/>
                <a:gd name="T19" fmla="*/ 0 60000 65536"/>
                <a:gd name="T20" fmla="*/ 0 60000 65536"/>
                <a:gd name="T21" fmla="*/ 0 60000 65536"/>
                <a:gd name="T22" fmla="*/ 0 60000 65536"/>
                <a:gd name="T23" fmla="*/ 0 60000 65536"/>
                <a:gd name="T24" fmla="*/ 0 w 368"/>
                <a:gd name="T25" fmla="*/ 0 h 726"/>
                <a:gd name="T26" fmla="*/ 368 w 368"/>
                <a:gd name="T27" fmla="*/ 726 h 7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68" h="726">
                  <a:moveTo>
                    <a:pt x="0" y="0"/>
                  </a:moveTo>
                  <a:cubicBezTo>
                    <a:pt x="10" y="17"/>
                    <a:pt x="37" y="66"/>
                    <a:pt x="57" y="102"/>
                  </a:cubicBezTo>
                  <a:cubicBezTo>
                    <a:pt x="77" y="138"/>
                    <a:pt x="99" y="179"/>
                    <a:pt x="117" y="213"/>
                  </a:cubicBezTo>
                  <a:cubicBezTo>
                    <a:pt x="135" y="247"/>
                    <a:pt x="150" y="272"/>
                    <a:pt x="168" y="307"/>
                  </a:cubicBezTo>
                  <a:cubicBezTo>
                    <a:pt x="186" y="342"/>
                    <a:pt x="205" y="385"/>
                    <a:pt x="224" y="425"/>
                  </a:cubicBezTo>
                  <a:cubicBezTo>
                    <a:pt x="243" y="465"/>
                    <a:pt x="263" y="506"/>
                    <a:pt x="282" y="545"/>
                  </a:cubicBezTo>
                  <a:cubicBezTo>
                    <a:pt x="301" y="584"/>
                    <a:pt x="322" y="630"/>
                    <a:pt x="336" y="660"/>
                  </a:cubicBezTo>
                  <a:cubicBezTo>
                    <a:pt x="350" y="690"/>
                    <a:pt x="361" y="712"/>
                    <a:pt x="368" y="726"/>
                  </a:cubicBezTo>
                </a:path>
              </a:pathLst>
            </a:custGeom>
            <a:noFill/>
            <a:ln w="28575" cap="flat" cmpd="sng">
              <a:solidFill>
                <a:schemeClr val="tx1"/>
              </a:solidFill>
              <a:prstDash val="solid"/>
              <a:round/>
              <a:headEnd type="none" w="med" len="med"/>
              <a:tailEnd type="none" w="med" len="med"/>
            </a:ln>
          </p:spPr>
          <p:txBody>
            <a:bodyPr anchor="ctr">
              <a:spAutoFit/>
            </a:bodyPr>
            <a:lstStyle/>
            <a:p>
              <a:endParaRPr lang="en-US"/>
            </a:p>
          </p:txBody>
        </p:sp>
      </p:grpSp>
      <p:grpSp>
        <p:nvGrpSpPr>
          <p:cNvPr id="20509" name="Group 54"/>
          <p:cNvGrpSpPr>
            <a:grpSpLocks/>
          </p:cNvGrpSpPr>
          <p:nvPr/>
        </p:nvGrpSpPr>
        <p:grpSpPr bwMode="auto">
          <a:xfrm>
            <a:off x="5078413" y="2809875"/>
            <a:ext cx="584200" cy="2320925"/>
            <a:chOff x="2441" y="1756"/>
            <a:chExt cx="368" cy="1462"/>
          </a:xfrm>
        </p:grpSpPr>
        <p:sp>
          <p:nvSpPr>
            <p:cNvPr id="20541" name="Freeform 55"/>
            <p:cNvSpPr>
              <a:spLocks/>
            </p:cNvSpPr>
            <p:nvPr/>
          </p:nvSpPr>
          <p:spPr bwMode="auto">
            <a:xfrm>
              <a:off x="2546" y="2477"/>
              <a:ext cx="263" cy="741"/>
            </a:xfrm>
            <a:custGeom>
              <a:avLst/>
              <a:gdLst>
                <a:gd name="T0" fmla="*/ 32 w 263"/>
                <a:gd name="T1" fmla="*/ 741 h 741"/>
                <a:gd name="T2" fmla="*/ 13 w 263"/>
                <a:gd name="T3" fmla="*/ 652 h 741"/>
                <a:gd name="T4" fmla="*/ 3 w 263"/>
                <a:gd name="T5" fmla="*/ 562 h 741"/>
                <a:gd name="T6" fmla="*/ 3 w 263"/>
                <a:gd name="T7" fmla="*/ 433 h 741"/>
                <a:gd name="T8" fmla="*/ 19 w 263"/>
                <a:gd name="T9" fmla="*/ 319 h 741"/>
                <a:gd name="T10" fmla="*/ 48 w 263"/>
                <a:gd name="T11" fmla="*/ 231 h 741"/>
                <a:gd name="T12" fmla="*/ 97 w 263"/>
                <a:gd name="T13" fmla="*/ 150 h 741"/>
                <a:gd name="T14" fmla="*/ 172 w 263"/>
                <a:gd name="T15" fmla="*/ 71 h 741"/>
                <a:gd name="T16" fmla="*/ 263 w 263"/>
                <a:gd name="T17" fmla="*/ 0 h 74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3"/>
                <a:gd name="T28" fmla="*/ 0 h 741"/>
                <a:gd name="T29" fmla="*/ 263 w 263"/>
                <a:gd name="T30" fmla="*/ 741 h 74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3" h="741">
                  <a:moveTo>
                    <a:pt x="32" y="741"/>
                  </a:moveTo>
                  <a:cubicBezTo>
                    <a:pt x="29" y="726"/>
                    <a:pt x="18" y="682"/>
                    <a:pt x="13" y="652"/>
                  </a:cubicBezTo>
                  <a:cubicBezTo>
                    <a:pt x="8" y="622"/>
                    <a:pt x="5" y="598"/>
                    <a:pt x="3" y="562"/>
                  </a:cubicBezTo>
                  <a:cubicBezTo>
                    <a:pt x="1" y="526"/>
                    <a:pt x="0" y="473"/>
                    <a:pt x="3" y="433"/>
                  </a:cubicBezTo>
                  <a:cubicBezTo>
                    <a:pt x="6" y="393"/>
                    <a:pt x="12" y="353"/>
                    <a:pt x="19" y="319"/>
                  </a:cubicBezTo>
                  <a:cubicBezTo>
                    <a:pt x="26" y="285"/>
                    <a:pt x="35" y="259"/>
                    <a:pt x="48" y="231"/>
                  </a:cubicBezTo>
                  <a:cubicBezTo>
                    <a:pt x="61" y="203"/>
                    <a:pt x="76" y="177"/>
                    <a:pt x="97" y="150"/>
                  </a:cubicBezTo>
                  <a:cubicBezTo>
                    <a:pt x="118" y="123"/>
                    <a:pt x="144" y="96"/>
                    <a:pt x="172" y="71"/>
                  </a:cubicBezTo>
                  <a:cubicBezTo>
                    <a:pt x="200" y="46"/>
                    <a:pt x="248" y="12"/>
                    <a:pt x="263" y="0"/>
                  </a:cubicBezTo>
                </a:path>
              </a:pathLst>
            </a:custGeom>
            <a:noFill/>
            <a:ln w="28575" cap="flat" cmpd="sng">
              <a:solidFill>
                <a:schemeClr val="tx1"/>
              </a:solidFill>
              <a:prstDash val="solid"/>
              <a:round/>
              <a:headEnd type="none" w="med" len="med"/>
              <a:tailEnd type="none" w="med" len="med"/>
            </a:ln>
          </p:spPr>
          <p:txBody>
            <a:bodyPr anchor="ctr">
              <a:spAutoFit/>
            </a:bodyPr>
            <a:lstStyle/>
            <a:p>
              <a:endParaRPr lang="en-US"/>
            </a:p>
          </p:txBody>
        </p:sp>
        <p:sp>
          <p:nvSpPr>
            <p:cNvPr id="20542" name="Freeform 56"/>
            <p:cNvSpPr>
              <a:spLocks/>
            </p:cNvSpPr>
            <p:nvPr/>
          </p:nvSpPr>
          <p:spPr bwMode="auto">
            <a:xfrm>
              <a:off x="2441" y="1756"/>
              <a:ext cx="368" cy="726"/>
            </a:xfrm>
            <a:custGeom>
              <a:avLst/>
              <a:gdLst>
                <a:gd name="T0" fmla="*/ 0 w 368"/>
                <a:gd name="T1" fmla="*/ 0 h 726"/>
                <a:gd name="T2" fmla="*/ 57 w 368"/>
                <a:gd name="T3" fmla="*/ 102 h 726"/>
                <a:gd name="T4" fmla="*/ 117 w 368"/>
                <a:gd name="T5" fmla="*/ 213 h 726"/>
                <a:gd name="T6" fmla="*/ 168 w 368"/>
                <a:gd name="T7" fmla="*/ 307 h 726"/>
                <a:gd name="T8" fmla="*/ 224 w 368"/>
                <a:gd name="T9" fmla="*/ 425 h 726"/>
                <a:gd name="T10" fmla="*/ 282 w 368"/>
                <a:gd name="T11" fmla="*/ 545 h 726"/>
                <a:gd name="T12" fmla="*/ 336 w 368"/>
                <a:gd name="T13" fmla="*/ 660 h 726"/>
                <a:gd name="T14" fmla="*/ 368 w 368"/>
                <a:gd name="T15" fmla="*/ 726 h 726"/>
                <a:gd name="T16" fmla="*/ 0 60000 65536"/>
                <a:gd name="T17" fmla="*/ 0 60000 65536"/>
                <a:gd name="T18" fmla="*/ 0 60000 65536"/>
                <a:gd name="T19" fmla="*/ 0 60000 65536"/>
                <a:gd name="T20" fmla="*/ 0 60000 65536"/>
                <a:gd name="T21" fmla="*/ 0 60000 65536"/>
                <a:gd name="T22" fmla="*/ 0 60000 65536"/>
                <a:gd name="T23" fmla="*/ 0 60000 65536"/>
                <a:gd name="T24" fmla="*/ 0 w 368"/>
                <a:gd name="T25" fmla="*/ 0 h 726"/>
                <a:gd name="T26" fmla="*/ 368 w 368"/>
                <a:gd name="T27" fmla="*/ 726 h 7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68" h="726">
                  <a:moveTo>
                    <a:pt x="0" y="0"/>
                  </a:moveTo>
                  <a:cubicBezTo>
                    <a:pt x="10" y="17"/>
                    <a:pt x="37" y="66"/>
                    <a:pt x="57" y="102"/>
                  </a:cubicBezTo>
                  <a:cubicBezTo>
                    <a:pt x="77" y="138"/>
                    <a:pt x="99" y="179"/>
                    <a:pt x="117" y="213"/>
                  </a:cubicBezTo>
                  <a:cubicBezTo>
                    <a:pt x="135" y="247"/>
                    <a:pt x="150" y="272"/>
                    <a:pt x="168" y="307"/>
                  </a:cubicBezTo>
                  <a:cubicBezTo>
                    <a:pt x="186" y="342"/>
                    <a:pt x="205" y="385"/>
                    <a:pt x="224" y="425"/>
                  </a:cubicBezTo>
                  <a:cubicBezTo>
                    <a:pt x="243" y="465"/>
                    <a:pt x="263" y="506"/>
                    <a:pt x="282" y="545"/>
                  </a:cubicBezTo>
                  <a:cubicBezTo>
                    <a:pt x="301" y="584"/>
                    <a:pt x="322" y="630"/>
                    <a:pt x="336" y="660"/>
                  </a:cubicBezTo>
                  <a:cubicBezTo>
                    <a:pt x="350" y="690"/>
                    <a:pt x="361" y="712"/>
                    <a:pt x="368" y="726"/>
                  </a:cubicBezTo>
                </a:path>
              </a:pathLst>
            </a:custGeom>
            <a:noFill/>
            <a:ln w="28575" cap="flat" cmpd="sng">
              <a:solidFill>
                <a:schemeClr val="tx1"/>
              </a:solidFill>
              <a:prstDash val="solid"/>
              <a:round/>
              <a:headEnd type="none" w="med" len="med"/>
              <a:tailEnd type="none" w="med" len="med"/>
            </a:ln>
          </p:spPr>
          <p:txBody>
            <a:bodyPr anchor="ctr">
              <a:spAutoFit/>
            </a:bodyPr>
            <a:lstStyle/>
            <a:p>
              <a:endParaRPr lang="en-US"/>
            </a:p>
          </p:txBody>
        </p:sp>
      </p:grpSp>
      <p:grpSp>
        <p:nvGrpSpPr>
          <p:cNvPr id="9" name="Group 58"/>
          <p:cNvGrpSpPr>
            <a:grpSpLocks/>
          </p:cNvGrpSpPr>
          <p:nvPr/>
        </p:nvGrpSpPr>
        <p:grpSpPr bwMode="auto">
          <a:xfrm>
            <a:off x="5308600" y="2819400"/>
            <a:ext cx="2660650" cy="1066800"/>
            <a:chOff x="3344" y="1776"/>
            <a:chExt cx="1676" cy="672"/>
          </a:xfrm>
        </p:grpSpPr>
        <p:sp>
          <p:nvSpPr>
            <p:cNvPr id="20539" name="Line 59"/>
            <p:cNvSpPr>
              <a:spLocks noChangeShapeType="1"/>
            </p:cNvSpPr>
            <p:nvPr/>
          </p:nvSpPr>
          <p:spPr bwMode="auto">
            <a:xfrm>
              <a:off x="3344" y="1776"/>
              <a:ext cx="336" cy="672"/>
            </a:xfrm>
            <a:prstGeom prst="line">
              <a:avLst/>
            </a:prstGeom>
            <a:noFill/>
            <a:ln w="28575">
              <a:solidFill>
                <a:srgbClr val="1D04DA"/>
              </a:solidFill>
              <a:round/>
              <a:headEnd type="triangle" w="med" len="med"/>
              <a:tailEnd/>
            </a:ln>
          </p:spPr>
          <p:txBody>
            <a:bodyPr>
              <a:spAutoFit/>
            </a:bodyPr>
            <a:lstStyle/>
            <a:p>
              <a:endParaRPr lang="en-US"/>
            </a:p>
          </p:txBody>
        </p:sp>
        <p:sp>
          <p:nvSpPr>
            <p:cNvPr id="20540" name="Text Box 60"/>
            <p:cNvSpPr txBox="1">
              <a:spLocks noChangeArrowheads="1"/>
            </p:cNvSpPr>
            <p:nvPr/>
          </p:nvSpPr>
          <p:spPr bwMode="auto">
            <a:xfrm>
              <a:off x="3638" y="2015"/>
              <a:ext cx="1382" cy="213"/>
            </a:xfrm>
            <a:prstGeom prst="rect">
              <a:avLst/>
            </a:prstGeom>
            <a:solidFill>
              <a:schemeClr val="bg1"/>
            </a:solidFill>
            <a:ln w="9525" algn="ctr">
              <a:noFill/>
              <a:miter lim="800000"/>
              <a:headEnd/>
              <a:tailEnd/>
            </a:ln>
          </p:spPr>
          <p:txBody>
            <a:bodyPr wrap="none">
              <a:spAutoFit/>
            </a:bodyPr>
            <a:lstStyle/>
            <a:p>
              <a:r>
                <a:rPr lang="en-US" sz="1600" dirty="0">
                  <a:solidFill>
                    <a:srgbClr val="1D04DA"/>
                  </a:solidFill>
                </a:rPr>
                <a:t>Loading </a:t>
              </a:r>
              <a:r>
                <a:rPr lang="en-US" sz="1600" dirty="0" smtClean="0">
                  <a:solidFill>
                    <a:srgbClr val="1D04DA"/>
                  </a:solidFill>
                </a:rPr>
                <a:t>center </a:t>
              </a:r>
              <a:r>
                <a:rPr lang="en-US" sz="1600" dirty="0">
                  <a:solidFill>
                    <a:srgbClr val="1D04DA"/>
                  </a:solidFill>
                </a:rPr>
                <a:t>tank fuel</a:t>
              </a:r>
            </a:p>
          </p:txBody>
        </p:sp>
      </p:grpSp>
      <p:sp>
        <p:nvSpPr>
          <p:cNvPr id="20512" name="Line 61"/>
          <p:cNvSpPr>
            <a:spLocks noChangeShapeType="1"/>
          </p:cNvSpPr>
          <p:nvPr/>
        </p:nvSpPr>
        <p:spPr bwMode="auto">
          <a:xfrm flipV="1">
            <a:off x="4973638" y="5276850"/>
            <a:ext cx="736600" cy="549275"/>
          </a:xfrm>
          <a:prstGeom prst="line">
            <a:avLst/>
          </a:prstGeom>
          <a:noFill/>
          <a:ln w="25400">
            <a:solidFill>
              <a:srgbClr val="FF0000"/>
            </a:solidFill>
            <a:prstDash val="dash"/>
            <a:round/>
            <a:headEnd/>
            <a:tailEnd/>
          </a:ln>
        </p:spPr>
        <p:txBody>
          <a:bodyPr>
            <a:spAutoFit/>
          </a:bodyPr>
          <a:lstStyle/>
          <a:p>
            <a:endParaRPr lang="en-US"/>
          </a:p>
        </p:txBody>
      </p:sp>
      <p:sp>
        <p:nvSpPr>
          <p:cNvPr id="20513" name="Line 62"/>
          <p:cNvSpPr>
            <a:spLocks noChangeShapeType="1"/>
          </p:cNvSpPr>
          <p:nvPr/>
        </p:nvSpPr>
        <p:spPr bwMode="auto">
          <a:xfrm flipH="1" flipV="1">
            <a:off x="4067175" y="5059363"/>
            <a:ext cx="323850" cy="688975"/>
          </a:xfrm>
          <a:prstGeom prst="line">
            <a:avLst/>
          </a:prstGeom>
          <a:noFill/>
          <a:ln w="25400">
            <a:solidFill>
              <a:srgbClr val="FF0000"/>
            </a:solidFill>
            <a:prstDash val="dash"/>
            <a:round/>
            <a:headEnd/>
            <a:tailEnd/>
          </a:ln>
        </p:spPr>
        <p:txBody>
          <a:bodyPr>
            <a:spAutoFit/>
          </a:bodyPr>
          <a:lstStyle/>
          <a:p>
            <a:endParaRPr lang="en-US"/>
          </a:p>
        </p:txBody>
      </p:sp>
      <p:grpSp>
        <p:nvGrpSpPr>
          <p:cNvPr id="20514" name="Group 63"/>
          <p:cNvGrpSpPr>
            <a:grpSpLocks/>
          </p:cNvGrpSpPr>
          <p:nvPr/>
        </p:nvGrpSpPr>
        <p:grpSpPr bwMode="auto">
          <a:xfrm>
            <a:off x="4043363" y="5030788"/>
            <a:ext cx="55562" cy="57150"/>
            <a:chOff x="854" y="3388"/>
            <a:chExt cx="176" cy="176"/>
          </a:xfrm>
        </p:grpSpPr>
        <p:sp>
          <p:nvSpPr>
            <p:cNvPr id="20534" name="Freeform 64"/>
            <p:cNvSpPr>
              <a:spLocks/>
            </p:cNvSpPr>
            <p:nvPr/>
          </p:nvSpPr>
          <p:spPr bwMode="auto">
            <a:xfrm>
              <a:off x="854" y="3476"/>
              <a:ext cx="88" cy="88"/>
            </a:xfrm>
            <a:custGeom>
              <a:avLst/>
              <a:gdLst>
                <a:gd name="T0" fmla="*/ 88 w 176"/>
                <a:gd name="T1" fmla="*/ 0 h 177"/>
                <a:gd name="T2" fmla="*/ 0 w 176"/>
                <a:gd name="T3" fmla="*/ 0 h 177"/>
                <a:gd name="T4" fmla="*/ 1 w 176"/>
                <a:gd name="T5" fmla="*/ 14 h 177"/>
                <a:gd name="T6" fmla="*/ 5 w 176"/>
                <a:gd name="T7" fmla="*/ 28 h 177"/>
                <a:gd name="T8" fmla="*/ 10 w 176"/>
                <a:gd name="T9" fmla="*/ 40 h 177"/>
                <a:gd name="T10" fmla="*/ 17 w 176"/>
                <a:gd name="T11" fmla="*/ 52 h 177"/>
                <a:gd name="T12" fmla="*/ 26 w 176"/>
                <a:gd name="T13" fmla="*/ 62 h 177"/>
                <a:gd name="T14" fmla="*/ 37 w 176"/>
                <a:gd name="T15" fmla="*/ 72 h 177"/>
                <a:gd name="T16" fmla="*/ 48 w 176"/>
                <a:gd name="T17" fmla="*/ 79 h 177"/>
                <a:gd name="T18" fmla="*/ 61 w 176"/>
                <a:gd name="T19" fmla="*/ 84 h 177"/>
                <a:gd name="T20" fmla="*/ 75 w 176"/>
                <a:gd name="T21" fmla="*/ 87 h 177"/>
                <a:gd name="T22" fmla="*/ 88 w 176"/>
                <a:gd name="T23" fmla="*/ 88 h 177"/>
                <a:gd name="T24" fmla="*/ 88 w 176"/>
                <a:gd name="T25" fmla="*/ 0 h 1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6"/>
                <a:gd name="T40" fmla="*/ 0 h 177"/>
                <a:gd name="T41" fmla="*/ 176 w 176"/>
                <a:gd name="T42" fmla="*/ 177 h 1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6" h="177">
                  <a:moveTo>
                    <a:pt x="176" y="0"/>
                  </a:moveTo>
                  <a:lnTo>
                    <a:pt x="0" y="0"/>
                  </a:lnTo>
                  <a:lnTo>
                    <a:pt x="3" y="29"/>
                  </a:lnTo>
                  <a:lnTo>
                    <a:pt x="10" y="56"/>
                  </a:lnTo>
                  <a:lnTo>
                    <a:pt x="20" y="80"/>
                  </a:lnTo>
                  <a:lnTo>
                    <a:pt x="34" y="105"/>
                  </a:lnTo>
                  <a:lnTo>
                    <a:pt x="52" y="125"/>
                  </a:lnTo>
                  <a:lnTo>
                    <a:pt x="73" y="144"/>
                  </a:lnTo>
                  <a:lnTo>
                    <a:pt x="97" y="158"/>
                  </a:lnTo>
                  <a:lnTo>
                    <a:pt x="122" y="168"/>
                  </a:lnTo>
                  <a:lnTo>
                    <a:pt x="149" y="175"/>
                  </a:lnTo>
                  <a:lnTo>
                    <a:pt x="176" y="177"/>
                  </a:lnTo>
                  <a:lnTo>
                    <a:pt x="176" y="0"/>
                  </a:lnTo>
                  <a:close/>
                </a:path>
              </a:pathLst>
            </a:custGeom>
            <a:solidFill>
              <a:schemeClr val="bg1"/>
            </a:solidFill>
            <a:ln w="1588">
              <a:solidFill>
                <a:srgbClr val="000000"/>
              </a:solidFill>
              <a:prstDash val="solid"/>
              <a:round/>
              <a:headEnd/>
              <a:tailEnd/>
            </a:ln>
          </p:spPr>
          <p:txBody>
            <a:bodyPr/>
            <a:lstStyle/>
            <a:p>
              <a:endParaRPr lang="en-US"/>
            </a:p>
          </p:txBody>
        </p:sp>
        <p:sp>
          <p:nvSpPr>
            <p:cNvPr id="20535" name="Freeform 65"/>
            <p:cNvSpPr>
              <a:spLocks/>
            </p:cNvSpPr>
            <p:nvPr/>
          </p:nvSpPr>
          <p:spPr bwMode="auto">
            <a:xfrm>
              <a:off x="942" y="3388"/>
              <a:ext cx="88" cy="88"/>
            </a:xfrm>
            <a:custGeom>
              <a:avLst/>
              <a:gdLst>
                <a:gd name="T0" fmla="*/ 88 w 177"/>
                <a:gd name="T1" fmla="*/ 88 h 176"/>
                <a:gd name="T2" fmla="*/ 0 w 177"/>
                <a:gd name="T3" fmla="*/ 88 h 176"/>
                <a:gd name="T4" fmla="*/ 0 w 177"/>
                <a:gd name="T5" fmla="*/ 0 h 176"/>
                <a:gd name="T6" fmla="*/ 14 w 177"/>
                <a:gd name="T7" fmla="*/ 1 h 176"/>
                <a:gd name="T8" fmla="*/ 28 w 177"/>
                <a:gd name="T9" fmla="*/ 5 h 176"/>
                <a:gd name="T10" fmla="*/ 40 w 177"/>
                <a:gd name="T11" fmla="*/ 10 h 176"/>
                <a:gd name="T12" fmla="*/ 52 w 177"/>
                <a:gd name="T13" fmla="*/ 17 h 176"/>
                <a:gd name="T14" fmla="*/ 62 w 177"/>
                <a:gd name="T15" fmla="*/ 26 h 176"/>
                <a:gd name="T16" fmla="*/ 72 w 177"/>
                <a:gd name="T17" fmla="*/ 37 h 176"/>
                <a:gd name="T18" fmla="*/ 79 w 177"/>
                <a:gd name="T19" fmla="*/ 48 h 176"/>
                <a:gd name="T20" fmla="*/ 84 w 177"/>
                <a:gd name="T21" fmla="*/ 61 h 176"/>
                <a:gd name="T22" fmla="*/ 87 w 177"/>
                <a:gd name="T23" fmla="*/ 75 h 176"/>
                <a:gd name="T24" fmla="*/ 88 w 177"/>
                <a:gd name="T25" fmla="*/ 88 h 1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7"/>
                <a:gd name="T40" fmla="*/ 0 h 176"/>
                <a:gd name="T41" fmla="*/ 177 w 177"/>
                <a:gd name="T42" fmla="*/ 176 h 17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7" h="176">
                  <a:moveTo>
                    <a:pt x="177" y="176"/>
                  </a:moveTo>
                  <a:lnTo>
                    <a:pt x="0" y="176"/>
                  </a:lnTo>
                  <a:lnTo>
                    <a:pt x="0" y="0"/>
                  </a:lnTo>
                  <a:lnTo>
                    <a:pt x="29" y="3"/>
                  </a:lnTo>
                  <a:lnTo>
                    <a:pt x="56" y="10"/>
                  </a:lnTo>
                  <a:lnTo>
                    <a:pt x="80" y="20"/>
                  </a:lnTo>
                  <a:lnTo>
                    <a:pt x="105" y="34"/>
                  </a:lnTo>
                  <a:lnTo>
                    <a:pt x="125" y="52"/>
                  </a:lnTo>
                  <a:lnTo>
                    <a:pt x="144" y="73"/>
                  </a:lnTo>
                  <a:lnTo>
                    <a:pt x="158" y="97"/>
                  </a:lnTo>
                  <a:lnTo>
                    <a:pt x="168" y="122"/>
                  </a:lnTo>
                  <a:lnTo>
                    <a:pt x="175" y="149"/>
                  </a:lnTo>
                  <a:lnTo>
                    <a:pt x="177" y="176"/>
                  </a:lnTo>
                  <a:close/>
                </a:path>
              </a:pathLst>
            </a:custGeom>
            <a:solidFill>
              <a:schemeClr val="bg1"/>
            </a:solidFill>
            <a:ln w="1588">
              <a:solidFill>
                <a:srgbClr val="000000"/>
              </a:solidFill>
              <a:prstDash val="solid"/>
              <a:round/>
              <a:headEnd/>
              <a:tailEnd/>
            </a:ln>
          </p:spPr>
          <p:txBody>
            <a:bodyPr/>
            <a:lstStyle/>
            <a:p>
              <a:endParaRPr lang="en-US"/>
            </a:p>
          </p:txBody>
        </p:sp>
        <p:sp>
          <p:nvSpPr>
            <p:cNvPr id="20536" name="Freeform 66"/>
            <p:cNvSpPr>
              <a:spLocks/>
            </p:cNvSpPr>
            <p:nvPr/>
          </p:nvSpPr>
          <p:spPr bwMode="auto">
            <a:xfrm>
              <a:off x="942" y="3476"/>
              <a:ext cx="88" cy="88"/>
            </a:xfrm>
            <a:custGeom>
              <a:avLst/>
              <a:gdLst>
                <a:gd name="T0" fmla="*/ 0 w 177"/>
                <a:gd name="T1" fmla="*/ 0 h 177"/>
                <a:gd name="T2" fmla="*/ 88 w 177"/>
                <a:gd name="T3" fmla="*/ 0 h 177"/>
                <a:gd name="T4" fmla="*/ 87 w 177"/>
                <a:gd name="T5" fmla="*/ 14 h 177"/>
                <a:gd name="T6" fmla="*/ 84 w 177"/>
                <a:gd name="T7" fmla="*/ 28 h 177"/>
                <a:gd name="T8" fmla="*/ 79 w 177"/>
                <a:gd name="T9" fmla="*/ 40 h 177"/>
                <a:gd name="T10" fmla="*/ 72 w 177"/>
                <a:gd name="T11" fmla="*/ 52 h 177"/>
                <a:gd name="T12" fmla="*/ 62 w 177"/>
                <a:gd name="T13" fmla="*/ 62 h 177"/>
                <a:gd name="T14" fmla="*/ 52 w 177"/>
                <a:gd name="T15" fmla="*/ 72 h 177"/>
                <a:gd name="T16" fmla="*/ 40 w 177"/>
                <a:gd name="T17" fmla="*/ 79 h 177"/>
                <a:gd name="T18" fmla="*/ 28 w 177"/>
                <a:gd name="T19" fmla="*/ 84 h 177"/>
                <a:gd name="T20" fmla="*/ 14 w 177"/>
                <a:gd name="T21" fmla="*/ 87 h 177"/>
                <a:gd name="T22" fmla="*/ 0 w 177"/>
                <a:gd name="T23" fmla="*/ 88 h 177"/>
                <a:gd name="T24" fmla="*/ 0 w 177"/>
                <a:gd name="T25" fmla="*/ 0 h 1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7"/>
                <a:gd name="T40" fmla="*/ 0 h 177"/>
                <a:gd name="T41" fmla="*/ 177 w 177"/>
                <a:gd name="T42" fmla="*/ 177 h 1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7" h="177">
                  <a:moveTo>
                    <a:pt x="0" y="0"/>
                  </a:moveTo>
                  <a:lnTo>
                    <a:pt x="177" y="0"/>
                  </a:lnTo>
                  <a:lnTo>
                    <a:pt x="175" y="29"/>
                  </a:lnTo>
                  <a:lnTo>
                    <a:pt x="168" y="56"/>
                  </a:lnTo>
                  <a:lnTo>
                    <a:pt x="158" y="80"/>
                  </a:lnTo>
                  <a:lnTo>
                    <a:pt x="144" y="105"/>
                  </a:lnTo>
                  <a:lnTo>
                    <a:pt x="125" y="125"/>
                  </a:lnTo>
                  <a:lnTo>
                    <a:pt x="105" y="144"/>
                  </a:lnTo>
                  <a:lnTo>
                    <a:pt x="80" y="158"/>
                  </a:lnTo>
                  <a:lnTo>
                    <a:pt x="56" y="168"/>
                  </a:lnTo>
                  <a:lnTo>
                    <a:pt x="29" y="175"/>
                  </a:lnTo>
                  <a:lnTo>
                    <a:pt x="0" y="177"/>
                  </a:lnTo>
                  <a:lnTo>
                    <a:pt x="0" y="0"/>
                  </a:lnTo>
                  <a:close/>
                </a:path>
              </a:pathLst>
            </a:custGeom>
            <a:solidFill>
              <a:srgbClr val="FF3300"/>
            </a:solidFill>
            <a:ln w="1588">
              <a:solidFill>
                <a:srgbClr val="FF3300"/>
              </a:solidFill>
              <a:prstDash val="solid"/>
              <a:round/>
              <a:headEnd/>
              <a:tailEnd/>
            </a:ln>
          </p:spPr>
          <p:txBody>
            <a:bodyPr/>
            <a:lstStyle/>
            <a:p>
              <a:endParaRPr lang="en-US"/>
            </a:p>
          </p:txBody>
        </p:sp>
        <p:sp>
          <p:nvSpPr>
            <p:cNvPr id="20537" name="Freeform 67"/>
            <p:cNvSpPr>
              <a:spLocks/>
            </p:cNvSpPr>
            <p:nvPr/>
          </p:nvSpPr>
          <p:spPr bwMode="auto">
            <a:xfrm>
              <a:off x="854" y="3388"/>
              <a:ext cx="88" cy="88"/>
            </a:xfrm>
            <a:custGeom>
              <a:avLst/>
              <a:gdLst>
                <a:gd name="T0" fmla="*/ 0 w 176"/>
                <a:gd name="T1" fmla="*/ 88 h 176"/>
                <a:gd name="T2" fmla="*/ 88 w 176"/>
                <a:gd name="T3" fmla="*/ 88 h 176"/>
                <a:gd name="T4" fmla="*/ 88 w 176"/>
                <a:gd name="T5" fmla="*/ 0 h 176"/>
                <a:gd name="T6" fmla="*/ 75 w 176"/>
                <a:gd name="T7" fmla="*/ 1 h 176"/>
                <a:gd name="T8" fmla="*/ 61 w 176"/>
                <a:gd name="T9" fmla="*/ 5 h 176"/>
                <a:gd name="T10" fmla="*/ 48 w 176"/>
                <a:gd name="T11" fmla="*/ 10 h 176"/>
                <a:gd name="T12" fmla="*/ 37 w 176"/>
                <a:gd name="T13" fmla="*/ 17 h 176"/>
                <a:gd name="T14" fmla="*/ 26 w 176"/>
                <a:gd name="T15" fmla="*/ 26 h 176"/>
                <a:gd name="T16" fmla="*/ 17 w 176"/>
                <a:gd name="T17" fmla="*/ 37 h 176"/>
                <a:gd name="T18" fmla="*/ 10 w 176"/>
                <a:gd name="T19" fmla="*/ 48 h 176"/>
                <a:gd name="T20" fmla="*/ 5 w 176"/>
                <a:gd name="T21" fmla="*/ 61 h 176"/>
                <a:gd name="T22" fmla="*/ 1 w 176"/>
                <a:gd name="T23" fmla="*/ 75 h 176"/>
                <a:gd name="T24" fmla="*/ 0 w 176"/>
                <a:gd name="T25" fmla="*/ 88 h 1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6"/>
                <a:gd name="T40" fmla="*/ 0 h 176"/>
                <a:gd name="T41" fmla="*/ 176 w 176"/>
                <a:gd name="T42" fmla="*/ 176 h 17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6" h="176">
                  <a:moveTo>
                    <a:pt x="0" y="176"/>
                  </a:moveTo>
                  <a:lnTo>
                    <a:pt x="176" y="176"/>
                  </a:lnTo>
                  <a:lnTo>
                    <a:pt x="176" y="0"/>
                  </a:lnTo>
                  <a:lnTo>
                    <a:pt x="149" y="3"/>
                  </a:lnTo>
                  <a:lnTo>
                    <a:pt x="122" y="10"/>
                  </a:lnTo>
                  <a:lnTo>
                    <a:pt x="97" y="20"/>
                  </a:lnTo>
                  <a:lnTo>
                    <a:pt x="73" y="34"/>
                  </a:lnTo>
                  <a:lnTo>
                    <a:pt x="52" y="52"/>
                  </a:lnTo>
                  <a:lnTo>
                    <a:pt x="34" y="73"/>
                  </a:lnTo>
                  <a:lnTo>
                    <a:pt x="20" y="97"/>
                  </a:lnTo>
                  <a:lnTo>
                    <a:pt x="10" y="122"/>
                  </a:lnTo>
                  <a:lnTo>
                    <a:pt x="3" y="149"/>
                  </a:lnTo>
                  <a:lnTo>
                    <a:pt x="0" y="176"/>
                  </a:lnTo>
                  <a:close/>
                </a:path>
              </a:pathLst>
            </a:custGeom>
            <a:solidFill>
              <a:srgbClr val="FF3300"/>
            </a:solidFill>
            <a:ln w="1588">
              <a:solidFill>
                <a:srgbClr val="FF3300"/>
              </a:solidFill>
              <a:prstDash val="solid"/>
              <a:round/>
              <a:headEnd/>
              <a:tailEnd/>
            </a:ln>
          </p:spPr>
          <p:txBody>
            <a:bodyPr/>
            <a:lstStyle/>
            <a:p>
              <a:endParaRPr lang="en-US"/>
            </a:p>
          </p:txBody>
        </p:sp>
        <p:sp>
          <p:nvSpPr>
            <p:cNvPr id="20538" name="Oval 68"/>
            <p:cNvSpPr>
              <a:spLocks noChangeArrowheads="1"/>
            </p:cNvSpPr>
            <p:nvPr/>
          </p:nvSpPr>
          <p:spPr bwMode="auto">
            <a:xfrm>
              <a:off x="854" y="3388"/>
              <a:ext cx="176" cy="176"/>
            </a:xfrm>
            <a:prstGeom prst="ellipse">
              <a:avLst/>
            </a:prstGeom>
            <a:noFill/>
            <a:ln w="9525">
              <a:solidFill>
                <a:srgbClr val="FF3300"/>
              </a:solidFill>
              <a:round/>
              <a:headEnd/>
              <a:tailEnd/>
            </a:ln>
          </p:spPr>
          <p:txBody>
            <a:bodyPr anchor="ctr">
              <a:spAutoFit/>
            </a:bodyPr>
            <a:lstStyle/>
            <a:p>
              <a:endParaRPr lang="en-US"/>
            </a:p>
          </p:txBody>
        </p:sp>
      </p:grpSp>
      <p:sp>
        <p:nvSpPr>
          <p:cNvPr id="20515" name="Line 69"/>
          <p:cNvSpPr>
            <a:spLocks noChangeShapeType="1"/>
          </p:cNvSpPr>
          <p:nvPr/>
        </p:nvSpPr>
        <p:spPr bwMode="auto">
          <a:xfrm flipH="1" flipV="1">
            <a:off x="5311775" y="5135563"/>
            <a:ext cx="390525" cy="131762"/>
          </a:xfrm>
          <a:prstGeom prst="line">
            <a:avLst/>
          </a:prstGeom>
          <a:noFill/>
          <a:ln w="25400">
            <a:solidFill>
              <a:srgbClr val="FF0000"/>
            </a:solidFill>
            <a:prstDash val="dash"/>
            <a:round/>
            <a:headEnd/>
            <a:tailEnd/>
          </a:ln>
        </p:spPr>
        <p:txBody>
          <a:bodyPr>
            <a:spAutoFit/>
          </a:bodyPr>
          <a:lstStyle/>
          <a:p>
            <a:endParaRPr lang="en-US"/>
          </a:p>
        </p:txBody>
      </p:sp>
      <p:grpSp>
        <p:nvGrpSpPr>
          <p:cNvPr id="20516" name="Group 70"/>
          <p:cNvGrpSpPr>
            <a:grpSpLocks/>
          </p:cNvGrpSpPr>
          <p:nvPr/>
        </p:nvGrpSpPr>
        <p:grpSpPr bwMode="auto">
          <a:xfrm>
            <a:off x="5272088" y="5100638"/>
            <a:ext cx="55562" cy="57150"/>
            <a:chOff x="854" y="3388"/>
            <a:chExt cx="176" cy="176"/>
          </a:xfrm>
        </p:grpSpPr>
        <p:sp>
          <p:nvSpPr>
            <p:cNvPr id="20529" name="Freeform 71"/>
            <p:cNvSpPr>
              <a:spLocks/>
            </p:cNvSpPr>
            <p:nvPr/>
          </p:nvSpPr>
          <p:spPr bwMode="auto">
            <a:xfrm>
              <a:off x="854" y="3476"/>
              <a:ext cx="88" cy="88"/>
            </a:xfrm>
            <a:custGeom>
              <a:avLst/>
              <a:gdLst>
                <a:gd name="T0" fmla="*/ 88 w 176"/>
                <a:gd name="T1" fmla="*/ 0 h 177"/>
                <a:gd name="T2" fmla="*/ 0 w 176"/>
                <a:gd name="T3" fmla="*/ 0 h 177"/>
                <a:gd name="T4" fmla="*/ 1 w 176"/>
                <a:gd name="T5" fmla="*/ 14 h 177"/>
                <a:gd name="T6" fmla="*/ 5 w 176"/>
                <a:gd name="T7" fmla="*/ 28 h 177"/>
                <a:gd name="T8" fmla="*/ 10 w 176"/>
                <a:gd name="T9" fmla="*/ 40 h 177"/>
                <a:gd name="T10" fmla="*/ 17 w 176"/>
                <a:gd name="T11" fmla="*/ 52 h 177"/>
                <a:gd name="T12" fmla="*/ 26 w 176"/>
                <a:gd name="T13" fmla="*/ 62 h 177"/>
                <a:gd name="T14" fmla="*/ 37 w 176"/>
                <a:gd name="T15" fmla="*/ 72 h 177"/>
                <a:gd name="T16" fmla="*/ 48 w 176"/>
                <a:gd name="T17" fmla="*/ 79 h 177"/>
                <a:gd name="T18" fmla="*/ 61 w 176"/>
                <a:gd name="T19" fmla="*/ 84 h 177"/>
                <a:gd name="T20" fmla="*/ 75 w 176"/>
                <a:gd name="T21" fmla="*/ 87 h 177"/>
                <a:gd name="T22" fmla="*/ 88 w 176"/>
                <a:gd name="T23" fmla="*/ 88 h 177"/>
                <a:gd name="T24" fmla="*/ 88 w 176"/>
                <a:gd name="T25" fmla="*/ 0 h 1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6"/>
                <a:gd name="T40" fmla="*/ 0 h 177"/>
                <a:gd name="T41" fmla="*/ 176 w 176"/>
                <a:gd name="T42" fmla="*/ 177 h 1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6" h="177">
                  <a:moveTo>
                    <a:pt x="176" y="0"/>
                  </a:moveTo>
                  <a:lnTo>
                    <a:pt x="0" y="0"/>
                  </a:lnTo>
                  <a:lnTo>
                    <a:pt x="3" y="29"/>
                  </a:lnTo>
                  <a:lnTo>
                    <a:pt x="10" y="56"/>
                  </a:lnTo>
                  <a:lnTo>
                    <a:pt x="20" y="80"/>
                  </a:lnTo>
                  <a:lnTo>
                    <a:pt x="34" y="105"/>
                  </a:lnTo>
                  <a:lnTo>
                    <a:pt x="52" y="125"/>
                  </a:lnTo>
                  <a:lnTo>
                    <a:pt x="73" y="144"/>
                  </a:lnTo>
                  <a:lnTo>
                    <a:pt x="97" y="158"/>
                  </a:lnTo>
                  <a:lnTo>
                    <a:pt x="122" y="168"/>
                  </a:lnTo>
                  <a:lnTo>
                    <a:pt x="149" y="175"/>
                  </a:lnTo>
                  <a:lnTo>
                    <a:pt x="176" y="177"/>
                  </a:lnTo>
                  <a:lnTo>
                    <a:pt x="176" y="0"/>
                  </a:lnTo>
                  <a:close/>
                </a:path>
              </a:pathLst>
            </a:custGeom>
            <a:solidFill>
              <a:schemeClr val="bg1"/>
            </a:solidFill>
            <a:ln w="1588">
              <a:solidFill>
                <a:srgbClr val="000000"/>
              </a:solidFill>
              <a:prstDash val="solid"/>
              <a:round/>
              <a:headEnd/>
              <a:tailEnd/>
            </a:ln>
          </p:spPr>
          <p:txBody>
            <a:bodyPr/>
            <a:lstStyle/>
            <a:p>
              <a:endParaRPr lang="en-US"/>
            </a:p>
          </p:txBody>
        </p:sp>
        <p:sp>
          <p:nvSpPr>
            <p:cNvPr id="20530" name="Freeform 72"/>
            <p:cNvSpPr>
              <a:spLocks/>
            </p:cNvSpPr>
            <p:nvPr/>
          </p:nvSpPr>
          <p:spPr bwMode="auto">
            <a:xfrm>
              <a:off x="942" y="3388"/>
              <a:ext cx="88" cy="88"/>
            </a:xfrm>
            <a:custGeom>
              <a:avLst/>
              <a:gdLst>
                <a:gd name="T0" fmla="*/ 88 w 177"/>
                <a:gd name="T1" fmla="*/ 88 h 176"/>
                <a:gd name="T2" fmla="*/ 0 w 177"/>
                <a:gd name="T3" fmla="*/ 88 h 176"/>
                <a:gd name="T4" fmla="*/ 0 w 177"/>
                <a:gd name="T5" fmla="*/ 0 h 176"/>
                <a:gd name="T6" fmla="*/ 14 w 177"/>
                <a:gd name="T7" fmla="*/ 1 h 176"/>
                <a:gd name="T8" fmla="*/ 28 w 177"/>
                <a:gd name="T9" fmla="*/ 5 h 176"/>
                <a:gd name="T10" fmla="*/ 40 w 177"/>
                <a:gd name="T11" fmla="*/ 10 h 176"/>
                <a:gd name="T12" fmla="*/ 52 w 177"/>
                <a:gd name="T13" fmla="*/ 17 h 176"/>
                <a:gd name="T14" fmla="*/ 62 w 177"/>
                <a:gd name="T15" fmla="*/ 26 h 176"/>
                <a:gd name="T16" fmla="*/ 72 w 177"/>
                <a:gd name="T17" fmla="*/ 37 h 176"/>
                <a:gd name="T18" fmla="*/ 79 w 177"/>
                <a:gd name="T19" fmla="*/ 48 h 176"/>
                <a:gd name="T20" fmla="*/ 84 w 177"/>
                <a:gd name="T21" fmla="*/ 61 h 176"/>
                <a:gd name="T22" fmla="*/ 87 w 177"/>
                <a:gd name="T23" fmla="*/ 75 h 176"/>
                <a:gd name="T24" fmla="*/ 88 w 177"/>
                <a:gd name="T25" fmla="*/ 88 h 1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7"/>
                <a:gd name="T40" fmla="*/ 0 h 176"/>
                <a:gd name="T41" fmla="*/ 177 w 177"/>
                <a:gd name="T42" fmla="*/ 176 h 17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7" h="176">
                  <a:moveTo>
                    <a:pt x="177" y="176"/>
                  </a:moveTo>
                  <a:lnTo>
                    <a:pt x="0" y="176"/>
                  </a:lnTo>
                  <a:lnTo>
                    <a:pt x="0" y="0"/>
                  </a:lnTo>
                  <a:lnTo>
                    <a:pt x="29" y="3"/>
                  </a:lnTo>
                  <a:lnTo>
                    <a:pt x="56" y="10"/>
                  </a:lnTo>
                  <a:lnTo>
                    <a:pt x="80" y="20"/>
                  </a:lnTo>
                  <a:lnTo>
                    <a:pt x="105" y="34"/>
                  </a:lnTo>
                  <a:lnTo>
                    <a:pt x="125" y="52"/>
                  </a:lnTo>
                  <a:lnTo>
                    <a:pt x="144" y="73"/>
                  </a:lnTo>
                  <a:lnTo>
                    <a:pt x="158" y="97"/>
                  </a:lnTo>
                  <a:lnTo>
                    <a:pt x="168" y="122"/>
                  </a:lnTo>
                  <a:lnTo>
                    <a:pt x="175" y="149"/>
                  </a:lnTo>
                  <a:lnTo>
                    <a:pt x="177" y="176"/>
                  </a:lnTo>
                  <a:close/>
                </a:path>
              </a:pathLst>
            </a:custGeom>
            <a:solidFill>
              <a:schemeClr val="bg1"/>
            </a:solidFill>
            <a:ln w="1588">
              <a:solidFill>
                <a:srgbClr val="000000"/>
              </a:solidFill>
              <a:prstDash val="solid"/>
              <a:round/>
              <a:headEnd/>
              <a:tailEnd/>
            </a:ln>
          </p:spPr>
          <p:txBody>
            <a:bodyPr/>
            <a:lstStyle/>
            <a:p>
              <a:endParaRPr lang="en-US"/>
            </a:p>
          </p:txBody>
        </p:sp>
        <p:sp>
          <p:nvSpPr>
            <p:cNvPr id="20531" name="Freeform 73"/>
            <p:cNvSpPr>
              <a:spLocks/>
            </p:cNvSpPr>
            <p:nvPr/>
          </p:nvSpPr>
          <p:spPr bwMode="auto">
            <a:xfrm>
              <a:off x="942" y="3476"/>
              <a:ext cx="88" cy="88"/>
            </a:xfrm>
            <a:custGeom>
              <a:avLst/>
              <a:gdLst>
                <a:gd name="T0" fmla="*/ 0 w 177"/>
                <a:gd name="T1" fmla="*/ 0 h 177"/>
                <a:gd name="T2" fmla="*/ 88 w 177"/>
                <a:gd name="T3" fmla="*/ 0 h 177"/>
                <a:gd name="T4" fmla="*/ 87 w 177"/>
                <a:gd name="T5" fmla="*/ 14 h 177"/>
                <a:gd name="T6" fmla="*/ 84 w 177"/>
                <a:gd name="T7" fmla="*/ 28 h 177"/>
                <a:gd name="T8" fmla="*/ 79 w 177"/>
                <a:gd name="T9" fmla="*/ 40 h 177"/>
                <a:gd name="T10" fmla="*/ 72 w 177"/>
                <a:gd name="T11" fmla="*/ 52 h 177"/>
                <a:gd name="T12" fmla="*/ 62 w 177"/>
                <a:gd name="T13" fmla="*/ 62 h 177"/>
                <a:gd name="T14" fmla="*/ 52 w 177"/>
                <a:gd name="T15" fmla="*/ 72 h 177"/>
                <a:gd name="T16" fmla="*/ 40 w 177"/>
                <a:gd name="T17" fmla="*/ 79 h 177"/>
                <a:gd name="T18" fmla="*/ 28 w 177"/>
                <a:gd name="T19" fmla="*/ 84 h 177"/>
                <a:gd name="T20" fmla="*/ 14 w 177"/>
                <a:gd name="T21" fmla="*/ 87 h 177"/>
                <a:gd name="T22" fmla="*/ 0 w 177"/>
                <a:gd name="T23" fmla="*/ 88 h 177"/>
                <a:gd name="T24" fmla="*/ 0 w 177"/>
                <a:gd name="T25" fmla="*/ 0 h 1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7"/>
                <a:gd name="T40" fmla="*/ 0 h 177"/>
                <a:gd name="T41" fmla="*/ 177 w 177"/>
                <a:gd name="T42" fmla="*/ 177 h 1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7" h="177">
                  <a:moveTo>
                    <a:pt x="0" y="0"/>
                  </a:moveTo>
                  <a:lnTo>
                    <a:pt x="177" y="0"/>
                  </a:lnTo>
                  <a:lnTo>
                    <a:pt x="175" y="29"/>
                  </a:lnTo>
                  <a:lnTo>
                    <a:pt x="168" y="56"/>
                  </a:lnTo>
                  <a:lnTo>
                    <a:pt x="158" y="80"/>
                  </a:lnTo>
                  <a:lnTo>
                    <a:pt x="144" y="105"/>
                  </a:lnTo>
                  <a:lnTo>
                    <a:pt x="125" y="125"/>
                  </a:lnTo>
                  <a:lnTo>
                    <a:pt x="105" y="144"/>
                  </a:lnTo>
                  <a:lnTo>
                    <a:pt x="80" y="158"/>
                  </a:lnTo>
                  <a:lnTo>
                    <a:pt x="56" y="168"/>
                  </a:lnTo>
                  <a:lnTo>
                    <a:pt x="29" y="175"/>
                  </a:lnTo>
                  <a:lnTo>
                    <a:pt x="0" y="177"/>
                  </a:lnTo>
                  <a:lnTo>
                    <a:pt x="0" y="0"/>
                  </a:lnTo>
                  <a:close/>
                </a:path>
              </a:pathLst>
            </a:custGeom>
            <a:solidFill>
              <a:srgbClr val="FF3300"/>
            </a:solidFill>
            <a:ln w="1588">
              <a:solidFill>
                <a:srgbClr val="FF3300"/>
              </a:solidFill>
              <a:prstDash val="solid"/>
              <a:round/>
              <a:headEnd/>
              <a:tailEnd/>
            </a:ln>
          </p:spPr>
          <p:txBody>
            <a:bodyPr/>
            <a:lstStyle/>
            <a:p>
              <a:endParaRPr lang="en-US"/>
            </a:p>
          </p:txBody>
        </p:sp>
        <p:sp>
          <p:nvSpPr>
            <p:cNvPr id="20532" name="Freeform 74"/>
            <p:cNvSpPr>
              <a:spLocks/>
            </p:cNvSpPr>
            <p:nvPr/>
          </p:nvSpPr>
          <p:spPr bwMode="auto">
            <a:xfrm>
              <a:off x="854" y="3388"/>
              <a:ext cx="88" cy="88"/>
            </a:xfrm>
            <a:custGeom>
              <a:avLst/>
              <a:gdLst>
                <a:gd name="T0" fmla="*/ 0 w 176"/>
                <a:gd name="T1" fmla="*/ 88 h 176"/>
                <a:gd name="T2" fmla="*/ 88 w 176"/>
                <a:gd name="T3" fmla="*/ 88 h 176"/>
                <a:gd name="T4" fmla="*/ 88 w 176"/>
                <a:gd name="T5" fmla="*/ 0 h 176"/>
                <a:gd name="T6" fmla="*/ 75 w 176"/>
                <a:gd name="T7" fmla="*/ 1 h 176"/>
                <a:gd name="T8" fmla="*/ 61 w 176"/>
                <a:gd name="T9" fmla="*/ 5 h 176"/>
                <a:gd name="T10" fmla="*/ 48 w 176"/>
                <a:gd name="T11" fmla="*/ 10 h 176"/>
                <a:gd name="T12" fmla="*/ 37 w 176"/>
                <a:gd name="T13" fmla="*/ 17 h 176"/>
                <a:gd name="T14" fmla="*/ 26 w 176"/>
                <a:gd name="T15" fmla="*/ 26 h 176"/>
                <a:gd name="T16" fmla="*/ 17 w 176"/>
                <a:gd name="T17" fmla="*/ 37 h 176"/>
                <a:gd name="T18" fmla="*/ 10 w 176"/>
                <a:gd name="T19" fmla="*/ 48 h 176"/>
                <a:gd name="T20" fmla="*/ 5 w 176"/>
                <a:gd name="T21" fmla="*/ 61 h 176"/>
                <a:gd name="T22" fmla="*/ 1 w 176"/>
                <a:gd name="T23" fmla="*/ 75 h 176"/>
                <a:gd name="T24" fmla="*/ 0 w 176"/>
                <a:gd name="T25" fmla="*/ 88 h 1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6"/>
                <a:gd name="T40" fmla="*/ 0 h 176"/>
                <a:gd name="T41" fmla="*/ 176 w 176"/>
                <a:gd name="T42" fmla="*/ 176 h 17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6" h="176">
                  <a:moveTo>
                    <a:pt x="0" y="176"/>
                  </a:moveTo>
                  <a:lnTo>
                    <a:pt x="176" y="176"/>
                  </a:lnTo>
                  <a:lnTo>
                    <a:pt x="176" y="0"/>
                  </a:lnTo>
                  <a:lnTo>
                    <a:pt x="149" y="3"/>
                  </a:lnTo>
                  <a:lnTo>
                    <a:pt x="122" y="10"/>
                  </a:lnTo>
                  <a:lnTo>
                    <a:pt x="97" y="20"/>
                  </a:lnTo>
                  <a:lnTo>
                    <a:pt x="73" y="34"/>
                  </a:lnTo>
                  <a:lnTo>
                    <a:pt x="52" y="52"/>
                  </a:lnTo>
                  <a:lnTo>
                    <a:pt x="34" y="73"/>
                  </a:lnTo>
                  <a:lnTo>
                    <a:pt x="20" y="97"/>
                  </a:lnTo>
                  <a:lnTo>
                    <a:pt x="10" y="122"/>
                  </a:lnTo>
                  <a:lnTo>
                    <a:pt x="3" y="149"/>
                  </a:lnTo>
                  <a:lnTo>
                    <a:pt x="0" y="176"/>
                  </a:lnTo>
                  <a:close/>
                </a:path>
              </a:pathLst>
            </a:custGeom>
            <a:solidFill>
              <a:srgbClr val="FF3300"/>
            </a:solidFill>
            <a:ln w="1588">
              <a:solidFill>
                <a:srgbClr val="FF3300"/>
              </a:solidFill>
              <a:prstDash val="solid"/>
              <a:round/>
              <a:headEnd/>
              <a:tailEnd/>
            </a:ln>
          </p:spPr>
          <p:txBody>
            <a:bodyPr/>
            <a:lstStyle/>
            <a:p>
              <a:endParaRPr lang="en-US"/>
            </a:p>
          </p:txBody>
        </p:sp>
        <p:sp>
          <p:nvSpPr>
            <p:cNvPr id="20533" name="Oval 75"/>
            <p:cNvSpPr>
              <a:spLocks noChangeArrowheads="1"/>
            </p:cNvSpPr>
            <p:nvPr/>
          </p:nvSpPr>
          <p:spPr bwMode="auto">
            <a:xfrm>
              <a:off x="854" y="3388"/>
              <a:ext cx="176" cy="176"/>
            </a:xfrm>
            <a:prstGeom prst="ellipse">
              <a:avLst/>
            </a:prstGeom>
            <a:noFill/>
            <a:ln w="9525">
              <a:solidFill>
                <a:srgbClr val="FF3300"/>
              </a:solidFill>
              <a:round/>
              <a:headEnd/>
              <a:tailEnd/>
            </a:ln>
          </p:spPr>
          <p:txBody>
            <a:bodyPr anchor="ctr">
              <a:spAutoFit/>
            </a:bodyPr>
            <a:lstStyle/>
            <a:p>
              <a:endParaRPr lang="en-US"/>
            </a:p>
          </p:txBody>
        </p:sp>
      </p:grpSp>
      <p:grpSp>
        <p:nvGrpSpPr>
          <p:cNvPr id="20517" name="Group 76"/>
          <p:cNvGrpSpPr>
            <a:grpSpLocks/>
          </p:cNvGrpSpPr>
          <p:nvPr/>
        </p:nvGrpSpPr>
        <p:grpSpPr bwMode="auto">
          <a:xfrm>
            <a:off x="5681663" y="5245100"/>
            <a:ext cx="55562" cy="57150"/>
            <a:chOff x="3579" y="3304"/>
            <a:chExt cx="35" cy="36"/>
          </a:xfrm>
        </p:grpSpPr>
        <p:sp>
          <p:nvSpPr>
            <p:cNvPr id="20524" name="Freeform 77"/>
            <p:cNvSpPr>
              <a:spLocks/>
            </p:cNvSpPr>
            <p:nvPr/>
          </p:nvSpPr>
          <p:spPr bwMode="auto">
            <a:xfrm>
              <a:off x="3579" y="3322"/>
              <a:ext cx="18" cy="18"/>
            </a:xfrm>
            <a:custGeom>
              <a:avLst/>
              <a:gdLst>
                <a:gd name="T0" fmla="*/ 18 w 176"/>
                <a:gd name="T1" fmla="*/ 0 h 177"/>
                <a:gd name="T2" fmla="*/ 0 w 176"/>
                <a:gd name="T3" fmla="*/ 0 h 177"/>
                <a:gd name="T4" fmla="*/ 0 w 176"/>
                <a:gd name="T5" fmla="*/ 3 h 177"/>
                <a:gd name="T6" fmla="*/ 1 w 176"/>
                <a:gd name="T7" fmla="*/ 6 h 177"/>
                <a:gd name="T8" fmla="*/ 2 w 176"/>
                <a:gd name="T9" fmla="*/ 8 h 177"/>
                <a:gd name="T10" fmla="*/ 3 w 176"/>
                <a:gd name="T11" fmla="*/ 11 h 177"/>
                <a:gd name="T12" fmla="*/ 5 w 176"/>
                <a:gd name="T13" fmla="*/ 13 h 177"/>
                <a:gd name="T14" fmla="*/ 7 w 176"/>
                <a:gd name="T15" fmla="*/ 15 h 177"/>
                <a:gd name="T16" fmla="*/ 10 w 176"/>
                <a:gd name="T17" fmla="*/ 16 h 177"/>
                <a:gd name="T18" fmla="*/ 12 w 176"/>
                <a:gd name="T19" fmla="*/ 17 h 177"/>
                <a:gd name="T20" fmla="*/ 15 w 176"/>
                <a:gd name="T21" fmla="*/ 18 h 177"/>
                <a:gd name="T22" fmla="*/ 18 w 176"/>
                <a:gd name="T23" fmla="*/ 18 h 177"/>
                <a:gd name="T24" fmla="*/ 18 w 176"/>
                <a:gd name="T25" fmla="*/ 0 h 1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6"/>
                <a:gd name="T40" fmla="*/ 0 h 177"/>
                <a:gd name="T41" fmla="*/ 176 w 176"/>
                <a:gd name="T42" fmla="*/ 177 h 1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6" h="177">
                  <a:moveTo>
                    <a:pt x="176" y="0"/>
                  </a:moveTo>
                  <a:lnTo>
                    <a:pt x="0" y="0"/>
                  </a:lnTo>
                  <a:lnTo>
                    <a:pt x="3" y="29"/>
                  </a:lnTo>
                  <a:lnTo>
                    <a:pt x="10" y="56"/>
                  </a:lnTo>
                  <a:lnTo>
                    <a:pt x="20" y="80"/>
                  </a:lnTo>
                  <a:lnTo>
                    <a:pt x="34" y="105"/>
                  </a:lnTo>
                  <a:lnTo>
                    <a:pt x="52" y="125"/>
                  </a:lnTo>
                  <a:lnTo>
                    <a:pt x="73" y="144"/>
                  </a:lnTo>
                  <a:lnTo>
                    <a:pt x="97" y="158"/>
                  </a:lnTo>
                  <a:lnTo>
                    <a:pt x="122" y="168"/>
                  </a:lnTo>
                  <a:lnTo>
                    <a:pt x="149" y="175"/>
                  </a:lnTo>
                  <a:lnTo>
                    <a:pt x="176" y="177"/>
                  </a:lnTo>
                  <a:lnTo>
                    <a:pt x="176" y="0"/>
                  </a:lnTo>
                  <a:close/>
                </a:path>
              </a:pathLst>
            </a:custGeom>
            <a:solidFill>
              <a:schemeClr val="bg1"/>
            </a:solidFill>
            <a:ln w="1588">
              <a:solidFill>
                <a:srgbClr val="000000"/>
              </a:solidFill>
              <a:prstDash val="solid"/>
              <a:round/>
              <a:headEnd/>
              <a:tailEnd/>
            </a:ln>
          </p:spPr>
          <p:txBody>
            <a:bodyPr/>
            <a:lstStyle/>
            <a:p>
              <a:endParaRPr lang="en-US"/>
            </a:p>
          </p:txBody>
        </p:sp>
        <p:sp>
          <p:nvSpPr>
            <p:cNvPr id="20525" name="Freeform 78"/>
            <p:cNvSpPr>
              <a:spLocks/>
            </p:cNvSpPr>
            <p:nvPr/>
          </p:nvSpPr>
          <p:spPr bwMode="auto">
            <a:xfrm>
              <a:off x="3597" y="3304"/>
              <a:ext cx="17" cy="18"/>
            </a:xfrm>
            <a:custGeom>
              <a:avLst/>
              <a:gdLst>
                <a:gd name="T0" fmla="*/ 17 w 177"/>
                <a:gd name="T1" fmla="*/ 18 h 176"/>
                <a:gd name="T2" fmla="*/ 0 w 177"/>
                <a:gd name="T3" fmla="*/ 18 h 176"/>
                <a:gd name="T4" fmla="*/ 0 w 177"/>
                <a:gd name="T5" fmla="*/ 0 h 176"/>
                <a:gd name="T6" fmla="*/ 3 w 177"/>
                <a:gd name="T7" fmla="*/ 0 h 176"/>
                <a:gd name="T8" fmla="*/ 5 w 177"/>
                <a:gd name="T9" fmla="*/ 1 h 176"/>
                <a:gd name="T10" fmla="*/ 8 w 177"/>
                <a:gd name="T11" fmla="*/ 2 h 176"/>
                <a:gd name="T12" fmla="*/ 10 w 177"/>
                <a:gd name="T13" fmla="*/ 3 h 176"/>
                <a:gd name="T14" fmla="*/ 12 w 177"/>
                <a:gd name="T15" fmla="*/ 5 h 176"/>
                <a:gd name="T16" fmla="*/ 14 w 177"/>
                <a:gd name="T17" fmla="*/ 7 h 176"/>
                <a:gd name="T18" fmla="*/ 15 w 177"/>
                <a:gd name="T19" fmla="*/ 10 h 176"/>
                <a:gd name="T20" fmla="*/ 16 w 177"/>
                <a:gd name="T21" fmla="*/ 12 h 176"/>
                <a:gd name="T22" fmla="*/ 17 w 177"/>
                <a:gd name="T23" fmla="*/ 15 h 176"/>
                <a:gd name="T24" fmla="*/ 17 w 177"/>
                <a:gd name="T25" fmla="*/ 18 h 1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7"/>
                <a:gd name="T40" fmla="*/ 0 h 176"/>
                <a:gd name="T41" fmla="*/ 177 w 177"/>
                <a:gd name="T42" fmla="*/ 176 h 17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7" h="176">
                  <a:moveTo>
                    <a:pt x="177" y="176"/>
                  </a:moveTo>
                  <a:lnTo>
                    <a:pt x="0" y="176"/>
                  </a:lnTo>
                  <a:lnTo>
                    <a:pt x="0" y="0"/>
                  </a:lnTo>
                  <a:lnTo>
                    <a:pt x="29" y="3"/>
                  </a:lnTo>
                  <a:lnTo>
                    <a:pt x="56" y="10"/>
                  </a:lnTo>
                  <a:lnTo>
                    <a:pt x="80" y="20"/>
                  </a:lnTo>
                  <a:lnTo>
                    <a:pt x="105" y="34"/>
                  </a:lnTo>
                  <a:lnTo>
                    <a:pt x="125" y="52"/>
                  </a:lnTo>
                  <a:lnTo>
                    <a:pt x="144" y="73"/>
                  </a:lnTo>
                  <a:lnTo>
                    <a:pt x="158" y="97"/>
                  </a:lnTo>
                  <a:lnTo>
                    <a:pt x="168" y="122"/>
                  </a:lnTo>
                  <a:lnTo>
                    <a:pt x="175" y="149"/>
                  </a:lnTo>
                  <a:lnTo>
                    <a:pt x="177" y="176"/>
                  </a:lnTo>
                  <a:close/>
                </a:path>
              </a:pathLst>
            </a:custGeom>
            <a:solidFill>
              <a:schemeClr val="bg1"/>
            </a:solidFill>
            <a:ln w="1588">
              <a:solidFill>
                <a:srgbClr val="000000"/>
              </a:solidFill>
              <a:prstDash val="solid"/>
              <a:round/>
              <a:headEnd/>
              <a:tailEnd/>
            </a:ln>
          </p:spPr>
          <p:txBody>
            <a:bodyPr/>
            <a:lstStyle/>
            <a:p>
              <a:endParaRPr lang="en-US"/>
            </a:p>
          </p:txBody>
        </p:sp>
        <p:sp>
          <p:nvSpPr>
            <p:cNvPr id="20526" name="Freeform 79"/>
            <p:cNvSpPr>
              <a:spLocks/>
            </p:cNvSpPr>
            <p:nvPr/>
          </p:nvSpPr>
          <p:spPr bwMode="auto">
            <a:xfrm>
              <a:off x="3597" y="3322"/>
              <a:ext cx="17" cy="18"/>
            </a:xfrm>
            <a:custGeom>
              <a:avLst/>
              <a:gdLst>
                <a:gd name="T0" fmla="*/ 0 w 177"/>
                <a:gd name="T1" fmla="*/ 0 h 177"/>
                <a:gd name="T2" fmla="*/ 17 w 177"/>
                <a:gd name="T3" fmla="*/ 0 h 177"/>
                <a:gd name="T4" fmla="*/ 17 w 177"/>
                <a:gd name="T5" fmla="*/ 3 h 177"/>
                <a:gd name="T6" fmla="*/ 16 w 177"/>
                <a:gd name="T7" fmla="*/ 6 h 177"/>
                <a:gd name="T8" fmla="*/ 15 w 177"/>
                <a:gd name="T9" fmla="*/ 8 h 177"/>
                <a:gd name="T10" fmla="*/ 14 w 177"/>
                <a:gd name="T11" fmla="*/ 11 h 177"/>
                <a:gd name="T12" fmla="*/ 12 w 177"/>
                <a:gd name="T13" fmla="*/ 13 h 177"/>
                <a:gd name="T14" fmla="*/ 10 w 177"/>
                <a:gd name="T15" fmla="*/ 15 h 177"/>
                <a:gd name="T16" fmla="*/ 8 w 177"/>
                <a:gd name="T17" fmla="*/ 16 h 177"/>
                <a:gd name="T18" fmla="*/ 5 w 177"/>
                <a:gd name="T19" fmla="*/ 17 h 177"/>
                <a:gd name="T20" fmla="*/ 3 w 177"/>
                <a:gd name="T21" fmla="*/ 18 h 177"/>
                <a:gd name="T22" fmla="*/ 0 w 177"/>
                <a:gd name="T23" fmla="*/ 18 h 177"/>
                <a:gd name="T24" fmla="*/ 0 w 177"/>
                <a:gd name="T25" fmla="*/ 0 h 1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7"/>
                <a:gd name="T40" fmla="*/ 0 h 177"/>
                <a:gd name="T41" fmla="*/ 177 w 177"/>
                <a:gd name="T42" fmla="*/ 177 h 1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7" h="177">
                  <a:moveTo>
                    <a:pt x="0" y="0"/>
                  </a:moveTo>
                  <a:lnTo>
                    <a:pt x="177" y="0"/>
                  </a:lnTo>
                  <a:lnTo>
                    <a:pt x="175" y="29"/>
                  </a:lnTo>
                  <a:lnTo>
                    <a:pt x="168" y="56"/>
                  </a:lnTo>
                  <a:lnTo>
                    <a:pt x="158" y="80"/>
                  </a:lnTo>
                  <a:lnTo>
                    <a:pt x="144" y="105"/>
                  </a:lnTo>
                  <a:lnTo>
                    <a:pt x="125" y="125"/>
                  </a:lnTo>
                  <a:lnTo>
                    <a:pt x="105" y="144"/>
                  </a:lnTo>
                  <a:lnTo>
                    <a:pt x="80" y="158"/>
                  </a:lnTo>
                  <a:lnTo>
                    <a:pt x="56" y="168"/>
                  </a:lnTo>
                  <a:lnTo>
                    <a:pt x="29" y="175"/>
                  </a:lnTo>
                  <a:lnTo>
                    <a:pt x="0" y="177"/>
                  </a:lnTo>
                  <a:lnTo>
                    <a:pt x="0" y="0"/>
                  </a:lnTo>
                  <a:close/>
                </a:path>
              </a:pathLst>
            </a:custGeom>
            <a:solidFill>
              <a:srgbClr val="FF3300"/>
            </a:solidFill>
            <a:ln w="1588">
              <a:solidFill>
                <a:srgbClr val="FF3300"/>
              </a:solidFill>
              <a:prstDash val="solid"/>
              <a:round/>
              <a:headEnd/>
              <a:tailEnd/>
            </a:ln>
          </p:spPr>
          <p:txBody>
            <a:bodyPr/>
            <a:lstStyle/>
            <a:p>
              <a:endParaRPr lang="en-US"/>
            </a:p>
          </p:txBody>
        </p:sp>
        <p:sp>
          <p:nvSpPr>
            <p:cNvPr id="20527" name="Freeform 80"/>
            <p:cNvSpPr>
              <a:spLocks/>
            </p:cNvSpPr>
            <p:nvPr/>
          </p:nvSpPr>
          <p:spPr bwMode="auto">
            <a:xfrm>
              <a:off x="3579" y="3304"/>
              <a:ext cx="18" cy="18"/>
            </a:xfrm>
            <a:custGeom>
              <a:avLst/>
              <a:gdLst>
                <a:gd name="T0" fmla="*/ 0 w 176"/>
                <a:gd name="T1" fmla="*/ 18 h 176"/>
                <a:gd name="T2" fmla="*/ 18 w 176"/>
                <a:gd name="T3" fmla="*/ 18 h 176"/>
                <a:gd name="T4" fmla="*/ 18 w 176"/>
                <a:gd name="T5" fmla="*/ 0 h 176"/>
                <a:gd name="T6" fmla="*/ 15 w 176"/>
                <a:gd name="T7" fmla="*/ 0 h 176"/>
                <a:gd name="T8" fmla="*/ 12 w 176"/>
                <a:gd name="T9" fmla="*/ 1 h 176"/>
                <a:gd name="T10" fmla="*/ 10 w 176"/>
                <a:gd name="T11" fmla="*/ 2 h 176"/>
                <a:gd name="T12" fmla="*/ 7 w 176"/>
                <a:gd name="T13" fmla="*/ 3 h 176"/>
                <a:gd name="T14" fmla="*/ 5 w 176"/>
                <a:gd name="T15" fmla="*/ 5 h 176"/>
                <a:gd name="T16" fmla="*/ 3 w 176"/>
                <a:gd name="T17" fmla="*/ 7 h 176"/>
                <a:gd name="T18" fmla="*/ 2 w 176"/>
                <a:gd name="T19" fmla="*/ 10 h 176"/>
                <a:gd name="T20" fmla="*/ 1 w 176"/>
                <a:gd name="T21" fmla="*/ 12 h 176"/>
                <a:gd name="T22" fmla="*/ 0 w 176"/>
                <a:gd name="T23" fmla="*/ 15 h 176"/>
                <a:gd name="T24" fmla="*/ 0 w 176"/>
                <a:gd name="T25" fmla="*/ 18 h 1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6"/>
                <a:gd name="T40" fmla="*/ 0 h 176"/>
                <a:gd name="T41" fmla="*/ 176 w 176"/>
                <a:gd name="T42" fmla="*/ 176 h 17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6" h="176">
                  <a:moveTo>
                    <a:pt x="0" y="176"/>
                  </a:moveTo>
                  <a:lnTo>
                    <a:pt x="176" y="176"/>
                  </a:lnTo>
                  <a:lnTo>
                    <a:pt x="176" y="0"/>
                  </a:lnTo>
                  <a:lnTo>
                    <a:pt x="149" y="3"/>
                  </a:lnTo>
                  <a:lnTo>
                    <a:pt x="122" y="10"/>
                  </a:lnTo>
                  <a:lnTo>
                    <a:pt x="97" y="20"/>
                  </a:lnTo>
                  <a:lnTo>
                    <a:pt x="73" y="34"/>
                  </a:lnTo>
                  <a:lnTo>
                    <a:pt x="52" y="52"/>
                  </a:lnTo>
                  <a:lnTo>
                    <a:pt x="34" y="73"/>
                  </a:lnTo>
                  <a:lnTo>
                    <a:pt x="20" y="97"/>
                  </a:lnTo>
                  <a:lnTo>
                    <a:pt x="10" y="122"/>
                  </a:lnTo>
                  <a:lnTo>
                    <a:pt x="3" y="149"/>
                  </a:lnTo>
                  <a:lnTo>
                    <a:pt x="0" y="176"/>
                  </a:lnTo>
                  <a:close/>
                </a:path>
              </a:pathLst>
            </a:custGeom>
            <a:solidFill>
              <a:srgbClr val="FF3300"/>
            </a:solidFill>
            <a:ln w="1588">
              <a:solidFill>
                <a:srgbClr val="FF3300"/>
              </a:solidFill>
              <a:prstDash val="solid"/>
              <a:round/>
              <a:headEnd/>
              <a:tailEnd/>
            </a:ln>
          </p:spPr>
          <p:txBody>
            <a:bodyPr/>
            <a:lstStyle/>
            <a:p>
              <a:endParaRPr lang="en-US"/>
            </a:p>
          </p:txBody>
        </p:sp>
        <p:sp>
          <p:nvSpPr>
            <p:cNvPr id="20528" name="Oval 81"/>
            <p:cNvSpPr>
              <a:spLocks noChangeArrowheads="1"/>
            </p:cNvSpPr>
            <p:nvPr/>
          </p:nvSpPr>
          <p:spPr bwMode="auto">
            <a:xfrm>
              <a:off x="3579" y="3304"/>
              <a:ext cx="35" cy="36"/>
            </a:xfrm>
            <a:prstGeom prst="ellipse">
              <a:avLst/>
            </a:prstGeom>
            <a:noFill/>
            <a:ln w="9525">
              <a:solidFill>
                <a:srgbClr val="FF3300"/>
              </a:solidFill>
              <a:round/>
              <a:headEnd/>
              <a:tailEnd/>
            </a:ln>
          </p:spPr>
          <p:txBody>
            <a:bodyPr anchor="ctr">
              <a:spAutoFit/>
            </a:bodyPr>
            <a:lstStyle/>
            <a:p>
              <a:endParaRPr lang="en-US"/>
            </a:p>
          </p:txBody>
        </p:sp>
      </p:grpSp>
      <p:grpSp>
        <p:nvGrpSpPr>
          <p:cNvPr id="13" name="Group 82"/>
          <p:cNvGrpSpPr>
            <a:grpSpLocks/>
          </p:cNvGrpSpPr>
          <p:nvPr/>
        </p:nvGrpSpPr>
        <p:grpSpPr bwMode="auto">
          <a:xfrm>
            <a:off x="5468939" y="4013200"/>
            <a:ext cx="2392363" cy="1008063"/>
            <a:chOff x="3445" y="2528"/>
            <a:chExt cx="1507" cy="635"/>
          </a:xfrm>
        </p:grpSpPr>
        <p:sp>
          <p:nvSpPr>
            <p:cNvPr id="20522" name="Text Box 83"/>
            <p:cNvSpPr txBox="1">
              <a:spLocks noChangeArrowheads="1"/>
            </p:cNvSpPr>
            <p:nvPr/>
          </p:nvSpPr>
          <p:spPr bwMode="auto">
            <a:xfrm>
              <a:off x="3646" y="2727"/>
              <a:ext cx="1306" cy="213"/>
            </a:xfrm>
            <a:prstGeom prst="rect">
              <a:avLst/>
            </a:prstGeom>
            <a:solidFill>
              <a:schemeClr val="bg1"/>
            </a:solidFill>
            <a:ln w="9525" algn="ctr">
              <a:noFill/>
              <a:miter lim="800000"/>
              <a:headEnd/>
              <a:tailEnd/>
            </a:ln>
          </p:spPr>
          <p:txBody>
            <a:bodyPr wrap="none">
              <a:spAutoFit/>
            </a:bodyPr>
            <a:lstStyle/>
            <a:p>
              <a:r>
                <a:rPr lang="en-US" sz="1600" dirty="0">
                  <a:solidFill>
                    <a:srgbClr val="1D04DA"/>
                  </a:solidFill>
                </a:rPr>
                <a:t>Loading main tank fuel</a:t>
              </a:r>
            </a:p>
          </p:txBody>
        </p:sp>
        <p:sp>
          <p:nvSpPr>
            <p:cNvPr id="20523" name="Freeform 84"/>
            <p:cNvSpPr>
              <a:spLocks/>
            </p:cNvSpPr>
            <p:nvPr/>
          </p:nvSpPr>
          <p:spPr bwMode="auto">
            <a:xfrm>
              <a:off x="3445" y="2528"/>
              <a:ext cx="218" cy="635"/>
            </a:xfrm>
            <a:custGeom>
              <a:avLst/>
              <a:gdLst>
                <a:gd name="T0" fmla="*/ 19 w 218"/>
                <a:gd name="T1" fmla="*/ 635 h 635"/>
                <a:gd name="T2" fmla="*/ 8 w 218"/>
                <a:gd name="T3" fmla="*/ 570 h 635"/>
                <a:gd name="T4" fmla="*/ 1 w 218"/>
                <a:gd name="T5" fmla="*/ 496 h 635"/>
                <a:gd name="T6" fmla="*/ 2 w 218"/>
                <a:gd name="T7" fmla="*/ 429 h 635"/>
                <a:gd name="T8" fmla="*/ 7 w 218"/>
                <a:gd name="T9" fmla="*/ 361 h 635"/>
                <a:gd name="T10" fmla="*/ 17 w 218"/>
                <a:gd name="T11" fmla="*/ 291 h 635"/>
                <a:gd name="T12" fmla="*/ 36 w 218"/>
                <a:gd name="T13" fmla="*/ 228 h 635"/>
                <a:gd name="T14" fmla="*/ 62 w 218"/>
                <a:gd name="T15" fmla="*/ 168 h 635"/>
                <a:gd name="T16" fmla="*/ 104 w 218"/>
                <a:gd name="T17" fmla="*/ 103 h 635"/>
                <a:gd name="T18" fmla="*/ 162 w 218"/>
                <a:gd name="T19" fmla="*/ 45 h 635"/>
                <a:gd name="T20" fmla="*/ 218 w 218"/>
                <a:gd name="T21" fmla="*/ 0 h 6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18"/>
                <a:gd name="T34" fmla="*/ 0 h 635"/>
                <a:gd name="T35" fmla="*/ 218 w 218"/>
                <a:gd name="T36" fmla="*/ 635 h 63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18" h="635">
                  <a:moveTo>
                    <a:pt x="19" y="635"/>
                  </a:moveTo>
                  <a:cubicBezTo>
                    <a:pt x="17" y="624"/>
                    <a:pt x="11" y="593"/>
                    <a:pt x="8" y="570"/>
                  </a:cubicBezTo>
                  <a:cubicBezTo>
                    <a:pt x="5" y="547"/>
                    <a:pt x="2" y="519"/>
                    <a:pt x="1" y="496"/>
                  </a:cubicBezTo>
                  <a:cubicBezTo>
                    <a:pt x="0" y="473"/>
                    <a:pt x="1" y="451"/>
                    <a:pt x="2" y="429"/>
                  </a:cubicBezTo>
                  <a:cubicBezTo>
                    <a:pt x="3" y="407"/>
                    <a:pt x="5" y="384"/>
                    <a:pt x="7" y="361"/>
                  </a:cubicBezTo>
                  <a:cubicBezTo>
                    <a:pt x="9" y="338"/>
                    <a:pt x="12" y="313"/>
                    <a:pt x="17" y="291"/>
                  </a:cubicBezTo>
                  <a:cubicBezTo>
                    <a:pt x="22" y="269"/>
                    <a:pt x="29" y="248"/>
                    <a:pt x="36" y="228"/>
                  </a:cubicBezTo>
                  <a:cubicBezTo>
                    <a:pt x="43" y="208"/>
                    <a:pt x="51" y="189"/>
                    <a:pt x="62" y="168"/>
                  </a:cubicBezTo>
                  <a:cubicBezTo>
                    <a:pt x="73" y="147"/>
                    <a:pt x="87" y="124"/>
                    <a:pt x="104" y="103"/>
                  </a:cubicBezTo>
                  <a:cubicBezTo>
                    <a:pt x="121" y="82"/>
                    <a:pt x="143" y="62"/>
                    <a:pt x="162" y="45"/>
                  </a:cubicBezTo>
                  <a:cubicBezTo>
                    <a:pt x="181" y="28"/>
                    <a:pt x="206" y="9"/>
                    <a:pt x="218" y="0"/>
                  </a:cubicBezTo>
                </a:path>
              </a:pathLst>
            </a:custGeom>
            <a:noFill/>
            <a:ln w="28575" cap="flat" cmpd="sng">
              <a:solidFill>
                <a:srgbClr val="1D04DA"/>
              </a:solidFill>
              <a:prstDash val="solid"/>
              <a:round/>
              <a:headEnd type="none" w="med" len="med"/>
              <a:tailEnd type="triangle" w="med" len="med"/>
            </a:ln>
          </p:spPr>
          <p:txBody>
            <a:bodyPr>
              <a:spAutoFit/>
            </a:bodyPr>
            <a:lstStyle/>
            <a:p>
              <a:endParaRPr lang="en-US"/>
            </a:p>
          </p:txBody>
        </p:sp>
      </p:grpSp>
      <p:sp>
        <p:nvSpPr>
          <p:cNvPr id="20520" name="Text Box 86"/>
          <p:cNvSpPr txBox="1">
            <a:spLocks noChangeArrowheads="1"/>
          </p:cNvSpPr>
          <p:nvPr/>
        </p:nvSpPr>
        <p:spPr bwMode="auto">
          <a:xfrm>
            <a:off x="4286250" y="6334125"/>
            <a:ext cx="989013" cy="304800"/>
          </a:xfrm>
          <a:prstGeom prst="rect">
            <a:avLst/>
          </a:prstGeom>
          <a:noFill/>
          <a:ln w="9525">
            <a:noFill/>
            <a:miter lim="800000"/>
            <a:headEnd/>
            <a:tailEnd/>
          </a:ln>
        </p:spPr>
        <p:txBody>
          <a:bodyPr wrap="none">
            <a:spAutoFit/>
          </a:bodyPr>
          <a:lstStyle/>
          <a:p>
            <a:pPr algn="ctr"/>
            <a:r>
              <a:rPr lang="en-US" sz="1400">
                <a:solidFill>
                  <a:srgbClr val="333399"/>
                </a:solidFill>
                <a:latin typeface="Verdana" pitchFamily="34" charset="0"/>
              </a:rPr>
              <a:t>Moment</a:t>
            </a:r>
          </a:p>
        </p:txBody>
      </p:sp>
      <p:sp>
        <p:nvSpPr>
          <p:cNvPr id="20521" name="Text Box 87"/>
          <p:cNvSpPr txBox="1">
            <a:spLocks noChangeArrowheads="1"/>
          </p:cNvSpPr>
          <p:nvPr/>
        </p:nvSpPr>
        <p:spPr bwMode="auto">
          <a:xfrm>
            <a:off x="6896100" y="1570038"/>
            <a:ext cx="855663" cy="260350"/>
          </a:xfrm>
          <a:prstGeom prst="rect">
            <a:avLst/>
          </a:prstGeom>
          <a:noFill/>
          <a:ln w="9525">
            <a:noFill/>
            <a:miter lim="800000"/>
            <a:headEnd/>
            <a:tailEnd/>
          </a:ln>
        </p:spPr>
        <p:txBody>
          <a:bodyPr wrap="none">
            <a:spAutoFit/>
          </a:bodyPr>
          <a:lstStyle/>
          <a:p>
            <a:pPr algn="ctr"/>
            <a:r>
              <a:rPr lang="en-US" sz="1100">
                <a:latin typeface="Verdana" pitchFamily="34" charset="0"/>
              </a:rPr>
              <a:t>(%MAC)</a:t>
            </a:r>
          </a:p>
        </p:txBody>
      </p:sp>
      <p:sp>
        <p:nvSpPr>
          <p:cNvPr id="84" name="Text Box 56"/>
          <p:cNvSpPr txBox="1">
            <a:spLocks noChangeArrowheads="1"/>
          </p:cNvSpPr>
          <p:nvPr/>
        </p:nvSpPr>
        <p:spPr bwMode="auto">
          <a:xfrm>
            <a:off x="2928351" y="1022524"/>
            <a:ext cx="3503588" cy="523220"/>
          </a:xfrm>
          <a:prstGeom prst="rect">
            <a:avLst/>
          </a:prstGeom>
          <a:noFill/>
          <a:ln w="9525">
            <a:solidFill>
              <a:schemeClr val="bg1"/>
            </a:solidFill>
            <a:miter lim="800000"/>
            <a:headEnd/>
            <a:tailEnd/>
          </a:ln>
        </p:spPr>
        <p:txBody>
          <a:bodyPr wrap="none">
            <a:spAutoFit/>
          </a:bodyPr>
          <a:lstStyle/>
          <a:p>
            <a:pPr algn="ctr"/>
            <a:r>
              <a:rPr lang="en-US" sz="1400" dirty="0">
                <a:latin typeface="Verdana" pitchFamily="34" charset="0"/>
              </a:rPr>
              <a:t>AIRPLANE WEIGHT &amp; C.G.</a:t>
            </a:r>
          </a:p>
          <a:p>
            <a:pPr algn="ctr"/>
            <a:r>
              <a:rPr lang="en-US" sz="1400" dirty="0">
                <a:latin typeface="Verdana" pitchFamily="34" charset="0"/>
              </a:rPr>
              <a:t>WITH </a:t>
            </a:r>
            <a:r>
              <a:rPr lang="en-US" sz="1400" dirty="0" smtClean="0">
                <a:latin typeface="Verdana" pitchFamily="34" charset="0"/>
              </a:rPr>
              <a:t>PASSENGERS, CARGO &amp; </a:t>
            </a:r>
            <a:r>
              <a:rPr lang="en-US" sz="1400" b="1" dirty="0" smtClean="0">
                <a:latin typeface="Verdana" pitchFamily="34" charset="0"/>
              </a:rPr>
              <a:t>FUEL</a:t>
            </a:r>
            <a:endParaRPr lang="en-US" sz="1400" dirty="0">
              <a:latin typeface="Verdana" pitchFamily="34" charset="0"/>
            </a:endParaRPr>
          </a:p>
        </p:txBody>
      </p:sp>
    </p:spTree>
    <p:extLst>
      <p:ext uri="{BB962C8B-B14F-4D97-AF65-F5344CB8AC3E}">
        <p14:creationId xmlns:p14="http://schemas.microsoft.com/office/powerpoint/2010/main" val="1500953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Line 3"/>
          <p:cNvSpPr>
            <a:spLocks noChangeShapeType="1"/>
          </p:cNvSpPr>
          <p:nvPr/>
        </p:nvSpPr>
        <p:spPr bwMode="auto">
          <a:xfrm>
            <a:off x="2736850" y="1905000"/>
            <a:ext cx="1165225" cy="4311650"/>
          </a:xfrm>
          <a:prstGeom prst="line">
            <a:avLst/>
          </a:prstGeom>
          <a:noFill/>
          <a:ln w="12700">
            <a:solidFill>
              <a:schemeClr val="folHlink"/>
            </a:solidFill>
            <a:round/>
            <a:headEnd/>
            <a:tailEnd/>
          </a:ln>
        </p:spPr>
        <p:txBody>
          <a:bodyPr anchor="ctr">
            <a:spAutoFit/>
          </a:bodyPr>
          <a:lstStyle/>
          <a:p>
            <a:endParaRPr lang="en-US"/>
          </a:p>
        </p:txBody>
      </p:sp>
      <p:sp>
        <p:nvSpPr>
          <p:cNvPr id="21508" name="Line 4"/>
          <p:cNvSpPr>
            <a:spLocks noChangeShapeType="1"/>
          </p:cNvSpPr>
          <p:nvPr/>
        </p:nvSpPr>
        <p:spPr bwMode="auto">
          <a:xfrm>
            <a:off x="3713163" y="1908175"/>
            <a:ext cx="582612" cy="4311650"/>
          </a:xfrm>
          <a:prstGeom prst="line">
            <a:avLst/>
          </a:prstGeom>
          <a:noFill/>
          <a:ln w="12700">
            <a:solidFill>
              <a:schemeClr val="folHlink"/>
            </a:solidFill>
            <a:round/>
            <a:headEnd/>
            <a:tailEnd/>
          </a:ln>
        </p:spPr>
        <p:txBody>
          <a:bodyPr anchor="ctr">
            <a:spAutoFit/>
          </a:bodyPr>
          <a:lstStyle/>
          <a:p>
            <a:endParaRPr lang="en-US"/>
          </a:p>
        </p:txBody>
      </p:sp>
      <p:sp>
        <p:nvSpPr>
          <p:cNvPr id="21509" name="Text Box 5"/>
          <p:cNvSpPr txBox="1">
            <a:spLocks noChangeArrowheads="1"/>
          </p:cNvSpPr>
          <p:nvPr/>
        </p:nvSpPr>
        <p:spPr bwMode="auto">
          <a:xfrm rot="-5400000">
            <a:off x="538957" y="3906044"/>
            <a:ext cx="2836862" cy="304800"/>
          </a:xfrm>
          <a:prstGeom prst="rect">
            <a:avLst/>
          </a:prstGeom>
          <a:noFill/>
          <a:ln w="9525">
            <a:noFill/>
            <a:miter lim="800000"/>
            <a:headEnd/>
            <a:tailEnd/>
          </a:ln>
        </p:spPr>
        <p:txBody>
          <a:bodyPr wrap="none">
            <a:spAutoFit/>
          </a:bodyPr>
          <a:lstStyle/>
          <a:p>
            <a:r>
              <a:rPr lang="en-US" sz="1400">
                <a:solidFill>
                  <a:srgbClr val="333399"/>
                </a:solidFill>
                <a:latin typeface="Verdana" pitchFamily="34" charset="0"/>
              </a:rPr>
              <a:t>GROSS WEIGHT (1000 LB)</a:t>
            </a:r>
          </a:p>
        </p:txBody>
      </p:sp>
      <p:sp>
        <p:nvSpPr>
          <p:cNvPr id="21510" name="Text Box 7"/>
          <p:cNvSpPr txBox="1">
            <a:spLocks noChangeArrowheads="1"/>
          </p:cNvSpPr>
          <p:nvPr/>
        </p:nvSpPr>
        <p:spPr bwMode="auto">
          <a:xfrm>
            <a:off x="3427413" y="1579563"/>
            <a:ext cx="561975" cy="260350"/>
          </a:xfrm>
          <a:prstGeom prst="rect">
            <a:avLst/>
          </a:prstGeom>
          <a:noFill/>
          <a:ln w="9525">
            <a:noFill/>
            <a:miter lim="800000"/>
            <a:headEnd/>
            <a:tailEnd/>
          </a:ln>
        </p:spPr>
        <p:txBody>
          <a:bodyPr wrap="none">
            <a:spAutoFit/>
          </a:bodyPr>
          <a:lstStyle/>
          <a:p>
            <a:pPr algn="ctr"/>
            <a:r>
              <a:rPr lang="en-US" sz="1100">
                <a:solidFill>
                  <a:schemeClr val="tx2"/>
                </a:solidFill>
                <a:latin typeface="Verdana" pitchFamily="34" charset="0"/>
              </a:rPr>
              <a:t>10%</a:t>
            </a:r>
          </a:p>
        </p:txBody>
      </p:sp>
      <p:sp>
        <p:nvSpPr>
          <p:cNvPr id="21511" name="Text Box 8"/>
          <p:cNvSpPr txBox="1">
            <a:spLocks noChangeArrowheads="1"/>
          </p:cNvSpPr>
          <p:nvPr/>
        </p:nvSpPr>
        <p:spPr bwMode="auto">
          <a:xfrm>
            <a:off x="4603750" y="5862638"/>
            <a:ext cx="590550" cy="257175"/>
          </a:xfrm>
          <a:prstGeom prst="rect">
            <a:avLst/>
          </a:prstGeom>
          <a:noFill/>
          <a:ln w="9525">
            <a:noFill/>
            <a:miter lim="800000"/>
            <a:headEnd/>
            <a:tailEnd/>
          </a:ln>
        </p:spPr>
        <p:txBody>
          <a:bodyPr wrap="none">
            <a:spAutoFit/>
          </a:bodyPr>
          <a:lstStyle/>
          <a:p>
            <a:pPr algn="ctr">
              <a:lnSpc>
                <a:spcPct val="90000"/>
              </a:lnSpc>
            </a:pPr>
            <a:r>
              <a:rPr lang="en-US" sz="1200">
                <a:solidFill>
                  <a:srgbClr val="333399"/>
                </a:solidFill>
                <a:latin typeface="Verdana" pitchFamily="34" charset="0"/>
              </a:rPr>
              <a:t>OEW</a:t>
            </a:r>
          </a:p>
        </p:txBody>
      </p:sp>
      <p:sp>
        <p:nvSpPr>
          <p:cNvPr id="21512" name="Text Box 9"/>
          <p:cNvSpPr txBox="1">
            <a:spLocks noChangeArrowheads="1"/>
          </p:cNvSpPr>
          <p:nvPr/>
        </p:nvSpPr>
        <p:spPr bwMode="auto">
          <a:xfrm>
            <a:off x="4456113" y="1579563"/>
            <a:ext cx="561975" cy="260350"/>
          </a:xfrm>
          <a:prstGeom prst="rect">
            <a:avLst/>
          </a:prstGeom>
          <a:noFill/>
          <a:ln w="9525">
            <a:noFill/>
            <a:miter lim="800000"/>
            <a:headEnd/>
            <a:tailEnd/>
          </a:ln>
        </p:spPr>
        <p:txBody>
          <a:bodyPr wrap="none">
            <a:spAutoFit/>
          </a:bodyPr>
          <a:lstStyle/>
          <a:p>
            <a:pPr algn="ctr"/>
            <a:r>
              <a:rPr lang="en-US" sz="1100">
                <a:solidFill>
                  <a:schemeClr val="tx2"/>
                </a:solidFill>
                <a:latin typeface="Verdana" pitchFamily="34" charset="0"/>
              </a:rPr>
              <a:t>20%</a:t>
            </a:r>
          </a:p>
        </p:txBody>
      </p:sp>
      <p:sp>
        <p:nvSpPr>
          <p:cNvPr id="21513" name="Text Box 10"/>
          <p:cNvSpPr txBox="1">
            <a:spLocks noChangeArrowheads="1"/>
          </p:cNvSpPr>
          <p:nvPr/>
        </p:nvSpPr>
        <p:spPr bwMode="auto">
          <a:xfrm>
            <a:off x="5449888" y="1579563"/>
            <a:ext cx="561975" cy="260350"/>
          </a:xfrm>
          <a:prstGeom prst="rect">
            <a:avLst/>
          </a:prstGeom>
          <a:noFill/>
          <a:ln w="9525">
            <a:noFill/>
            <a:miter lim="800000"/>
            <a:headEnd/>
            <a:tailEnd/>
          </a:ln>
        </p:spPr>
        <p:txBody>
          <a:bodyPr wrap="none">
            <a:spAutoFit/>
          </a:bodyPr>
          <a:lstStyle/>
          <a:p>
            <a:pPr algn="ctr"/>
            <a:r>
              <a:rPr lang="en-US" sz="1100">
                <a:solidFill>
                  <a:schemeClr val="tx2"/>
                </a:solidFill>
                <a:latin typeface="Verdana" pitchFamily="34" charset="0"/>
              </a:rPr>
              <a:t>30%</a:t>
            </a:r>
          </a:p>
        </p:txBody>
      </p:sp>
      <p:sp>
        <p:nvSpPr>
          <p:cNvPr id="21514" name="Text Box 11"/>
          <p:cNvSpPr txBox="1">
            <a:spLocks noChangeArrowheads="1"/>
          </p:cNvSpPr>
          <p:nvPr/>
        </p:nvSpPr>
        <p:spPr bwMode="auto">
          <a:xfrm>
            <a:off x="6405563" y="1579563"/>
            <a:ext cx="561975" cy="260350"/>
          </a:xfrm>
          <a:prstGeom prst="rect">
            <a:avLst/>
          </a:prstGeom>
          <a:noFill/>
          <a:ln w="9525">
            <a:noFill/>
            <a:miter lim="800000"/>
            <a:headEnd/>
            <a:tailEnd/>
          </a:ln>
        </p:spPr>
        <p:txBody>
          <a:bodyPr wrap="none">
            <a:spAutoFit/>
          </a:bodyPr>
          <a:lstStyle/>
          <a:p>
            <a:pPr algn="ctr"/>
            <a:r>
              <a:rPr lang="en-US" sz="1100">
                <a:solidFill>
                  <a:schemeClr val="tx2"/>
                </a:solidFill>
                <a:latin typeface="Verdana" pitchFamily="34" charset="0"/>
              </a:rPr>
              <a:t>40%</a:t>
            </a:r>
          </a:p>
        </p:txBody>
      </p:sp>
      <p:sp>
        <p:nvSpPr>
          <p:cNvPr id="21515" name="Text Box 12"/>
          <p:cNvSpPr txBox="1">
            <a:spLocks noChangeArrowheads="1"/>
          </p:cNvSpPr>
          <p:nvPr/>
        </p:nvSpPr>
        <p:spPr bwMode="auto">
          <a:xfrm>
            <a:off x="2544763" y="1579563"/>
            <a:ext cx="461962" cy="260350"/>
          </a:xfrm>
          <a:prstGeom prst="rect">
            <a:avLst/>
          </a:prstGeom>
          <a:noFill/>
          <a:ln w="9525">
            <a:noFill/>
            <a:miter lim="800000"/>
            <a:headEnd/>
            <a:tailEnd/>
          </a:ln>
        </p:spPr>
        <p:txBody>
          <a:bodyPr wrap="none">
            <a:spAutoFit/>
          </a:bodyPr>
          <a:lstStyle/>
          <a:p>
            <a:pPr algn="ctr"/>
            <a:r>
              <a:rPr lang="en-US" sz="1100">
                <a:solidFill>
                  <a:schemeClr val="tx2"/>
                </a:solidFill>
                <a:latin typeface="Verdana" pitchFamily="34" charset="0"/>
              </a:rPr>
              <a:t>0%</a:t>
            </a:r>
          </a:p>
        </p:txBody>
      </p:sp>
      <p:sp>
        <p:nvSpPr>
          <p:cNvPr id="21516" name="Text Box 13"/>
          <p:cNvSpPr txBox="1">
            <a:spLocks noChangeArrowheads="1"/>
          </p:cNvSpPr>
          <p:nvPr/>
        </p:nvSpPr>
        <p:spPr bwMode="auto">
          <a:xfrm>
            <a:off x="2260600" y="4621213"/>
            <a:ext cx="484188" cy="260350"/>
          </a:xfrm>
          <a:prstGeom prst="rect">
            <a:avLst/>
          </a:prstGeom>
          <a:noFill/>
          <a:ln w="9525">
            <a:noFill/>
            <a:miter lim="800000"/>
            <a:headEnd/>
            <a:tailEnd/>
          </a:ln>
        </p:spPr>
        <p:txBody>
          <a:bodyPr wrap="none">
            <a:spAutoFit/>
          </a:bodyPr>
          <a:lstStyle/>
          <a:p>
            <a:pPr algn="ctr"/>
            <a:r>
              <a:rPr lang="en-US" sz="1100">
                <a:solidFill>
                  <a:schemeClr val="tx2"/>
                </a:solidFill>
                <a:latin typeface="Verdana" pitchFamily="34" charset="0"/>
              </a:rPr>
              <a:t>300</a:t>
            </a:r>
          </a:p>
        </p:txBody>
      </p:sp>
      <p:sp>
        <p:nvSpPr>
          <p:cNvPr id="21517" name="Text Box 14"/>
          <p:cNvSpPr txBox="1">
            <a:spLocks noChangeArrowheads="1"/>
          </p:cNvSpPr>
          <p:nvPr/>
        </p:nvSpPr>
        <p:spPr bwMode="auto">
          <a:xfrm>
            <a:off x="2260600" y="3206750"/>
            <a:ext cx="484188" cy="260350"/>
          </a:xfrm>
          <a:prstGeom prst="rect">
            <a:avLst/>
          </a:prstGeom>
          <a:noFill/>
          <a:ln w="9525">
            <a:noFill/>
            <a:miter lim="800000"/>
            <a:headEnd/>
            <a:tailEnd/>
          </a:ln>
        </p:spPr>
        <p:txBody>
          <a:bodyPr wrap="none">
            <a:spAutoFit/>
          </a:bodyPr>
          <a:lstStyle/>
          <a:p>
            <a:pPr algn="ctr"/>
            <a:r>
              <a:rPr lang="en-US" sz="1100">
                <a:solidFill>
                  <a:schemeClr val="tx2"/>
                </a:solidFill>
                <a:latin typeface="Verdana" pitchFamily="34" charset="0"/>
              </a:rPr>
              <a:t>400</a:t>
            </a:r>
          </a:p>
        </p:txBody>
      </p:sp>
      <p:sp>
        <p:nvSpPr>
          <p:cNvPr id="21518" name="Text Box 15"/>
          <p:cNvSpPr txBox="1">
            <a:spLocks noChangeArrowheads="1"/>
          </p:cNvSpPr>
          <p:nvPr/>
        </p:nvSpPr>
        <p:spPr bwMode="auto">
          <a:xfrm>
            <a:off x="2260600" y="6070600"/>
            <a:ext cx="484188" cy="260350"/>
          </a:xfrm>
          <a:prstGeom prst="rect">
            <a:avLst/>
          </a:prstGeom>
          <a:noFill/>
          <a:ln w="9525">
            <a:noFill/>
            <a:miter lim="800000"/>
            <a:headEnd/>
            <a:tailEnd/>
          </a:ln>
        </p:spPr>
        <p:txBody>
          <a:bodyPr wrap="none">
            <a:spAutoFit/>
          </a:bodyPr>
          <a:lstStyle/>
          <a:p>
            <a:pPr algn="ctr"/>
            <a:r>
              <a:rPr lang="en-US" sz="1100">
                <a:solidFill>
                  <a:schemeClr val="tx2"/>
                </a:solidFill>
                <a:latin typeface="Verdana" pitchFamily="34" charset="0"/>
              </a:rPr>
              <a:t>200</a:t>
            </a:r>
          </a:p>
        </p:txBody>
      </p:sp>
      <p:sp>
        <p:nvSpPr>
          <p:cNvPr id="21519" name="Line 16"/>
          <p:cNvSpPr>
            <a:spLocks noChangeShapeType="1"/>
          </p:cNvSpPr>
          <p:nvPr/>
        </p:nvSpPr>
        <p:spPr bwMode="auto">
          <a:xfrm>
            <a:off x="2730500" y="1905000"/>
            <a:ext cx="3924300" cy="0"/>
          </a:xfrm>
          <a:prstGeom prst="line">
            <a:avLst/>
          </a:prstGeom>
          <a:noFill/>
          <a:ln w="12700">
            <a:solidFill>
              <a:schemeClr val="folHlink"/>
            </a:solidFill>
            <a:round/>
            <a:headEnd/>
            <a:tailEnd/>
          </a:ln>
        </p:spPr>
        <p:txBody>
          <a:bodyPr anchor="ctr">
            <a:spAutoFit/>
          </a:bodyPr>
          <a:lstStyle/>
          <a:p>
            <a:endParaRPr lang="en-US"/>
          </a:p>
        </p:txBody>
      </p:sp>
      <p:sp>
        <p:nvSpPr>
          <p:cNvPr id="21520" name="Text Box 17"/>
          <p:cNvSpPr txBox="1">
            <a:spLocks noChangeArrowheads="1"/>
          </p:cNvSpPr>
          <p:nvPr/>
        </p:nvSpPr>
        <p:spPr bwMode="auto">
          <a:xfrm>
            <a:off x="2260600" y="1771650"/>
            <a:ext cx="484188" cy="260350"/>
          </a:xfrm>
          <a:prstGeom prst="rect">
            <a:avLst/>
          </a:prstGeom>
          <a:noFill/>
          <a:ln w="9525">
            <a:noFill/>
            <a:miter lim="800000"/>
            <a:headEnd/>
            <a:tailEnd/>
          </a:ln>
        </p:spPr>
        <p:txBody>
          <a:bodyPr wrap="none">
            <a:spAutoFit/>
          </a:bodyPr>
          <a:lstStyle/>
          <a:p>
            <a:pPr algn="ctr"/>
            <a:r>
              <a:rPr lang="en-US" sz="1100">
                <a:solidFill>
                  <a:schemeClr val="tx2"/>
                </a:solidFill>
                <a:latin typeface="Verdana" pitchFamily="34" charset="0"/>
              </a:rPr>
              <a:t>500</a:t>
            </a:r>
          </a:p>
        </p:txBody>
      </p:sp>
      <p:sp>
        <p:nvSpPr>
          <p:cNvPr id="21521" name="Line 18"/>
          <p:cNvSpPr>
            <a:spLocks noChangeShapeType="1"/>
          </p:cNvSpPr>
          <p:nvPr/>
        </p:nvSpPr>
        <p:spPr bwMode="auto">
          <a:xfrm>
            <a:off x="2730500" y="3340100"/>
            <a:ext cx="3924300" cy="0"/>
          </a:xfrm>
          <a:prstGeom prst="line">
            <a:avLst/>
          </a:prstGeom>
          <a:noFill/>
          <a:ln w="12700">
            <a:solidFill>
              <a:schemeClr val="folHlink"/>
            </a:solidFill>
            <a:round/>
            <a:headEnd/>
            <a:tailEnd/>
          </a:ln>
        </p:spPr>
        <p:txBody>
          <a:bodyPr anchor="ctr">
            <a:spAutoFit/>
          </a:bodyPr>
          <a:lstStyle/>
          <a:p>
            <a:endParaRPr lang="en-US"/>
          </a:p>
        </p:txBody>
      </p:sp>
      <p:sp>
        <p:nvSpPr>
          <p:cNvPr id="21522" name="Line 19"/>
          <p:cNvSpPr>
            <a:spLocks noChangeShapeType="1"/>
          </p:cNvSpPr>
          <p:nvPr/>
        </p:nvSpPr>
        <p:spPr bwMode="auto">
          <a:xfrm>
            <a:off x="2740025" y="4778375"/>
            <a:ext cx="3924300" cy="0"/>
          </a:xfrm>
          <a:prstGeom prst="line">
            <a:avLst/>
          </a:prstGeom>
          <a:noFill/>
          <a:ln w="12700">
            <a:solidFill>
              <a:schemeClr val="folHlink"/>
            </a:solidFill>
            <a:round/>
            <a:headEnd/>
            <a:tailEnd/>
          </a:ln>
        </p:spPr>
        <p:txBody>
          <a:bodyPr anchor="ctr">
            <a:spAutoFit/>
          </a:bodyPr>
          <a:lstStyle/>
          <a:p>
            <a:endParaRPr lang="en-US"/>
          </a:p>
        </p:txBody>
      </p:sp>
      <p:sp>
        <p:nvSpPr>
          <p:cNvPr id="21523" name="Line 20"/>
          <p:cNvSpPr>
            <a:spLocks noChangeShapeType="1"/>
          </p:cNvSpPr>
          <p:nvPr/>
        </p:nvSpPr>
        <p:spPr bwMode="auto">
          <a:xfrm>
            <a:off x="2740025" y="6216650"/>
            <a:ext cx="3924300" cy="0"/>
          </a:xfrm>
          <a:prstGeom prst="line">
            <a:avLst/>
          </a:prstGeom>
          <a:noFill/>
          <a:ln w="12700">
            <a:solidFill>
              <a:schemeClr val="folHlink"/>
            </a:solidFill>
            <a:round/>
            <a:headEnd/>
            <a:tailEnd/>
          </a:ln>
        </p:spPr>
        <p:txBody>
          <a:bodyPr anchor="ctr">
            <a:spAutoFit/>
          </a:bodyPr>
          <a:lstStyle/>
          <a:p>
            <a:endParaRPr lang="en-US"/>
          </a:p>
        </p:txBody>
      </p:sp>
      <p:sp>
        <p:nvSpPr>
          <p:cNvPr id="21524" name="Line 21"/>
          <p:cNvSpPr>
            <a:spLocks noChangeShapeType="1"/>
          </p:cNvSpPr>
          <p:nvPr/>
        </p:nvSpPr>
        <p:spPr bwMode="auto">
          <a:xfrm>
            <a:off x="4684713" y="1898650"/>
            <a:ext cx="3175" cy="4314825"/>
          </a:xfrm>
          <a:prstGeom prst="line">
            <a:avLst/>
          </a:prstGeom>
          <a:noFill/>
          <a:ln w="12700">
            <a:solidFill>
              <a:schemeClr val="folHlink"/>
            </a:solidFill>
            <a:round/>
            <a:headEnd/>
            <a:tailEnd/>
          </a:ln>
        </p:spPr>
        <p:txBody>
          <a:bodyPr anchor="ctr">
            <a:spAutoFit/>
          </a:bodyPr>
          <a:lstStyle/>
          <a:p>
            <a:endParaRPr lang="en-US"/>
          </a:p>
        </p:txBody>
      </p:sp>
      <p:sp>
        <p:nvSpPr>
          <p:cNvPr id="21525" name="Line 22"/>
          <p:cNvSpPr>
            <a:spLocks noChangeShapeType="1"/>
          </p:cNvSpPr>
          <p:nvPr/>
        </p:nvSpPr>
        <p:spPr bwMode="auto">
          <a:xfrm flipH="1">
            <a:off x="5072063" y="1903413"/>
            <a:ext cx="593725" cy="4310062"/>
          </a:xfrm>
          <a:prstGeom prst="line">
            <a:avLst/>
          </a:prstGeom>
          <a:noFill/>
          <a:ln w="12700">
            <a:solidFill>
              <a:schemeClr val="folHlink"/>
            </a:solidFill>
            <a:round/>
            <a:headEnd/>
            <a:tailEnd/>
          </a:ln>
        </p:spPr>
        <p:txBody>
          <a:bodyPr anchor="ctr">
            <a:spAutoFit/>
          </a:bodyPr>
          <a:lstStyle/>
          <a:p>
            <a:endParaRPr lang="en-US"/>
          </a:p>
        </p:txBody>
      </p:sp>
      <p:sp>
        <p:nvSpPr>
          <p:cNvPr id="21526" name="Line 23"/>
          <p:cNvSpPr>
            <a:spLocks noChangeShapeType="1"/>
          </p:cNvSpPr>
          <p:nvPr/>
        </p:nvSpPr>
        <p:spPr bwMode="auto">
          <a:xfrm flipH="1">
            <a:off x="5461000" y="1905000"/>
            <a:ext cx="1179513" cy="4308475"/>
          </a:xfrm>
          <a:prstGeom prst="line">
            <a:avLst/>
          </a:prstGeom>
          <a:noFill/>
          <a:ln w="12700">
            <a:solidFill>
              <a:schemeClr val="folHlink"/>
            </a:solidFill>
            <a:round/>
            <a:headEnd/>
            <a:tailEnd/>
          </a:ln>
        </p:spPr>
        <p:txBody>
          <a:bodyPr anchor="ctr">
            <a:spAutoFit/>
          </a:bodyPr>
          <a:lstStyle/>
          <a:p>
            <a:endParaRPr lang="en-US"/>
          </a:p>
        </p:txBody>
      </p:sp>
      <p:grpSp>
        <p:nvGrpSpPr>
          <p:cNvPr id="21528" name="Group 25"/>
          <p:cNvGrpSpPr>
            <a:grpSpLocks/>
          </p:cNvGrpSpPr>
          <p:nvPr/>
        </p:nvGrpSpPr>
        <p:grpSpPr bwMode="auto">
          <a:xfrm>
            <a:off x="4849813" y="5781675"/>
            <a:ext cx="88900" cy="80963"/>
            <a:chOff x="854" y="3388"/>
            <a:chExt cx="176" cy="176"/>
          </a:xfrm>
        </p:grpSpPr>
        <p:sp>
          <p:nvSpPr>
            <p:cNvPr id="21583" name="Freeform 26"/>
            <p:cNvSpPr>
              <a:spLocks/>
            </p:cNvSpPr>
            <p:nvPr/>
          </p:nvSpPr>
          <p:spPr bwMode="auto">
            <a:xfrm>
              <a:off x="854" y="3476"/>
              <a:ext cx="88" cy="88"/>
            </a:xfrm>
            <a:custGeom>
              <a:avLst/>
              <a:gdLst>
                <a:gd name="T0" fmla="*/ 88 w 176"/>
                <a:gd name="T1" fmla="*/ 0 h 177"/>
                <a:gd name="T2" fmla="*/ 0 w 176"/>
                <a:gd name="T3" fmla="*/ 0 h 177"/>
                <a:gd name="T4" fmla="*/ 1 w 176"/>
                <a:gd name="T5" fmla="*/ 14 h 177"/>
                <a:gd name="T6" fmla="*/ 5 w 176"/>
                <a:gd name="T7" fmla="*/ 28 h 177"/>
                <a:gd name="T8" fmla="*/ 10 w 176"/>
                <a:gd name="T9" fmla="*/ 40 h 177"/>
                <a:gd name="T10" fmla="*/ 17 w 176"/>
                <a:gd name="T11" fmla="*/ 52 h 177"/>
                <a:gd name="T12" fmla="*/ 26 w 176"/>
                <a:gd name="T13" fmla="*/ 62 h 177"/>
                <a:gd name="T14" fmla="*/ 37 w 176"/>
                <a:gd name="T15" fmla="*/ 72 h 177"/>
                <a:gd name="T16" fmla="*/ 48 w 176"/>
                <a:gd name="T17" fmla="*/ 79 h 177"/>
                <a:gd name="T18" fmla="*/ 61 w 176"/>
                <a:gd name="T19" fmla="*/ 84 h 177"/>
                <a:gd name="T20" fmla="*/ 75 w 176"/>
                <a:gd name="T21" fmla="*/ 87 h 177"/>
                <a:gd name="T22" fmla="*/ 88 w 176"/>
                <a:gd name="T23" fmla="*/ 88 h 177"/>
                <a:gd name="T24" fmla="*/ 88 w 176"/>
                <a:gd name="T25" fmla="*/ 0 h 1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6"/>
                <a:gd name="T40" fmla="*/ 0 h 177"/>
                <a:gd name="T41" fmla="*/ 176 w 176"/>
                <a:gd name="T42" fmla="*/ 177 h 1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6" h="177">
                  <a:moveTo>
                    <a:pt x="176" y="0"/>
                  </a:moveTo>
                  <a:lnTo>
                    <a:pt x="0" y="0"/>
                  </a:lnTo>
                  <a:lnTo>
                    <a:pt x="3" y="29"/>
                  </a:lnTo>
                  <a:lnTo>
                    <a:pt x="10" y="56"/>
                  </a:lnTo>
                  <a:lnTo>
                    <a:pt x="20" y="80"/>
                  </a:lnTo>
                  <a:lnTo>
                    <a:pt x="34" y="105"/>
                  </a:lnTo>
                  <a:lnTo>
                    <a:pt x="52" y="125"/>
                  </a:lnTo>
                  <a:lnTo>
                    <a:pt x="73" y="144"/>
                  </a:lnTo>
                  <a:lnTo>
                    <a:pt x="97" y="158"/>
                  </a:lnTo>
                  <a:lnTo>
                    <a:pt x="122" y="168"/>
                  </a:lnTo>
                  <a:lnTo>
                    <a:pt x="149" y="175"/>
                  </a:lnTo>
                  <a:lnTo>
                    <a:pt x="176" y="177"/>
                  </a:lnTo>
                  <a:lnTo>
                    <a:pt x="176" y="0"/>
                  </a:lnTo>
                  <a:close/>
                </a:path>
              </a:pathLst>
            </a:custGeom>
            <a:solidFill>
              <a:schemeClr val="bg1"/>
            </a:solidFill>
            <a:ln w="1588">
              <a:solidFill>
                <a:srgbClr val="000000"/>
              </a:solidFill>
              <a:prstDash val="solid"/>
              <a:round/>
              <a:headEnd/>
              <a:tailEnd/>
            </a:ln>
          </p:spPr>
          <p:txBody>
            <a:bodyPr/>
            <a:lstStyle/>
            <a:p>
              <a:endParaRPr lang="en-US"/>
            </a:p>
          </p:txBody>
        </p:sp>
        <p:sp>
          <p:nvSpPr>
            <p:cNvPr id="21584" name="Freeform 27"/>
            <p:cNvSpPr>
              <a:spLocks/>
            </p:cNvSpPr>
            <p:nvPr/>
          </p:nvSpPr>
          <p:spPr bwMode="auto">
            <a:xfrm>
              <a:off x="942" y="3388"/>
              <a:ext cx="88" cy="88"/>
            </a:xfrm>
            <a:custGeom>
              <a:avLst/>
              <a:gdLst>
                <a:gd name="T0" fmla="*/ 88 w 177"/>
                <a:gd name="T1" fmla="*/ 88 h 176"/>
                <a:gd name="T2" fmla="*/ 0 w 177"/>
                <a:gd name="T3" fmla="*/ 88 h 176"/>
                <a:gd name="T4" fmla="*/ 0 w 177"/>
                <a:gd name="T5" fmla="*/ 0 h 176"/>
                <a:gd name="T6" fmla="*/ 14 w 177"/>
                <a:gd name="T7" fmla="*/ 1 h 176"/>
                <a:gd name="T8" fmla="*/ 28 w 177"/>
                <a:gd name="T9" fmla="*/ 5 h 176"/>
                <a:gd name="T10" fmla="*/ 40 w 177"/>
                <a:gd name="T11" fmla="*/ 10 h 176"/>
                <a:gd name="T12" fmla="*/ 52 w 177"/>
                <a:gd name="T13" fmla="*/ 17 h 176"/>
                <a:gd name="T14" fmla="*/ 62 w 177"/>
                <a:gd name="T15" fmla="*/ 26 h 176"/>
                <a:gd name="T16" fmla="*/ 72 w 177"/>
                <a:gd name="T17" fmla="*/ 37 h 176"/>
                <a:gd name="T18" fmla="*/ 79 w 177"/>
                <a:gd name="T19" fmla="*/ 48 h 176"/>
                <a:gd name="T20" fmla="*/ 84 w 177"/>
                <a:gd name="T21" fmla="*/ 61 h 176"/>
                <a:gd name="T22" fmla="*/ 87 w 177"/>
                <a:gd name="T23" fmla="*/ 75 h 176"/>
                <a:gd name="T24" fmla="*/ 88 w 177"/>
                <a:gd name="T25" fmla="*/ 88 h 1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7"/>
                <a:gd name="T40" fmla="*/ 0 h 176"/>
                <a:gd name="T41" fmla="*/ 177 w 177"/>
                <a:gd name="T42" fmla="*/ 176 h 17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7" h="176">
                  <a:moveTo>
                    <a:pt x="177" y="176"/>
                  </a:moveTo>
                  <a:lnTo>
                    <a:pt x="0" y="176"/>
                  </a:lnTo>
                  <a:lnTo>
                    <a:pt x="0" y="0"/>
                  </a:lnTo>
                  <a:lnTo>
                    <a:pt x="29" y="3"/>
                  </a:lnTo>
                  <a:lnTo>
                    <a:pt x="56" y="10"/>
                  </a:lnTo>
                  <a:lnTo>
                    <a:pt x="80" y="20"/>
                  </a:lnTo>
                  <a:lnTo>
                    <a:pt x="105" y="34"/>
                  </a:lnTo>
                  <a:lnTo>
                    <a:pt x="125" y="52"/>
                  </a:lnTo>
                  <a:lnTo>
                    <a:pt x="144" y="73"/>
                  </a:lnTo>
                  <a:lnTo>
                    <a:pt x="158" y="97"/>
                  </a:lnTo>
                  <a:lnTo>
                    <a:pt x="168" y="122"/>
                  </a:lnTo>
                  <a:lnTo>
                    <a:pt x="175" y="149"/>
                  </a:lnTo>
                  <a:lnTo>
                    <a:pt x="177" y="176"/>
                  </a:lnTo>
                  <a:close/>
                </a:path>
              </a:pathLst>
            </a:custGeom>
            <a:solidFill>
              <a:schemeClr val="bg1"/>
            </a:solidFill>
            <a:ln w="1588">
              <a:solidFill>
                <a:srgbClr val="000000"/>
              </a:solidFill>
              <a:prstDash val="solid"/>
              <a:round/>
              <a:headEnd/>
              <a:tailEnd/>
            </a:ln>
          </p:spPr>
          <p:txBody>
            <a:bodyPr/>
            <a:lstStyle/>
            <a:p>
              <a:endParaRPr lang="en-US"/>
            </a:p>
          </p:txBody>
        </p:sp>
        <p:sp>
          <p:nvSpPr>
            <p:cNvPr id="21585" name="Freeform 28"/>
            <p:cNvSpPr>
              <a:spLocks/>
            </p:cNvSpPr>
            <p:nvPr/>
          </p:nvSpPr>
          <p:spPr bwMode="auto">
            <a:xfrm>
              <a:off x="942" y="3476"/>
              <a:ext cx="88" cy="88"/>
            </a:xfrm>
            <a:custGeom>
              <a:avLst/>
              <a:gdLst>
                <a:gd name="T0" fmla="*/ 0 w 177"/>
                <a:gd name="T1" fmla="*/ 0 h 177"/>
                <a:gd name="T2" fmla="*/ 88 w 177"/>
                <a:gd name="T3" fmla="*/ 0 h 177"/>
                <a:gd name="T4" fmla="*/ 87 w 177"/>
                <a:gd name="T5" fmla="*/ 14 h 177"/>
                <a:gd name="T6" fmla="*/ 84 w 177"/>
                <a:gd name="T7" fmla="*/ 28 h 177"/>
                <a:gd name="T8" fmla="*/ 79 w 177"/>
                <a:gd name="T9" fmla="*/ 40 h 177"/>
                <a:gd name="T10" fmla="*/ 72 w 177"/>
                <a:gd name="T11" fmla="*/ 52 h 177"/>
                <a:gd name="T12" fmla="*/ 62 w 177"/>
                <a:gd name="T13" fmla="*/ 62 h 177"/>
                <a:gd name="T14" fmla="*/ 52 w 177"/>
                <a:gd name="T15" fmla="*/ 72 h 177"/>
                <a:gd name="T16" fmla="*/ 40 w 177"/>
                <a:gd name="T17" fmla="*/ 79 h 177"/>
                <a:gd name="T18" fmla="*/ 28 w 177"/>
                <a:gd name="T19" fmla="*/ 84 h 177"/>
                <a:gd name="T20" fmla="*/ 14 w 177"/>
                <a:gd name="T21" fmla="*/ 87 h 177"/>
                <a:gd name="T22" fmla="*/ 0 w 177"/>
                <a:gd name="T23" fmla="*/ 88 h 177"/>
                <a:gd name="T24" fmla="*/ 0 w 177"/>
                <a:gd name="T25" fmla="*/ 0 h 1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7"/>
                <a:gd name="T40" fmla="*/ 0 h 177"/>
                <a:gd name="T41" fmla="*/ 177 w 177"/>
                <a:gd name="T42" fmla="*/ 177 h 1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7" h="177">
                  <a:moveTo>
                    <a:pt x="0" y="0"/>
                  </a:moveTo>
                  <a:lnTo>
                    <a:pt x="177" y="0"/>
                  </a:lnTo>
                  <a:lnTo>
                    <a:pt x="175" y="29"/>
                  </a:lnTo>
                  <a:lnTo>
                    <a:pt x="168" y="56"/>
                  </a:lnTo>
                  <a:lnTo>
                    <a:pt x="158" y="80"/>
                  </a:lnTo>
                  <a:lnTo>
                    <a:pt x="144" y="105"/>
                  </a:lnTo>
                  <a:lnTo>
                    <a:pt x="125" y="125"/>
                  </a:lnTo>
                  <a:lnTo>
                    <a:pt x="105" y="144"/>
                  </a:lnTo>
                  <a:lnTo>
                    <a:pt x="80" y="158"/>
                  </a:lnTo>
                  <a:lnTo>
                    <a:pt x="56" y="168"/>
                  </a:lnTo>
                  <a:lnTo>
                    <a:pt x="29" y="175"/>
                  </a:lnTo>
                  <a:lnTo>
                    <a:pt x="0" y="177"/>
                  </a:lnTo>
                  <a:lnTo>
                    <a:pt x="0" y="0"/>
                  </a:lnTo>
                  <a:close/>
                </a:path>
              </a:pathLst>
            </a:custGeom>
            <a:solidFill>
              <a:srgbClr val="FF3300"/>
            </a:solidFill>
            <a:ln w="1588">
              <a:solidFill>
                <a:srgbClr val="FF3300"/>
              </a:solidFill>
              <a:prstDash val="solid"/>
              <a:round/>
              <a:headEnd/>
              <a:tailEnd/>
            </a:ln>
          </p:spPr>
          <p:txBody>
            <a:bodyPr/>
            <a:lstStyle/>
            <a:p>
              <a:endParaRPr lang="en-US"/>
            </a:p>
          </p:txBody>
        </p:sp>
        <p:sp>
          <p:nvSpPr>
            <p:cNvPr id="21586" name="Freeform 29"/>
            <p:cNvSpPr>
              <a:spLocks/>
            </p:cNvSpPr>
            <p:nvPr/>
          </p:nvSpPr>
          <p:spPr bwMode="auto">
            <a:xfrm>
              <a:off x="854" y="3388"/>
              <a:ext cx="88" cy="88"/>
            </a:xfrm>
            <a:custGeom>
              <a:avLst/>
              <a:gdLst>
                <a:gd name="T0" fmla="*/ 0 w 176"/>
                <a:gd name="T1" fmla="*/ 88 h 176"/>
                <a:gd name="T2" fmla="*/ 88 w 176"/>
                <a:gd name="T3" fmla="*/ 88 h 176"/>
                <a:gd name="T4" fmla="*/ 88 w 176"/>
                <a:gd name="T5" fmla="*/ 0 h 176"/>
                <a:gd name="T6" fmla="*/ 75 w 176"/>
                <a:gd name="T7" fmla="*/ 1 h 176"/>
                <a:gd name="T8" fmla="*/ 61 w 176"/>
                <a:gd name="T9" fmla="*/ 5 h 176"/>
                <a:gd name="T10" fmla="*/ 48 w 176"/>
                <a:gd name="T11" fmla="*/ 10 h 176"/>
                <a:gd name="T12" fmla="*/ 37 w 176"/>
                <a:gd name="T13" fmla="*/ 17 h 176"/>
                <a:gd name="T14" fmla="*/ 26 w 176"/>
                <a:gd name="T15" fmla="*/ 26 h 176"/>
                <a:gd name="T16" fmla="*/ 17 w 176"/>
                <a:gd name="T17" fmla="*/ 37 h 176"/>
                <a:gd name="T18" fmla="*/ 10 w 176"/>
                <a:gd name="T19" fmla="*/ 48 h 176"/>
                <a:gd name="T20" fmla="*/ 5 w 176"/>
                <a:gd name="T21" fmla="*/ 61 h 176"/>
                <a:gd name="T22" fmla="*/ 1 w 176"/>
                <a:gd name="T23" fmla="*/ 75 h 176"/>
                <a:gd name="T24" fmla="*/ 0 w 176"/>
                <a:gd name="T25" fmla="*/ 88 h 1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6"/>
                <a:gd name="T40" fmla="*/ 0 h 176"/>
                <a:gd name="T41" fmla="*/ 176 w 176"/>
                <a:gd name="T42" fmla="*/ 176 h 17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6" h="176">
                  <a:moveTo>
                    <a:pt x="0" y="176"/>
                  </a:moveTo>
                  <a:lnTo>
                    <a:pt x="176" y="176"/>
                  </a:lnTo>
                  <a:lnTo>
                    <a:pt x="176" y="0"/>
                  </a:lnTo>
                  <a:lnTo>
                    <a:pt x="149" y="3"/>
                  </a:lnTo>
                  <a:lnTo>
                    <a:pt x="122" y="10"/>
                  </a:lnTo>
                  <a:lnTo>
                    <a:pt x="97" y="20"/>
                  </a:lnTo>
                  <a:lnTo>
                    <a:pt x="73" y="34"/>
                  </a:lnTo>
                  <a:lnTo>
                    <a:pt x="52" y="52"/>
                  </a:lnTo>
                  <a:lnTo>
                    <a:pt x="34" y="73"/>
                  </a:lnTo>
                  <a:lnTo>
                    <a:pt x="20" y="97"/>
                  </a:lnTo>
                  <a:lnTo>
                    <a:pt x="10" y="122"/>
                  </a:lnTo>
                  <a:lnTo>
                    <a:pt x="3" y="149"/>
                  </a:lnTo>
                  <a:lnTo>
                    <a:pt x="0" y="176"/>
                  </a:lnTo>
                  <a:close/>
                </a:path>
              </a:pathLst>
            </a:custGeom>
            <a:solidFill>
              <a:srgbClr val="FF3300"/>
            </a:solidFill>
            <a:ln w="1588">
              <a:solidFill>
                <a:srgbClr val="FF3300"/>
              </a:solidFill>
              <a:prstDash val="solid"/>
              <a:round/>
              <a:headEnd/>
              <a:tailEnd/>
            </a:ln>
          </p:spPr>
          <p:txBody>
            <a:bodyPr/>
            <a:lstStyle/>
            <a:p>
              <a:endParaRPr lang="en-US"/>
            </a:p>
          </p:txBody>
        </p:sp>
        <p:sp>
          <p:nvSpPr>
            <p:cNvPr id="21587" name="Oval 30"/>
            <p:cNvSpPr>
              <a:spLocks noChangeArrowheads="1"/>
            </p:cNvSpPr>
            <p:nvPr/>
          </p:nvSpPr>
          <p:spPr bwMode="auto">
            <a:xfrm>
              <a:off x="854" y="3388"/>
              <a:ext cx="176" cy="176"/>
            </a:xfrm>
            <a:prstGeom prst="ellipse">
              <a:avLst/>
            </a:prstGeom>
            <a:noFill/>
            <a:ln w="9525">
              <a:solidFill>
                <a:srgbClr val="FF3300"/>
              </a:solidFill>
              <a:round/>
              <a:headEnd/>
              <a:tailEnd/>
            </a:ln>
          </p:spPr>
          <p:txBody>
            <a:bodyPr anchor="ctr">
              <a:spAutoFit/>
            </a:bodyPr>
            <a:lstStyle/>
            <a:p>
              <a:endParaRPr lang="en-US"/>
            </a:p>
          </p:txBody>
        </p:sp>
      </p:grpSp>
      <p:grpSp>
        <p:nvGrpSpPr>
          <p:cNvPr id="21529" name="Group 31"/>
          <p:cNvGrpSpPr>
            <a:grpSpLocks/>
          </p:cNvGrpSpPr>
          <p:nvPr/>
        </p:nvGrpSpPr>
        <p:grpSpPr bwMode="auto">
          <a:xfrm>
            <a:off x="4946650" y="5802313"/>
            <a:ext cx="55563" cy="57150"/>
            <a:chOff x="854" y="3388"/>
            <a:chExt cx="176" cy="176"/>
          </a:xfrm>
        </p:grpSpPr>
        <p:sp>
          <p:nvSpPr>
            <p:cNvPr id="21578" name="Freeform 32"/>
            <p:cNvSpPr>
              <a:spLocks/>
            </p:cNvSpPr>
            <p:nvPr/>
          </p:nvSpPr>
          <p:spPr bwMode="auto">
            <a:xfrm>
              <a:off x="854" y="3476"/>
              <a:ext cx="88" cy="88"/>
            </a:xfrm>
            <a:custGeom>
              <a:avLst/>
              <a:gdLst>
                <a:gd name="T0" fmla="*/ 88 w 176"/>
                <a:gd name="T1" fmla="*/ 0 h 177"/>
                <a:gd name="T2" fmla="*/ 0 w 176"/>
                <a:gd name="T3" fmla="*/ 0 h 177"/>
                <a:gd name="T4" fmla="*/ 1 w 176"/>
                <a:gd name="T5" fmla="*/ 14 h 177"/>
                <a:gd name="T6" fmla="*/ 5 w 176"/>
                <a:gd name="T7" fmla="*/ 28 h 177"/>
                <a:gd name="T8" fmla="*/ 10 w 176"/>
                <a:gd name="T9" fmla="*/ 40 h 177"/>
                <a:gd name="T10" fmla="*/ 17 w 176"/>
                <a:gd name="T11" fmla="*/ 52 h 177"/>
                <a:gd name="T12" fmla="*/ 26 w 176"/>
                <a:gd name="T13" fmla="*/ 62 h 177"/>
                <a:gd name="T14" fmla="*/ 37 w 176"/>
                <a:gd name="T15" fmla="*/ 72 h 177"/>
                <a:gd name="T16" fmla="*/ 48 w 176"/>
                <a:gd name="T17" fmla="*/ 79 h 177"/>
                <a:gd name="T18" fmla="*/ 61 w 176"/>
                <a:gd name="T19" fmla="*/ 84 h 177"/>
                <a:gd name="T20" fmla="*/ 75 w 176"/>
                <a:gd name="T21" fmla="*/ 87 h 177"/>
                <a:gd name="T22" fmla="*/ 88 w 176"/>
                <a:gd name="T23" fmla="*/ 88 h 177"/>
                <a:gd name="T24" fmla="*/ 88 w 176"/>
                <a:gd name="T25" fmla="*/ 0 h 1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6"/>
                <a:gd name="T40" fmla="*/ 0 h 177"/>
                <a:gd name="T41" fmla="*/ 176 w 176"/>
                <a:gd name="T42" fmla="*/ 177 h 1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6" h="177">
                  <a:moveTo>
                    <a:pt x="176" y="0"/>
                  </a:moveTo>
                  <a:lnTo>
                    <a:pt x="0" y="0"/>
                  </a:lnTo>
                  <a:lnTo>
                    <a:pt x="3" y="29"/>
                  </a:lnTo>
                  <a:lnTo>
                    <a:pt x="10" y="56"/>
                  </a:lnTo>
                  <a:lnTo>
                    <a:pt x="20" y="80"/>
                  </a:lnTo>
                  <a:lnTo>
                    <a:pt x="34" y="105"/>
                  </a:lnTo>
                  <a:lnTo>
                    <a:pt x="52" y="125"/>
                  </a:lnTo>
                  <a:lnTo>
                    <a:pt x="73" y="144"/>
                  </a:lnTo>
                  <a:lnTo>
                    <a:pt x="97" y="158"/>
                  </a:lnTo>
                  <a:lnTo>
                    <a:pt x="122" y="168"/>
                  </a:lnTo>
                  <a:lnTo>
                    <a:pt x="149" y="175"/>
                  </a:lnTo>
                  <a:lnTo>
                    <a:pt x="176" y="177"/>
                  </a:lnTo>
                  <a:lnTo>
                    <a:pt x="176" y="0"/>
                  </a:lnTo>
                  <a:close/>
                </a:path>
              </a:pathLst>
            </a:custGeom>
            <a:solidFill>
              <a:schemeClr val="bg1"/>
            </a:solidFill>
            <a:ln w="1588">
              <a:solidFill>
                <a:srgbClr val="000000"/>
              </a:solidFill>
              <a:prstDash val="solid"/>
              <a:round/>
              <a:headEnd/>
              <a:tailEnd/>
            </a:ln>
          </p:spPr>
          <p:txBody>
            <a:bodyPr/>
            <a:lstStyle/>
            <a:p>
              <a:endParaRPr lang="en-US"/>
            </a:p>
          </p:txBody>
        </p:sp>
        <p:sp>
          <p:nvSpPr>
            <p:cNvPr id="21579" name="Freeform 33"/>
            <p:cNvSpPr>
              <a:spLocks/>
            </p:cNvSpPr>
            <p:nvPr/>
          </p:nvSpPr>
          <p:spPr bwMode="auto">
            <a:xfrm>
              <a:off x="942" y="3388"/>
              <a:ext cx="88" cy="88"/>
            </a:xfrm>
            <a:custGeom>
              <a:avLst/>
              <a:gdLst>
                <a:gd name="T0" fmla="*/ 88 w 177"/>
                <a:gd name="T1" fmla="*/ 88 h 176"/>
                <a:gd name="T2" fmla="*/ 0 w 177"/>
                <a:gd name="T3" fmla="*/ 88 h 176"/>
                <a:gd name="T4" fmla="*/ 0 w 177"/>
                <a:gd name="T5" fmla="*/ 0 h 176"/>
                <a:gd name="T6" fmla="*/ 14 w 177"/>
                <a:gd name="T7" fmla="*/ 1 h 176"/>
                <a:gd name="T8" fmla="*/ 28 w 177"/>
                <a:gd name="T9" fmla="*/ 5 h 176"/>
                <a:gd name="T10" fmla="*/ 40 w 177"/>
                <a:gd name="T11" fmla="*/ 10 h 176"/>
                <a:gd name="T12" fmla="*/ 52 w 177"/>
                <a:gd name="T13" fmla="*/ 17 h 176"/>
                <a:gd name="T14" fmla="*/ 62 w 177"/>
                <a:gd name="T15" fmla="*/ 26 h 176"/>
                <a:gd name="T16" fmla="*/ 72 w 177"/>
                <a:gd name="T17" fmla="*/ 37 h 176"/>
                <a:gd name="T18" fmla="*/ 79 w 177"/>
                <a:gd name="T19" fmla="*/ 48 h 176"/>
                <a:gd name="T20" fmla="*/ 84 w 177"/>
                <a:gd name="T21" fmla="*/ 61 h 176"/>
                <a:gd name="T22" fmla="*/ 87 w 177"/>
                <a:gd name="T23" fmla="*/ 75 h 176"/>
                <a:gd name="T24" fmla="*/ 88 w 177"/>
                <a:gd name="T25" fmla="*/ 88 h 1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7"/>
                <a:gd name="T40" fmla="*/ 0 h 176"/>
                <a:gd name="T41" fmla="*/ 177 w 177"/>
                <a:gd name="T42" fmla="*/ 176 h 17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7" h="176">
                  <a:moveTo>
                    <a:pt x="177" y="176"/>
                  </a:moveTo>
                  <a:lnTo>
                    <a:pt x="0" y="176"/>
                  </a:lnTo>
                  <a:lnTo>
                    <a:pt x="0" y="0"/>
                  </a:lnTo>
                  <a:lnTo>
                    <a:pt x="29" y="3"/>
                  </a:lnTo>
                  <a:lnTo>
                    <a:pt x="56" y="10"/>
                  </a:lnTo>
                  <a:lnTo>
                    <a:pt x="80" y="20"/>
                  </a:lnTo>
                  <a:lnTo>
                    <a:pt x="105" y="34"/>
                  </a:lnTo>
                  <a:lnTo>
                    <a:pt x="125" y="52"/>
                  </a:lnTo>
                  <a:lnTo>
                    <a:pt x="144" y="73"/>
                  </a:lnTo>
                  <a:lnTo>
                    <a:pt x="158" y="97"/>
                  </a:lnTo>
                  <a:lnTo>
                    <a:pt x="168" y="122"/>
                  </a:lnTo>
                  <a:lnTo>
                    <a:pt x="175" y="149"/>
                  </a:lnTo>
                  <a:lnTo>
                    <a:pt x="177" y="176"/>
                  </a:lnTo>
                  <a:close/>
                </a:path>
              </a:pathLst>
            </a:custGeom>
            <a:solidFill>
              <a:schemeClr val="bg1"/>
            </a:solidFill>
            <a:ln w="1588">
              <a:solidFill>
                <a:srgbClr val="000000"/>
              </a:solidFill>
              <a:prstDash val="solid"/>
              <a:round/>
              <a:headEnd/>
              <a:tailEnd/>
            </a:ln>
          </p:spPr>
          <p:txBody>
            <a:bodyPr/>
            <a:lstStyle/>
            <a:p>
              <a:endParaRPr lang="en-US"/>
            </a:p>
          </p:txBody>
        </p:sp>
        <p:sp>
          <p:nvSpPr>
            <p:cNvPr id="21580" name="Freeform 34"/>
            <p:cNvSpPr>
              <a:spLocks/>
            </p:cNvSpPr>
            <p:nvPr/>
          </p:nvSpPr>
          <p:spPr bwMode="auto">
            <a:xfrm>
              <a:off x="942" y="3476"/>
              <a:ext cx="88" cy="88"/>
            </a:xfrm>
            <a:custGeom>
              <a:avLst/>
              <a:gdLst>
                <a:gd name="T0" fmla="*/ 0 w 177"/>
                <a:gd name="T1" fmla="*/ 0 h 177"/>
                <a:gd name="T2" fmla="*/ 88 w 177"/>
                <a:gd name="T3" fmla="*/ 0 h 177"/>
                <a:gd name="T4" fmla="*/ 87 w 177"/>
                <a:gd name="T5" fmla="*/ 14 h 177"/>
                <a:gd name="T6" fmla="*/ 84 w 177"/>
                <a:gd name="T7" fmla="*/ 28 h 177"/>
                <a:gd name="T8" fmla="*/ 79 w 177"/>
                <a:gd name="T9" fmla="*/ 40 h 177"/>
                <a:gd name="T10" fmla="*/ 72 w 177"/>
                <a:gd name="T11" fmla="*/ 52 h 177"/>
                <a:gd name="T12" fmla="*/ 62 w 177"/>
                <a:gd name="T13" fmla="*/ 62 h 177"/>
                <a:gd name="T14" fmla="*/ 52 w 177"/>
                <a:gd name="T15" fmla="*/ 72 h 177"/>
                <a:gd name="T16" fmla="*/ 40 w 177"/>
                <a:gd name="T17" fmla="*/ 79 h 177"/>
                <a:gd name="T18" fmla="*/ 28 w 177"/>
                <a:gd name="T19" fmla="*/ 84 h 177"/>
                <a:gd name="T20" fmla="*/ 14 w 177"/>
                <a:gd name="T21" fmla="*/ 87 h 177"/>
                <a:gd name="T22" fmla="*/ 0 w 177"/>
                <a:gd name="T23" fmla="*/ 88 h 177"/>
                <a:gd name="T24" fmla="*/ 0 w 177"/>
                <a:gd name="T25" fmla="*/ 0 h 1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7"/>
                <a:gd name="T40" fmla="*/ 0 h 177"/>
                <a:gd name="T41" fmla="*/ 177 w 177"/>
                <a:gd name="T42" fmla="*/ 177 h 1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7" h="177">
                  <a:moveTo>
                    <a:pt x="0" y="0"/>
                  </a:moveTo>
                  <a:lnTo>
                    <a:pt x="177" y="0"/>
                  </a:lnTo>
                  <a:lnTo>
                    <a:pt x="175" y="29"/>
                  </a:lnTo>
                  <a:lnTo>
                    <a:pt x="168" y="56"/>
                  </a:lnTo>
                  <a:lnTo>
                    <a:pt x="158" y="80"/>
                  </a:lnTo>
                  <a:lnTo>
                    <a:pt x="144" y="105"/>
                  </a:lnTo>
                  <a:lnTo>
                    <a:pt x="125" y="125"/>
                  </a:lnTo>
                  <a:lnTo>
                    <a:pt x="105" y="144"/>
                  </a:lnTo>
                  <a:lnTo>
                    <a:pt x="80" y="158"/>
                  </a:lnTo>
                  <a:lnTo>
                    <a:pt x="56" y="168"/>
                  </a:lnTo>
                  <a:lnTo>
                    <a:pt x="29" y="175"/>
                  </a:lnTo>
                  <a:lnTo>
                    <a:pt x="0" y="177"/>
                  </a:lnTo>
                  <a:lnTo>
                    <a:pt x="0" y="0"/>
                  </a:lnTo>
                  <a:close/>
                </a:path>
              </a:pathLst>
            </a:custGeom>
            <a:solidFill>
              <a:srgbClr val="FF3300"/>
            </a:solidFill>
            <a:ln w="1588">
              <a:solidFill>
                <a:srgbClr val="FF3300"/>
              </a:solidFill>
              <a:prstDash val="solid"/>
              <a:round/>
              <a:headEnd/>
              <a:tailEnd/>
            </a:ln>
          </p:spPr>
          <p:txBody>
            <a:bodyPr/>
            <a:lstStyle/>
            <a:p>
              <a:endParaRPr lang="en-US"/>
            </a:p>
          </p:txBody>
        </p:sp>
        <p:sp>
          <p:nvSpPr>
            <p:cNvPr id="21581" name="Freeform 35"/>
            <p:cNvSpPr>
              <a:spLocks/>
            </p:cNvSpPr>
            <p:nvPr/>
          </p:nvSpPr>
          <p:spPr bwMode="auto">
            <a:xfrm>
              <a:off x="854" y="3388"/>
              <a:ext cx="88" cy="88"/>
            </a:xfrm>
            <a:custGeom>
              <a:avLst/>
              <a:gdLst>
                <a:gd name="T0" fmla="*/ 0 w 176"/>
                <a:gd name="T1" fmla="*/ 88 h 176"/>
                <a:gd name="T2" fmla="*/ 88 w 176"/>
                <a:gd name="T3" fmla="*/ 88 h 176"/>
                <a:gd name="T4" fmla="*/ 88 w 176"/>
                <a:gd name="T5" fmla="*/ 0 h 176"/>
                <a:gd name="T6" fmla="*/ 75 w 176"/>
                <a:gd name="T7" fmla="*/ 1 h 176"/>
                <a:gd name="T8" fmla="*/ 61 w 176"/>
                <a:gd name="T9" fmla="*/ 5 h 176"/>
                <a:gd name="T10" fmla="*/ 48 w 176"/>
                <a:gd name="T11" fmla="*/ 10 h 176"/>
                <a:gd name="T12" fmla="*/ 37 w 176"/>
                <a:gd name="T13" fmla="*/ 17 h 176"/>
                <a:gd name="T14" fmla="*/ 26 w 176"/>
                <a:gd name="T15" fmla="*/ 26 h 176"/>
                <a:gd name="T16" fmla="*/ 17 w 176"/>
                <a:gd name="T17" fmla="*/ 37 h 176"/>
                <a:gd name="T18" fmla="*/ 10 w 176"/>
                <a:gd name="T19" fmla="*/ 48 h 176"/>
                <a:gd name="T20" fmla="*/ 5 w 176"/>
                <a:gd name="T21" fmla="*/ 61 h 176"/>
                <a:gd name="T22" fmla="*/ 1 w 176"/>
                <a:gd name="T23" fmla="*/ 75 h 176"/>
                <a:gd name="T24" fmla="*/ 0 w 176"/>
                <a:gd name="T25" fmla="*/ 88 h 1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6"/>
                <a:gd name="T40" fmla="*/ 0 h 176"/>
                <a:gd name="T41" fmla="*/ 176 w 176"/>
                <a:gd name="T42" fmla="*/ 176 h 17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6" h="176">
                  <a:moveTo>
                    <a:pt x="0" y="176"/>
                  </a:moveTo>
                  <a:lnTo>
                    <a:pt x="176" y="176"/>
                  </a:lnTo>
                  <a:lnTo>
                    <a:pt x="176" y="0"/>
                  </a:lnTo>
                  <a:lnTo>
                    <a:pt x="149" y="3"/>
                  </a:lnTo>
                  <a:lnTo>
                    <a:pt x="122" y="10"/>
                  </a:lnTo>
                  <a:lnTo>
                    <a:pt x="97" y="20"/>
                  </a:lnTo>
                  <a:lnTo>
                    <a:pt x="73" y="34"/>
                  </a:lnTo>
                  <a:lnTo>
                    <a:pt x="52" y="52"/>
                  </a:lnTo>
                  <a:lnTo>
                    <a:pt x="34" y="73"/>
                  </a:lnTo>
                  <a:lnTo>
                    <a:pt x="20" y="97"/>
                  </a:lnTo>
                  <a:lnTo>
                    <a:pt x="10" y="122"/>
                  </a:lnTo>
                  <a:lnTo>
                    <a:pt x="3" y="149"/>
                  </a:lnTo>
                  <a:lnTo>
                    <a:pt x="0" y="176"/>
                  </a:lnTo>
                  <a:close/>
                </a:path>
              </a:pathLst>
            </a:custGeom>
            <a:solidFill>
              <a:srgbClr val="FF3300"/>
            </a:solidFill>
            <a:ln w="1588">
              <a:solidFill>
                <a:srgbClr val="FF3300"/>
              </a:solidFill>
              <a:prstDash val="solid"/>
              <a:round/>
              <a:headEnd/>
              <a:tailEnd/>
            </a:ln>
          </p:spPr>
          <p:txBody>
            <a:bodyPr/>
            <a:lstStyle/>
            <a:p>
              <a:endParaRPr lang="en-US"/>
            </a:p>
          </p:txBody>
        </p:sp>
        <p:sp>
          <p:nvSpPr>
            <p:cNvPr id="21582" name="Oval 36"/>
            <p:cNvSpPr>
              <a:spLocks noChangeArrowheads="1"/>
            </p:cNvSpPr>
            <p:nvPr/>
          </p:nvSpPr>
          <p:spPr bwMode="auto">
            <a:xfrm>
              <a:off x="854" y="3388"/>
              <a:ext cx="176" cy="176"/>
            </a:xfrm>
            <a:prstGeom prst="ellipse">
              <a:avLst/>
            </a:prstGeom>
            <a:noFill/>
            <a:ln w="9525">
              <a:solidFill>
                <a:srgbClr val="FF3300"/>
              </a:solidFill>
              <a:round/>
              <a:headEnd/>
              <a:tailEnd/>
            </a:ln>
          </p:spPr>
          <p:txBody>
            <a:bodyPr anchor="ctr">
              <a:spAutoFit/>
            </a:bodyPr>
            <a:lstStyle/>
            <a:p>
              <a:endParaRPr lang="en-US"/>
            </a:p>
          </p:txBody>
        </p:sp>
      </p:grpSp>
      <p:grpSp>
        <p:nvGrpSpPr>
          <p:cNvPr id="21530" name="Group 37"/>
          <p:cNvGrpSpPr>
            <a:grpSpLocks/>
          </p:cNvGrpSpPr>
          <p:nvPr/>
        </p:nvGrpSpPr>
        <p:grpSpPr bwMode="auto">
          <a:xfrm>
            <a:off x="4694238" y="5802313"/>
            <a:ext cx="55562" cy="57150"/>
            <a:chOff x="854" y="3388"/>
            <a:chExt cx="176" cy="176"/>
          </a:xfrm>
        </p:grpSpPr>
        <p:sp>
          <p:nvSpPr>
            <p:cNvPr id="21573" name="Freeform 38"/>
            <p:cNvSpPr>
              <a:spLocks/>
            </p:cNvSpPr>
            <p:nvPr/>
          </p:nvSpPr>
          <p:spPr bwMode="auto">
            <a:xfrm>
              <a:off x="854" y="3476"/>
              <a:ext cx="88" cy="88"/>
            </a:xfrm>
            <a:custGeom>
              <a:avLst/>
              <a:gdLst>
                <a:gd name="T0" fmla="*/ 88 w 176"/>
                <a:gd name="T1" fmla="*/ 0 h 177"/>
                <a:gd name="T2" fmla="*/ 0 w 176"/>
                <a:gd name="T3" fmla="*/ 0 h 177"/>
                <a:gd name="T4" fmla="*/ 1 w 176"/>
                <a:gd name="T5" fmla="*/ 14 h 177"/>
                <a:gd name="T6" fmla="*/ 5 w 176"/>
                <a:gd name="T7" fmla="*/ 28 h 177"/>
                <a:gd name="T8" fmla="*/ 10 w 176"/>
                <a:gd name="T9" fmla="*/ 40 h 177"/>
                <a:gd name="T10" fmla="*/ 17 w 176"/>
                <a:gd name="T11" fmla="*/ 52 h 177"/>
                <a:gd name="T12" fmla="*/ 26 w 176"/>
                <a:gd name="T13" fmla="*/ 62 h 177"/>
                <a:gd name="T14" fmla="*/ 37 w 176"/>
                <a:gd name="T15" fmla="*/ 72 h 177"/>
                <a:gd name="T16" fmla="*/ 48 w 176"/>
                <a:gd name="T17" fmla="*/ 79 h 177"/>
                <a:gd name="T18" fmla="*/ 61 w 176"/>
                <a:gd name="T19" fmla="*/ 84 h 177"/>
                <a:gd name="T20" fmla="*/ 75 w 176"/>
                <a:gd name="T21" fmla="*/ 87 h 177"/>
                <a:gd name="T22" fmla="*/ 88 w 176"/>
                <a:gd name="T23" fmla="*/ 88 h 177"/>
                <a:gd name="T24" fmla="*/ 88 w 176"/>
                <a:gd name="T25" fmla="*/ 0 h 1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6"/>
                <a:gd name="T40" fmla="*/ 0 h 177"/>
                <a:gd name="T41" fmla="*/ 176 w 176"/>
                <a:gd name="T42" fmla="*/ 177 h 1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6" h="177">
                  <a:moveTo>
                    <a:pt x="176" y="0"/>
                  </a:moveTo>
                  <a:lnTo>
                    <a:pt x="0" y="0"/>
                  </a:lnTo>
                  <a:lnTo>
                    <a:pt x="3" y="29"/>
                  </a:lnTo>
                  <a:lnTo>
                    <a:pt x="10" y="56"/>
                  </a:lnTo>
                  <a:lnTo>
                    <a:pt x="20" y="80"/>
                  </a:lnTo>
                  <a:lnTo>
                    <a:pt x="34" y="105"/>
                  </a:lnTo>
                  <a:lnTo>
                    <a:pt x="52" y="125"/>
                  </a:lnTo>
                  <a:lnTo>
                    <a:pt x="73" y="144"/>
                  </a:lnTo>
                  <a:lnTo>
                    <a:pt x="97" y="158"/>
                  </a:lnTo>
                  <a:lnTo>
                    <a:pt x="122" y="168"/>
                  </a:lnTo>
                  <a:lnTo>
                    <a:pt x="149" y="175"/>
                  </a:lnTo>
                  <a:lnTo>
                    <a:pt x="176" y="177"/>
                  </a:lnTo>
                  <a:lnTo>
                    <a:pt x="176" y="0"/>
                  </a:lnTo>
                  <a:close/>
                </a:path>
              </a:pathLst>
            </a:custGeom>
            <a:solidFill>
              <a:schemeClr val="bg1"/>
            </a:solidFill>
            <a:ln w="1588">
              <a:solidFill>
                <a:srgbClr val="000000"/>
              </a:solidFill>
              <a:prstDash val="solid"/>
              <a:round/>
              <a:headEnd/>
              <a:tailEnd/>
            </a:ln>
          </p:spPr>
          <p:txBody>
            <a:bodyPr/>
            <a:lstStyle/>
            <a:p>
              <a:endParaRPr lang="en-US"/>
            </a:p>
          </p:txBody>
        </p:sp>
        <p:sp>
          <p:nvSpPr>
            <p:cNvPr id="21574" name="Freeform 39"/>
            <p:cNvSpPr>
              <a:spLocks/>
            </p:cNvSpPr>
            <p:nvPr/>
          </p:nvSpPr>
          <p:spPr bwMode="auto">
            <a:xfrm>
              <a:off x="942" y="3388"/>
              <a:ext cx="88" cy="88"/>
            </a:xfrm>
            <a:custGeom>
              <a:avLst/>
              <a:gdLst>
                <a:gd name="T0" fmla="*/ 88 w 177"/>
                <a:gd name="T1" fmla="*/ 88 h 176"/>
                <a:gd name="T2" fmla="*/ 0 w 177"/>
                <a:gd name="T3" fmla="*/ 88 h 176"/>
                <a:gd name="T4" fmla="*/ 0 w 177"/>
                <a:gd name="T5" fmla="*/ 0 h 176"/>
                <a:gd name="T6" fmla="*/ 14 w 177"/>
                <a:gd name="T7" fmla="*/ 1 h 176"/>
                <a:gd name="T8" fmla="*/ 28 w 177"/>
                <a:gd name="T9" fmla="*/ 5 h 176"/>
                <a:gd name="T10" fmla="*/ 40 w 177"/>
                <a:gd name="T11" fmla="*/ 10 h 176"/>
                <a:gd name="T12" fmla="*/ 52 w 177"/>
                <a:gd name="T13" fmla="*/ 17 h 176"/>
                <a:gd name="T14" fmla="*/ 62 w 177"/>
                <a:gd name="T15" fmla="*/ 26 h 176"/>
                <a:gd name="T16" fmla="*/ 72 w 177"/>
                <a:gd name="T17" fmla="*/ 37 h 176"/>
                <a:gd name="T18" fmla="*/ 79 w 177"/>
                <a:gd name="T19" fmla="*/ 48 h 176"/>
                <a:gd name="T20" fmla="*/ 84 w 177"/>
                <a:gd name="T21" fmla="*/ 61 h 176"/>
                <a:gd name="T22" fmla="*/ 87 w 177"/>
                <a:gd name="T23" fmla="*/ 75 h 176"/>
                <a:gd name="T24" fmla="*/ 88 w 177"/>
                <a:gd name="T25" fmla="*/ 88 h 1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7"/>
                <a:gd name="T40" fmla="*/ 0 h 176"/>
                <a:gd name="T41" fmla="*/ 177 w 177"/>
                <a:gd name="T42" fmla="*/ 176 h 17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7" h="176">
                  <a:moveTo>
                    <a:pt x="177" y="176"/>
                  </a:moveTo>
                  <a:lnTo>
                    <a:pt x="0" y="176"/>
                  </a:lnTo>
                  <a:lnTo>
                    <a:pt x="0" y="0"/>
                  </a:lnTo>
                  <a:lnTo>
                    <a:pt x="29" y="3"/>
                  </a:lnTo>
                  <a:lnTo>
                    <a:pt x="56" y="10"/>
                  </a:lnTo>
                  <a:lnTo>
                    <a:pt x="80" y="20"/>
                  </a:lnTo>
                  <a:lnTo>
                    <a:pt x="105" y="34"/>
                  </a:lnTo>
                  <a:lnTo>
                    <a:pt x="125" y="52"/>
                  </a:lnTo>
                  <a:lnTo>
                    <a:pt x="144" y="73"/>
                  </a:lnTo>
                  <a:lnTo>
                    <a:pt x="158" y="97"/>
                  </a:lnTo>
                  <a:lnTo>
                    <a:pt x="168" y="122"/>
                  </a:lnTo>
                  <a:lnTo>
                    <a:pt x="175" y="149"/>
                  </a:lnTo>
                  <a:lnTo>
                    <a:pt x="177" y="176"/>
                  </a:lnTo>
                  <a:close/>
                </a:path>
              </a:pathLst>
            </a:custGeom>
            <a:solidFill>
              <a:schemeClr val="bg1"/>
            </a:solidFill>
            <a:ln w="1588">
              <a:solidFill>
                <a:srgbClr val="000000"/>
              </a:solidFill>
              <a:prstDash val="solid"/>
              <a:round/>
              <a:headEnd/>
              <a:tailEnd/>
            </a:ln>
          </p:spPr>
          <p:txBody>
            <a:bodyPr/>
            <a:lstStyle/>
            <a:p>
              <a:endParaRPr lang="en-US"/>
            </a:p>
          </p:txBody>
        </p:sp>
        <p:sp>
          <p:nvSpPr>
            <p:cNvPr id="21575" name="Freeform 40"/>
            <p:cNvSpPr>
              <a:spLocks/>
            </p:cNvSpPr>
            <p:nvPr/>
          </p:nvSpPr>
          <p:spPr bwMode="auto">
            <a:xfrm>
              <a:off x="942" y="3476"/>
              <a:ext cx="88" cy="88"/>
            </a:xfrm>
            <a:custGeom>
              <a:avLst/>
              <a:gdLst>
                <a:gd name="T0" fmla="*/ 0 w 177"/>
                <a:gd name="T1" fmla="*/ 0 h 177"/>
                <a:gd name="T2" fmla="*/ 88 w 177"/>
                <a:gd name="T3" fmla="*/ 0 h 177"/>
                <a:gd name="T4" fmla="*/ 87 w 177"/>
                <a:gd name="T5" fmla="*/ 14 h 177"/>
                <a:gd name="T6" fmla="*/ 84 w 177"/>
                <a:gd name="T7" fmla="*/ 28 h 177"/>
                <a:gd name="T8" fmla="*/ 79 w 177"/>
                <a:gd name="T9" fmla="*/ 40 h 177"/>
                <a:gd name="T10" fmla="*/ 72 w 177"/>
                <a:gd name="T11" fmla="*/ 52 h 177"/>
                <a:gd name="T12" fmla="*/ 62 w 177"/>
                <a:gd name="T13" fmla="*/ 62 h 177"/>
                <a:gd name="T14" fmla="*/ 52 w 177"/>
                <a:gd name="T15" fmla="*/ 72 h 177"/>
                <a:gd name="T16" fmla="*/ 40 w 177"/>
                <a:gd name="T17" fmla="*/ 79 h 177"/>
                <a:gd name="T18" fmla="*/ 28 w 177"/>
                <a:gd name="T19" fmla="*/ 84 h 177"/>
                <a:gd name="T20" fmla="*/ 14 w 177"/>
                <a:gd name="T21" fmla="*/ 87 h 177"/>
                <a:gd name="T22" fmla="*/ 0 w 177"/>
                <a:gd name="T23" fmla="*/ 88 h 177"/>
                <a:gd name="T24" fmla="*/ 0 w 177"/>
                <a:gd name="T25" fmla="*/ 0 h 1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7"/>
                <a:gd name="T40" fmla="*/ 0 h 177"/>
                <a:gd name="T41" fmla="*/ 177 w 177"/>
                <a:gd name="T42" fmla="*/ 177 h 1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7" h="177">
                  <a:moveTo>
                    <a:pt x="0" y="0"/>
                  </a:moveTo>
                  <a:lnTo>
                    <a:pt x="177" y="0"/>
                  </a:lnTo>
                  <a:lnTo>
                    <a:pt x="175" y="29"/>
                  </a:lnTo>
                  <a:lnTo>
                    <a:pt x="168" y="56"/>
                  </a:lnTo>
                  <a:lnTo>
                    <a:pt x="158" y="80"/>
                  </a:lnTo>
                  <a:lnTo>
                    <a:pt x="144" y="105"/>
                  </a:lnTo>
                  <a:lnTo>
                    <a:pt x="125" y="125"/>
                  </a:lnTo>
                  <a:lnTo>
                    <a:pt x="105" y="144"/>
                  </a:lnTo>
                  <a:lnTo>
                    <a:pt x="80" y="158"/>
                  </a:lnTo>
                  <a:lnTo>
                    <a:pt x="56" y="168"/>
                  </a:lnTo>
                  <a:lnTo>
                    <a:pt x="29" y="175"/>
                  </a:lnTo>
                  <a:lnTo>
                    <a:pt x="0" y="177"/>
                  </a:lnTo>
                  <a:lnTo>
                    <a:pt x="0" y="0"/>
                  </a:lnTo>
                  <a:close/>
                </a:path>
              </a:pathLst>
            </a:custGeom>
            <a:solidFill>
              <a:srgbClr val="FF3300"/>
            </a:solidFill>
            <a:ln w="1588">
              <a:solidFill>
                <a:srgbClr val="FF3300"/>
              </a:solidFill>
              <a:prstDash val="solid"/>
              <a:round/>
              <a:headEnd/>
              <a:tailEnd/>
            </a:ln>
          </p:spPr>
          <p:txBody>
            <a:bodyPr/>
            <a:lstStyle/>
            <a:p>
              <a:endParaRPr lang="en-US"/>
            </a:p>
          </p:txBody>
        </p:sp>
        <p:sp>
          <p:nvSpPr>
            <p:cNvPr id="21576" name="Freeform 41"/>
            <p:cNvSpPr>
              <a:spLocks/>
            </p:cNvSpPr>
            <p:nvPr/>
          </p:nvSpPr>
          <p:spPr bwMode="auto">
            <a:xfrm>
              <a:off x="854" y="3388"/>
              <a:ext cx="88" cy="88"/>
            </a:xfrm>
            <a:custGeom>
              <a:avLst/>
              <a:gdLst>
                <a:gd name="T0" fmla="*/ 0 w 176"/>
                <a:gd name="T1" fmla="*/ 88 h 176"/>
                <a:gd name="T2" fmla="*/ 88 w 176"/>
                <a:gd name="T3" fmla="*/ 88 h 176"/>
                <a:gd name="T4" fmla="*/ 88 w 176"/>
                <a:gd name="T5" fmla="*/ 0 h 176"/>
                <a:gd name="T6" fmla="*/ 75 w 176"/>
                <a:gd name="T7" fmla="*/ 1 h 176"/>
                <a:gd name="T8" fmla="*/ 61 w 176"/>
                <a:gd name="T9" fmla="*/ 5 h 176"/>
                <a:gd name="T10" fmla="*/ 48 w 176"/>
                <a:gd name="T11" fmla="*/ 10 h 176"/>
                <a:gd name="T12" fmla="*/ 37 w 176"/>
                <a:gd name="T13" fmla="*/ 17 h 176"/>
                <a:gd name="T14" fmla="*/ 26 w 176"/>
                <a:gd name="T15" fmla="*/ 26 h 176"/>
                <a:gd name="T16" fmla="*/ 17 w 176"/>
                <a:gd name="T17" fmla="*/ 37 h 176"/>
                <a:gd name="T18" fmla="*/ 10 w 176"/>
                <a:gd name="T19" fmla="*/ 48 h 176"/>
                <a:gd name="T20" fmla="*/ 5 w 176"/>
                <a:gd name="T21" fmla="*/ 61 h 176"/>
                <a:gd name="T22" fmla="*/ 1 w 176"/>
                <a:gd name="T23" fmla="*/ 75 h 176"/>
                <a:gd name="T24" fmla="*/ 0 w 176"/>
                <a:gd name="T25" fmla="*/ 88 h 1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6"/>
                <a:gd name="T40" fmla="*/ 0 h 176"/>
                <a:gd name="T41" fmla="*/ 176 w 176"/>
                <a:gd name="T42" fmla="*/ 176 h 17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6" h="176">
                  <a:moveTo>
                    <a:pt x="0" y="176"/>
                  </a:moveTo>
                  <a:lnTo>
                    <a:pt x="176" y="176"/>
                  </a:lnTo>
                  <a:lnTo>
                    <a:pt x="176" y="0"/>
                  </a:lnTo>
                  <a:lnTo>
                    <a:pt x="149" y="3"/>
                  </a:lnTo>
                  <a:lnTo>
                    <a:pt x="122" y="10"/>
                  </a:lnTo>
                  <a:lnTo>
                    <a:pt x="97" y="20"/>
                  </a:lnTo>
                  <a:lnTo>
                    <a:pt x="73" y="34"/>
                  </a:lnTo>
                  <a:lnTo>
                    <a:pt x="52" y="52"/>
                  </a:lnTo>
                  <a:lnTo>
                    <a:pt x="34" y="73"/>
                  </a:lnTo>
                  <a:lnTo>
                    <a:pt x="20" y="97"/>
                  </a:lnTo>
                  <a:lnTo>
                    <a:pt x="10" y="122"/>
                  </a:lnTo>
                  <a:lnTo>
                    <a:pt x="3" y="149"/>
                  </a:lnTo>
                  <a:lnTo>
                    <a:pt x="0" y="176"/>
                  </a:lnTo>
                  <a:close/>
                </a:path>
              </a:pathLst>
            </a:custGeom>
            <a:solidFill>
              <a:srgbClr val="FF3300"/>
            </a:solidFill>
            <a:ln w="1588">
              <a:solidFill>
                <a:srgbClr val="FF3300"/>
              </a:solidFill>
              <a:prstDash val="solid"/>
              <a:round/>
              <a:headEnd/>
              <a:tailEnd/>
            </a:ln>
          </p:spPr>
          <p:txBody>
            <a:bodyPr/>
            <a:lstStyle/>
            <a:p>
              <a:endParaRPr lang="en-US"/>
            </a:p>
          </p:txBody>
        </p:sp>
        <p:sp>
          <p:nvSpPr>
            <p:cNvPr id="21577" name="Oval 42"/>
            <p:cNvSpPr>
              <a:spLocks noChangeArrowheads="1"/>
            </p:cNvSpPr>
            <p:nvPr/>
          </p:nvSpPr>
          <p:spPr bwMode="auto">
            <a:xfrm>
              <a:off x="854" y="3388"/>
              <a:ext cx="176" cy="176"/>
            </a:xfrm>
            <a:prstGeom prst="ellipse">
              <a:avLst/>
            </a:prstGeom>
            <a:noFill/>
            <a:ln w="9525">
              <a:solidFill>
                <a:srgbClr val="FF3300"/>
              </a:solidFill>
              <a:round/>
              <a:headEnd/>
              <a:tailEnd/>
            </a:ln>
          </p:spPr>
          <p:txBody>
            <a:bodyPr anchor="ctr">
              <a:spAutoFit/>
            </a:bodyPr>
            <a:lstStyle/>
            <a:p>
              <a:endParaRPr lang="en-US"/>
            </a:p>
          </p:txBody>
        </p:sp>
      </p:grpSp>
      <p:grpSp>
        <p:nvGrpSpPr>
          <p:cNvPr id="21531" name="Group 43"/>
          <p:cNvGrpSpPr>
            <a:grpSpLocks/>
          </p:cNvGrpSpPr>
          <p:nvPr/>
        </p:nvGrpSpPr>
        <p:grpSpPr bwMode="auto">
          <a:xfrm>
            <a:off x="4364038" y="5726113"/>
            <a:ext cx="347662" cy="103187"/>
            <a:chOff x="2749" y="3607"/>
            <a:chExt cx="219" cy="65"/>
          </a:xfrm>
        </p:grpSpPr>
        <p:sp>
          <p:nvSpPr>
            <p:cNvPr id="21566" name="Line 44"/>
            <p:cNvSpPr>
              <a:spLocks noChangeShapeType="1"/>
            </p:cNvSpPr>
            <p:nvPr/>
          </p:nvSpPr>
          <p:spPr bwMode="auto">
            <a:xfrm flipH="1" flipV="1">
              <a:off x="2784" y="3624"/>
              <a:ext cx="184" cy="48"/>
            </a:xfrm>
            <a:prstGeom prst="line">
              <a:avLst/>
            </a:prstGeom>
            <a:noFill/>
            <a:ln w="25400">
              <a:solidFill>
                <a:srgbClr val="FF0000"/>
              </a:solidFill>
              <a:prstDash val="dash"/>
              <a:round/>
              <a:headEnd/>
              <a:tailEnd/>
            </a:ln>
          </p:spPr>
          <p:txBody>
            <a:bodyPr>
              <a:spAutoFit/>
            </a:bodyPr>
            <a:lstStyle/>
            <a:p>
              <a:endParaRPr lang="en-US"/>
            </a:p>
          </p:txBody>
        </p:sp>
        <p:grpSp>
          <p:nvGrpSpPr>
            <p:cNvPr id="21567" name="Group 45"/>
            <p:cNvGrpSpPr>
              <a:grpSpLocks/>
            </p:cNvGrpSpPr>
            <p:nvPr/>
          </p:nvGrpSpPr>
          <p:grpSpPr bwMode="auto">
            <a:xfrm>
              <a:off x="2749" y="3607"/>
              <a:ext cx="35" cy="36"/>
              <a:chOff x="854" y="3388"/>
              <a:chExt cx="176" cy="176"/>
            </a:xfrm>
          </p:grpSpPr>
          <p:sp>
            <p:nvSpPr>
              <p:cNvPr id="21568" name="Freeform 46"/>
              <p:cNvSpPr>
                <a:spLocks/>
              </p:cNvSpPr>
              <p:nvPr/>
            </p:nvSpPr>
            <p:spPr bwMode="auto">
              <a:xfrm>
                <a:off x="854" y="3476"/>
                <a:ext cx="88" cy="88"/>
              </a:xfrm>
              <a:custGeom>
                <a:avLst/>
                <a:gdLst>
                  <a:gd name="T0" fmla="*/ 88 w 176"/>
                  <a:gd name="T1" fmla="*/ 0 h 177"/>
                  <a:gd name="T2" fmla="*/ 0 w 176"/>
                  <a:gd name="T3" fmla="*/ 0 h 177"/>
                  <a:gd name="T4" fmla="*/ 1 w 176"/>
                  <a:gd name="T5" fmla="*/ 14 h 177"/>
                  <a:gd name="T6" fmla="*/ 5 w 176"/>
                  <a:gd name="T7" fmla="*/ 28 h 177"/>
                  <a:gd name="T8" fmla="*/ 10 w 176"/>
                  <a:gd name="T9" fmla="*/ 40 h 177"/>
                  <a:gd name="T10" fmla="*/ 17 w 176"/>
                  <a:gd name="T11" fmla="*/ 52 h 177"/>
                  <a:gd name="T12" fmla="*/ 26 w 176"/>
                  <a:gd name="T13" fmla="*/ 62 h 177"/>
                  <a:gd name="T14" fmla="*/ 37 w 176"/>
                  <a:gd name="T15" fmla="*/ 72 h 177"/>
                  <a:gd name="T16" fmla="*/ 48 w 176"/>
                  <a:gd name="T17" fmla="*/ 79 h 177"/>
                  <a:gd name="T18" fmla="*/ 61 w 176"/>
                  <a:gd name="T19" fmla="*/ 84 h 177"/>
                  <a:gd name="T20" fmla="*/ 75 w 176"/>
                  <a:gd name="T21" fmla="*/ 87 h 177"/>
                  <a:gd name="T22" fmla="*/ 88 w 176"/>
                  <a:gd name="T23" fmla="*/ 88 h 177"/>
                  <a:gd name="T24" fmla="*/ 88 w 176"/>
                  <a:gd name="T25" fmla="*/ 0 h 1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6"/>
                  <a:gd name="T40" fmla="*/ 0 h 177"/>
                  <a:gd name="T41" fmla="*/ 176 w 176"/>
                  <a:gd name="T42" fmla="*/ 177 h 1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6" h="177">
                    <a:moveTo>
                      <a:pt x="176" y="0"/>
                    </a:moveTo>
                    <a:lnTo>
                      <a:pt x="0" y="0"/>
                    </a:lnTo>
                    <a:lnTo>
                      <a:pt x="3" y="29"/>
                    </a:lnTo>
                    <a:lnTo>
                      <a:pt x="10" y="56"/>
                    </a:lnTo>
                    <a:lnTo>
                      <a:pt x="20" y="80"/>
                    </a:lnTo>
                    <a:lnTo>
                      <a:pt x="34" y="105"/>
                    </a:lnTo>
                    <a:lnTo>
                      <a:pt x="52" y="125"/>
                    </a:lnTo>
                    <a:lnTo>
                      <a:pt x="73" y="144"/>
                    </a:lnTo>
                    <a:lnTo>
                      <a:pt x="97" y="158"/>
                    </a:lnTo>
                    <a:lnTo>
                      <a:pt x="122" y="168"/>
                    </a:lnTo>
                    <a:lnTo>
                      <a:pt x="149" y="175"/>
                    </a:lnTo>
                    <a:lnTo>
                      <a:pt x="176" y="177"/>
                    </a:lnTo>
                    <a:lnTo>
                      <a:pt x="176" y="0"/>
                    </a:lnTo>
                    <a:close/>
                  </a:path>
                </a:pathLst>
              </a:custGeom>
              <a:solidFill>
                <a:schemeClr val="bg1"/>
              </a:solidFill>
              <a:ln w="1588">
                <a:solidFill>
                  <a:srgbClr val="000000"/>
                </a:solidFill>
                <a:prstDash val="solid"/>
                <a:round/>
                <a:headEnd/>
                <a:tailEnd/>
              </a:ln>
            </p:spPr>
            <p:txBody>
              <a:bodyPr/>
              <a:lstStyle/>
              <a:p>
                <a:endParaRPr lang="en-US"/>
              </a:p>
            </p:txBody>
          </p:sp>
          <p:sp>
            <p:nvSpPr>
              <p:cNvPr id="21569" name="Freeform 47"/>
              <p:cNvSpPr>
                <a:spLocks/>
              </p:cNvSpPr>
              <p:nvPr/>
            </p:nvSpPr>
            <p:spPr bwMode="auto">
              <a:xfrm>
                <a:off x="942" y="3388"/>
                <a:ext cx="88" cy="88"/>
              </a:xfrm>
              <a:custGeom>
                <a:avLst/>
                <a:gdLst>
                  <a:gd name="T0" fmla="*/ 88 w 177"/>
                  <a:gd name="T1" fmla="*/ 88 h 176"/>
                  <a:gd name="T2" fmla="*/ 0 w 177"/>
                  <a:gd name="T3" fmla="*/ 88 h 176"/>
                  <a:gd name="T4" fmla="*/ 0 w 177"/>
                  <a:gd name="T5" fmla="*/ 0 h 176"/>
                  <a:gd name="T6" fmla="*/ 14 w 177"/>
                  <a:gd name="T7" fmla="*/ 1 h 176"/>
                  <a:gd name="T8" fmla="*/ 28 w 177"/>
                  <a:gd name="T9" fmla="*/ 5 h 176"/>
                  <a:gd name="T10" fmla="*/ 40 w 177"/>
                  <a:gd name="T11" fmla="*/ 10 h 176"/>
                  <a:gd name="T12" fmla="*/ 52 w 177"/>
                  <a:gd name="T13" fmla="*/ 17 h 176"/>
                  <a:gd name="T14" fmla="*/ 62 w 177"/>
                  <a:gd name="T15" fmla="*/ 26 h 176"/>
                  <a:gd name="T16" fmla="*/ 72 w 177"/>
                  <a:gd name="T17" fmla="*/ 37 h 176"/>
                  <a:gd name="T18" fmla="*/ 79 w 177"/>
                  <a:gd name="T19" fmla="*/ 48 h 176"/>
                  <a:gd name="T20" fmla="*/ 84 w 177"/>
                  <a:gd name="T21" fmla="*/ 61 h 176"/>
                  <a:gd name="T22" fmla="*/ 87 w 177"/>
                  <a:gd name="T23" fmla="*/ 75 h 176"/>
                  <a:gd name="T24" fmla="*/ 88 w 177"/>
                  <a:gd name="T25" fmla="*/ 88 h 1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7"/>
                  <a:gd name="T40" fmla="*/ 0 h 176"/>
                  <a:gd name="T41" fmla="*/ 177 w 177"/>
                  <a:gd name="T42" fmla="*/ 176 h 17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7" h="176">
                    <a:moveTo>
                      <a:pt x="177" y="176"/>
                    </a:moveTo>
                    <a:lnTo>
                      <a:pt x="0" y="176"/>
                    </a:lnTo>
                    <a:lnTo>
                      <a:pt x="0" y="0"/>
                    </a:lnTo>
                    <a:lnTo>
                      <a:pt x="29" y="3"/>
                    </a:lnTo>
                    <a:lnTo>
                      <a:pt x="56" y="10"/>
                    </a:lnTo>
                    <a:lnTo>
                      <a:pt x="80" y="20"/>
                    </a:lnTo>
                    <a:lnTo>
                      <a:pt x="105" y="34"/>
                    </a:lnTo>
                    <a:lnTo>
                      <a:pt x="125" y="52"/>
                    </a:lnTo>
                    <a:lnTo>
                      <a:pt x="144" y="73"/>
                    </a:lnTo>
                    <a:lnTo>
                      <a:pt x="158" y="97"/>
                    </a:lnTo>
                    <a:lnTo>
                      <a:pt x="168" y="122"/>
                    </a:lnTo>
                    <a:lnTo>
                      <a:pt x="175" y="149"/>
                    </a:lnTo>
                    <a:lnTo>
                      <a:pt x="177" y="176"/>
                    </a:lnTo>
                    <a:close/>
                  </a:path>
                </a:pathLst>
              </a:custGeom>
              <a:solidFill>
                <a:schemeClr val="bg1"/>
              </a:solidFill>
              <a:ln w="1588">
                <a:solidFill>
                  <a:srgbClr val="000000"/>
                </a:solidFill>
                <a:prstDash val="solid"/>
                <a:round/>
                <a:headEnd/>
                <a:tailEnd/>
              </a:ln>
            </p:spPr>
            <p:txBody>
              <a:bodyPr/>
              <a:lstStyle/>
              <a:p>
                <a:endParaRPr lang="en-US"/>
              </a:p>
            </p:txBody>
          </p:sp>
          <p:sp>
            <p:nvSpPr>
              <p:cNvPr id="21570" name="Freeform 48"/>
              <p:cNvSpPr>
                <a:spLocks/>
              </p:cNvSpPr>
              <p:nvPr/>
            </p:nvSpPr>
            <p:spPr bwMode="auto">
              <a:xfrm>
                <a:off x="942" y="3476"/>
                <a:ext cx="88" cy="88"/>
              </a:xfrm>
              <a:custGeom>
                <a:avLst/>
                <a:gdLst>
                  <a:gd name="T0" fmla="*/ 0 w 177"/>
                  <a:gd name="T1" fmla="*/ 0 h 177"/>
                  <a:gd name="T2" fmla="*/ 88 w 177"/>
                  <a:gd name="T3" fmla="*/ 0 h 177"/>
                  <a:gd name="T4" fmla="*/ 87 w 177"/>
                  <a:gd name="T5" fmla="*/ 14 h 177"/>
                  <a:gd name="T6" fmla="*/ 84 w 177"/>
                  <a:gd name="T7" fmla="*/ 28 h 177"/>
                  <a:gd name="T8" fmla="*/ 79 w 177"/>
                  <a:gd name="T9" fmla="*/ 40 h 177"/>
                  <a:gd name="T10" fmla="*/ 72 w 177"/>
                  <a:gd name="T11" fmla="*/ 52 h 177"/>
                  <a:gd name="T12" fmla="*/ 62 w 177"/>
                  <a:gd name="T13" fmla="*/ 62 h 177"/>
                  <a:gd name="T14" fmla="*/ 52 w 177"/>
                  <a:gd name="T15" fmla="*/ 72 h 177"/>
                  <a:gd name="T16" fmla="*/ 40 w 177"/>
                  <a:gd name="T17" fmla="*/ 79 h 177"/>
                  <a:gd name="T18" fmla="*/ 28 w 177"/>
                  <a:gd name="T19" fmla="*/ 84 h 177"/>
                  <a:gd name="T20" fmla="*/ 14 w 177"/>
                  <a:gd name="T21" fmla="*/ 87 h 177"/>
                  <a:gd name="T22" fmla="*/ 0 w 177"/>
                  <a:gd name="T23" fmla="*/ 88 h 177"/>
                  <a:gd name="T24" fmla="*/ 0 w 177"/>
                  <a:gd name="T25" fmla="*/ 0 h 1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7"/>
                  <a:gd name="T40" fmla="*/ 0 h 177"/>
                  <a:gd name="T41" fmla="*/ 177 w 177"/>
                  <a:gd name="T42" fmla="*/ 177 h 1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7" h="177">
                    <a:moveTo>
                      <a:pt x="0" y="0"/>
                    </a:moveTo>
                    <a:lnTo>
                      <a:pt x="177" y="0"/>
                    </a:lnTo>
                    <a:lnTo>
                      <a:pt x="175" y="29"/>
                    </a:lnTo>
                    <a:lnTo>
                      <a:pt x="168" y="56"/>
                    </a:lnTo>
                    <a:lnTo>
                      <a:pt x="158" y="80"/>
                    </a:lnTo>
                    <a:lnTo>
                      <a:pt x="144" y="105"/>
                    </a:lnTo>
                    <a:lnTo>
                      <a:pt x="125" y="125"/>
                    </a:lnTo>
                    <a:lnTo>
                      <a:pt x="105" y="144"/>
                    </a:lnTo>
                    <a:lnTo>
                      <a:pt x="80" y="158"/>
                    </a:lnTo>
                    <a:lnTo>
                      <a:pt x="56" y="168"/>
                    </a:lnTo>
                    <a:lnTo>
                      <a:pt x="29" y="175"/>
                    </a:lnTo>
                    <a:lnTo>
                      <a:pt x="0" y="177"/>
                    </a:lnTo>
                    <a:lnTo>
                      <a:pt x="0" y="0"/>
                    </a:lnTo>
                    <a:close/>
                  </a:path>
                </a:pathLst>
              </a:custGeom>
              <a:solidFill>
                <a:srgbClr val="FF3300"/>
              </a:solidFill>
              <a:ln w="1588">
                <a:solidFill>
                  <a:srgbClr val="FF3300"/>
                </a:solidFill>
                <a:prstDash val="solid"/>
                <a:round/>
                <a:headEnd/>
                <a:tailEnd/>
              </a:ln>
            </p:spPr>
            <p:txBody>
              <a:bodyPr/>
              <a:lstStyle/>
              <a:p>
                <a:endParaRPr lang="en-US"/>
              </a:p>
            </p:txBody>
          </p:sp>
          <p:sp>
            <p:nvSpPr>
              <p:cNvPr id="21571" name="Freeform 49"/>
              <p:cNvSpPr>
                <a:spLocks/>
              </p:cNvSpPr>
              <p:nvPr/>
            </p:nvSpPr>
            <p:spPr bwMode="auto">
              <a:xfrm>
                <a:off x="854" y="3388"/>
                <a:ext cx="88" cy="88"/>
              </a:xfrm>
              <a:custGeom>
                <a:avLst/>
                <a:gdLst>
                  <a:gd name="T0" fmla="*/ 0 w 176"/>
                  <a:gd name="T1" fmla="*/ 88 h 176"/>
                  <a:gd name="T2" fmla="*/ 88 w 176"/>
                  <a:gd name="T3" fmla="*/ 88 h 176"/>
                  <a:gd name="T4" fmla="*/ 88 w 176"/>
                  <a:gd name="T5" fmla="*/ 0 h 176"/>
                  <a:gd name="T6" fmla="*/ 75 w 176"/>
                  <a:gd name="T7" fmla="*/ 1 h 176"/>
                  <a:gd name="T8" fmla="*/ 61 w 176"/>
                  <a:gd name="T9" fmla="*/ 5 h 176"/>
                  <a:gd name="T10" fmla="*/ 48 w 176"/>
                  <a:gd name="T11" fmla="*/ 10 h 176"/>
                  <a:gd name="T12" fmla="*/ 37 w 176"/>
                  <a:gd name="T13" fmla="*/ 17 h 176"/>
                  <a:gd name="T14" fmla="*/ 26 w 176"/>
                  <a:gd name="T15" fmla="*/ 26 h 176"/>
                  <a:gd name="T16" fmla="*/ 17 w 176"/>
                  <a:gd name="T17" fmla="*/ 37 h 176"/>
                  <a:gd name="T18" fmla="*/ 10 w 176"/>
                  <a:gd name="T19" fmla="*/ 48 h 176"/>
                  <a:gd name="T20" fmla="*/ 5 w 176"/>
                  <a:gd name="T21" fmla="*/ 61 h 176"/>
                  <a:gd name="T22" fmla="*/ 1 w 176"/>
                  <a:gd name="T23" fmla="*/ 75 h 176"/>
                  <a:gd name="T24" fmla="*/ 0 w 176"/>
                  <a:gd name="T25" fmla="*/ 88 h 1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6"/>
                  <a:gd name="T40" fmla="*/ 0 h 176"/>
                  <a:gd name="T41" fmla="*/ 176 w 176"/>
                  <a:gd name="T42" fmla="*/ 176 h 17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6" h="176">
                    <a:moveTo>
                      <a:pt x="0" y="176"/>
                    </a:moveTo>
                    <a:lnTo>
                      <a:pt x="176" y="176"/>
                    </a:lnTo>
                    <a:lnTo>
                      <a:pt x="176" y="0"/>
                    </a:lnTo>
                    <a:lnTo>
                      <a:pt x="149" y="3"/>
                    </a:lnTo>
                    <a:lnTo>
                      <a:pt x="122" y="10"/>
                    </a:lnTo>
                    <a:lnTo>
                      <a:pt x="97" y="20"/>
                    </a:lnTo>
                    <a:lnTo>
                      <a:pt x="73" y="34"/>
                    </a:lnTo>
                    <a:lnTo>
                      <a:pt x="52" y="52"/>
                    </a:lnTo>
                    <a:lnTo>
                      <a:pt x="34" y="73"/>
                    </a:lnTo>
                    <a:lnTo>
                      <a:pt x="20" y="97"/>
                    </a:lnTo>
                    <a:lnTo>
                      <a:pt x="10" y="122"/>
                    </a:lnTo>
                    <a:lnTo>
                      <a:pt x="3" y="149"/>
                    </a:lnTo>
                    <a:lnTo>
                      <a:pt x="0" y="176"/>
                    </a:lnTo>
                    <a:close/>
                  </a:path>
                </a:pathLst>
              </a:custGeom>
              <a:solidFill>
                <a:srgbClr val="FF3300"/>
              </a:solidFill>
              <a:ln w="1588">
                <a:solidFill>
                  <a:srgbClr val="FF3300"/>
                </a:solidFill>
                <a:prstDash val="solid"/>
                <a:round/>
                <a:headEnd/>
                <a:tailEnd/>
              </a:ln>
            </p:spPr>
            <p:txBody>
              <a:bodyPr/>
              <a:lstStyle/>
              <a:p>
                <a:endParaRPr lang="en-US"/>
              </a:p>
            </p:txBody>
          </p:sp>
          <p:sp>
            <p:nvSpPr>
              <p:cNvPr id="21572" name="Oval 50"/>
              <p:cNvSpPr>
                <a:spLocks noChangeArrowheads="1"/>
              </p:cNvSpPr>
              <p:nvPr/>
            </p:nvSpPr>
            <p:spPr bwMode="auto">
              <a:xfrm>
                <a:off x="854" y="3388"/>
                <a:ext cx="176" cy="176"/>
              </a:xfrm>
              <a:prstGeom prst="ellipse">
                <a:avLst/>
              </a:prstGeom>
              <a:noFill/>
              <a:ln w="9525">
                <a:solidFill>
                  <a:srgbClr val="FF3300"/>
                </a:solidFill>
                <a:round/>
                <a:headEnd/>
                <a:tailEnd/>
              </a:ln>
            </p:spPr>
            <p:txBody>
              <a:bodyPr anchor="ctr">
                <a:spAutoFit/>
              </a:bodyPr>
              <a:lstStyle/>
              <a:p>
                <a:endParaRPr lang="en-US"/>
              </a:p>
            </p:txBody>
          </p:sp>
        </p:grpSp>
      </p:grpSp>
      <p:grpSp>
        <p:nvGrpSpPr>
          <p:cNvPr id="21532" name="Group 51"/>
          <p:cNvGrpSpPr>
            <a:grpSpLocks/>
          </p:cNvGrpSpPr>
          <p:nvPr/>
        </p:nvGrpSpPr>
        <p:grpSpPr bwMode="auto">
          <a:xfrm>
            <a:off x="3856038" y="2749551"/>
            <a:ext cx="584200" cy="2320926"/>
            <a:chOff x="2441" y="1756"/>
            <a:chExt cx="368" cy="1462"/>
          </a:xfrm>
        </p:grpSpPr>
        <p:sp>
          <p:nvSpPr>
            <p:cNvPr id="21564" name="Freeform 52"/>
            <p:cNvSpPr>
              <a:spLocks/>
            </p:cNvSpPr>
            <p:nvPr/>
          </p:nvSpPr>
          <p:spPr bwMode="auto">
            <a:xfrm>
              <a:off x="2546" y="2477"/>
              <a:ext cx="263" cy="741"/>
            </a:xfrm>
            <a:custGeom>
              <a:avLst/>
              <a:gdLst>
                <a:gd name="T0" fmla="*/ 32 w 263"/>
                <a:gd name="T1" fmla="*/ 741 h 741"/>
                <a:gd name="T2" fmla="*/ 13 w 263"/>
                <a:gd name="T3" fmla="*/ 652 h 741"/>
                <a:gd name="T4" fmla="*/ 3 w 263"/>
                <a:gd name="T5" fmla="*/ 562 h 741"/>
                <a:gd name="T6" fmla="*/ 3 w 263"/>
                <a:gd name="T7" fmla="*/ 433 h 741"/>
                <a:gd name="T8" fmla="*/ 19 w 263"/>
                <a:gd name="T9" fmla="*/ 319 h 741"/>
                <a:gd name="T10" fmla="*/ 48 w 263"/>
                <a:gd name="T11" fmla="*/ 231 h 741"/>
                <a:gd name="T12" fmla="*/ 97 w 263"/>
                <a:gd name="T13" fmla="*/ 150 h 741"/>
                <a:gd name="T14" fmla="*/ 172 w 263"/>
                <a:gd name="T15" fmla="*/ 71 h 741"/>
                <a:gd name="T16" fmla="*/ 263 w 263"/>
                <a:gd name="T17" fmla="*/ 0 h 74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3"/>
                <a:gd name="T28" fmla="*/ 0 h 741"/>
                <a:gd name="T29" fmla="*/ 263 w 263"/>
                <a:gd name="T30" fmla="*/ 741 h 74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3" h="741">
                  <a:moveTo>
                    <a:pt x="32" y="741"/>
                  </a:moveTo>
                  <a:cubicBezTo>
                    <a:pt x="29" y="726"/>
                    <a:pt x="18" y="682"/>
                    <a:pt x="13" y="652"/>
                  </a:cubicBezTo>
                  <a:cubicBezTo>
                    <a:pt x="8" y="622"/>
                    <a:pt x="5" y="598"/>
                    <a:pt x="3" y="562"/>
                  </a:cubicBezTo>
                  <a:cubicBezTo>
                    <a:pt x="1" y="526"/>
                    <a:pt x="0" y="473"/>
                    <a:pt x="3" y="433"/>
                  </a:cubicBezTo>
                  <a:cubicBezTo>
                    <a:pt x="6" y="393"/>
                    <a:pt x="12" y="353"/>
                    <a:pt x="19" y="319"/>
                  </a:cubicBezTo>
                  <a:cubicBezTo>
                    <a:pt x="26" y="285"/>
                    <a:pt x="35" y="259"/>
                    <a:pt x="48" y="231"/>
                  </a:cubicBezTo>
                  <a:cubicBezTo>
                    <a:pt x="61" y="203"/>
                    <a:pt x="76" y="177"/>
                    <a:pt x="97" y="150"/>
                  </a:cubicBezTo>
                  <a:cubicBezTo>
                    <a:pt x="118" y="123"/>
                    <a:pt x="144" y="96"/>
                    <a:pt x="172" y="71"/>
                  </a:cubicBezTo>
                  <a:cubicBezTo>
                    <a:pt x="200" y="46"/>
                    <a:pt x="248" y="12"/>
                    <a:pt x="263" y="0"/>
                  </a:cubicBezTo>
                </a:path>
              </a:pathLst>
            </a:custGeom>
            <a:noFill/>
            <a:ln w="28575" cap="flat" cmpd="sng">
              <a:solidFill>
                <a:schemeClr val="tx1"/>
              </a:solidFill>
              <a:prstDash val="solid"/>
              <a:round/>
              <a:headEnd type="none" w="med" len="med"/>
              <a:tailEnd type="none" w="med" len="med"/>
            </a:ln>
          </p:spPr>
          <p:txBody>
            <a:bodyPr anchor="ctr">
              <a:spAutoFit/>
            </a:bodyPr>
            <a:lstStyle/>
            <a:p>
              <a:endParaRPr lang="en-US"/>
            </a:p>
          </p:txBody>
        </p:sp>
        <p:sp>
          <p:nvSpPr>
            <p:cNvPr id="21565" name="Freeform 53"/>
            <p:cNvSpPr>
              <a:spLocks/>
            </p:cNvSpPr>
            <p:nvPr/>
          </p:nvSpPr>
          <p:spPr bwMode="auto">
            <a:xfrm>
              <a:off x="2441" y="1756"/>
              <a:ext cx="368" cy="726"/>
            </a:xfrm>
            <a:custGeom>
              <a:avLst/>
              <a:gdLst>
                <a:gd name="T0" fmla="*/ 0 w 368"/>
                <a:gd name="T1" fmla="*/ 0 h 726"/>
                <a:gd name="T2" fmla="*/ 57 w 368"/>
                <a:gd name="T3" fmla="*/ 102 h 726"/>
                <a:gd name="T4" fmla="*/ 117 w 368"/>
                <a:gd name="T5" fmla="*/ 213 h 726"/>
                <a:gd name="T6" fmla="*/ 168 w 368"/>
                <a:gd name="T7" fmla="*/ 307 h 726"/>
                <a:gd name="T8" fmla="*/ 224 w 368"/>
                <a:gd name="T9" fmla="*/ 425 h 726"/>
                <a:gd name="T10" fmla="*/ 282 w 368"/>
                <a:gd name="T11" fmla="*/ 545 h 726"/>
                <a:gd name="T12" fmla="*/ 336 w 368"/>
                <a:gd name="T13" fmla="*/ 660 h 726"/>
                <a:gd name="T14" fmla="*/ 368 w 368"/>
                <a:gd name="T15" fmla="*/ 726 h 726"/>
                <a:gd name="T16" fmla="*/ 0 60000 65536"/>
                <a:gd name="T17" fmla="*/ 0 60000 65536"/>
                <a:gd name="T18" fmla="*/ 0 60000 65536"/>
                <a:gd name="T19" fmla="*/ 0 60000 65536"/>
                <a:gd name="T20" fmla="*/ 0 60000 65536"/>
                <a:gd name="T21" fmla="*/ 0 60000 65536"/>
                <a:gd name="T22" fmla="*/ 0 60000 65536"/>
                <a:gd name="T23" fmla="*/ 0 60000 65536"/>
                <a:gd name="T24" fmla="*/ 0 w 368"/>
                <a:gd name="T25" fmla="*/ 0 h 726"/>
                <a:gd name="T26" fmla="*/ 368 w 368"/>
                <a:gd name="T27" fmla="*/ 726 h 7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68" h="726">
                  <a:moveTo>
                    <a:pt x="0" y="0"/>
                  </a:moveTo>
                  <a:cubicBezTo>
                    <a:pt x="10" y="17"/>
                    <a:pt x="37" y="66"/>
                    <a:pt x="57" y="102"/>
                  </a:cubicBezTo>
                  <a:cubicBezTo>
                    <a:pt x="77" y="138"/>
                    <a:pt x="99" y="179"/>
                    <a:pt x="117" y="213"/>
                  </a:cubicBezTo>
                  <a:cubicBezTo>
                    <a:pt x="135" y="247"/>
                    <a:pt x="150" y="272"/>
                    <a:pt x="168" y="307"/>
                  </a:cubicBezTo>
                  <a:cubicBezTo>
                    <a:pt x="186" y="342"/>
                    <a:pt x="205" y="385"/>
                    <a:pt x="224" y="425"/>
                  </a:cubicBezTo>
                  <a:cubicBezTo>
                    <a:pt x="243" y="465"/>
                    <a:pt x="263" y="506"/>
                    <a:pt x="282" y="545"/>
                  </a:cubicBezTo>
                  <a:cubicBezTo>
                    <a:pt x="301" y="584"/>
                    <a:pt x="322" y="630"/>
                    <a:pt x="336" y="660"/>
                  </a:cubicBezTo>
                  <a:cubicBezTo>
                    <a:pt x="350" y="690"/>
                    <a:pt x="361" y="712"/>
                    <a:pt x="368" y="726"/>
                  </a:cubicBezTo>
                </a:path>
              </a:pathLst>
            </a:custGeom>
            <a:noFill/>
            <a:ln w="28575" cap="flat" cmpd="sng">
              <a:solidFill>
                <a:schemeClr val="tx1"/>
              </a:solidFill>
              <a:prstDash val="solid"/>
              <a:round/>
              <a:headEnd type="none" w="med" len="med"/>
              <a:tailEnd type="none" w="med" len="med"/>
            </a:ln>
          </p:spPr>
          <p:txBody>
            <a:bodyPr anchor="ctr">
              <a:spAutoFit/>
            </a:bodyPr>
            <a:lstStyle/>
            <a:p>
              <a:endParaRPr lang="en-US"/>
            </a:p>
          </p:txBody>
        </p:sp>
      </p:grpSp>
      <p:grpSp>
        <p:nvGrpSpPr>
          <p:cNvPr id="21533" name="Group 54"/>
          <p:cNvGrpSpPr>
            <a:grpSpLocks/>
          </p:cNvGrpSpPr>
          <p:nvPr/>
        </p:nvGrpSpPr>
        <p:grpSpPr bwMode="auto">
          <a:xfrm>
            <a:off x="5078413" y="2809875"/>
            <a:ext cx="584200" cy="2320925"/>
            <a:chOff x="2441" y="1756"/>
            <a:chExt cx="368" cy="1462"/>
          </a:xfrm>
        </p:grpSpPr>
        <p:sp>
          <p:nvSpPr>
            <p:cNvPr id="21562" name="Freeform 55"/>
            <p:cNvSpPr>
              <a:spLocks/>
            </p:cNvSpPr>
            <p:nvPr/>
          </p:nvSpPr>
          <p:spPr bwMode="auto">
            <a:xfrm>
              <a:off x="2546" y="2477"/>
              <a:ext cx="263" cy="741"/>
            </a:xfrm>
            <a:custGeom>
              <a:avLst/>
              <a:gdLst>
                <a:gd name="T0" fmla="*/ 32 w 263"/>
                <a:gd name="T1" fmla="*/ 741 h 741"/>
                <a:gd name="T2" fmla="*/ 13 w 263"/>
                <a:gd name="T3" fmla="*/ 652 h 741"/>
                <a:gd name="T4" fmla="*/ 3 w 263"/>
                <a:gd name="T5" fmla="*/ 562 h 741"/>
                <a:gd name="T6" fmla="*/ 3 w 263"/>
                <a:gd name="T7" fmla="*/ 433 h 741"/>
                <a:gd name="T8" fmla="*/ 19 w 263"/>
                <a:gd name="T9" fmla="*/ 319 h 741"/>
                <a:gd name="T10" fmla="*/ 48 w 263"/>
                <a:gd name="T11" fmla="*/ 231 h 741"/>
                <a:gd name="T12" fmla="*/ 97 w 263"/>
                <a:gd name="T13" fmla="*/ 150 h 741"/>
                <a:gd name="T14" fmla="*/ 172 w 263"/>
                <a:gd name="T15" fmla="*/ 71 h 741"/>
                <a:gd name="T16" fmla="*/ 263 w 263"/>
                <a:gd name="T17" fmla="*/ 0 h 74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3"/>
                <a:gd name="T28" fmla="*/ 0 h 741"/>
                <a:gd name="T29" fmla="*/ 263 w 263"/>
                <a:gd name="T30" fmla="*/ 741 h 74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3" h="741">
                  <a:moveTo>
                    <a:pt x="32" y="741"/>
                  </a:moveTo>
                  <a:cubicBezTo>
                    <a:pt x="29" y="726"/>
                    <a:pt x="18" y="682"/>
                    <a:pt x="13" y="652"/>
                  </a:cubicBezTo>
                  <a:cubicBezTo>
                    <a:pt x="8" y="622"/>
                    <a:pt x="5" y="598"/>
                    <a:pt x="3" y="562"/>
                  </a:cubicBezTo>
                  <a:cubicBezTo>
                    <a:pt x="1" y="526"/>
                    <a:pt x="0" y="473"/>
                    <a:pt x="3" y="433"/>
                  </a:cubicBezTo>
                  <a:cubicBezTo>
                    <a:pt x="6" y="393"/>
                    <a:pt x="12" y="353"/>
                    <a:pt x="19" y="319"/>
                  </a:cubicBezTo>
                  <a:cubicBezTo>
                    <a:pt x="26" y="285"/>
                    <a:pt x="35" y="259"/>
                    <a:pt x="48" y="231"/>
                  </a:cubicBezTo>
                  <a:cubicBezTo>
                    <a:pt x="61" y="203"/>
                    <a:pt x="76" y="177"/>
                    <a:pt x="97" y="150"/>
                  </a:cubicBezTo>
                  <a:cubicBezTo>
                    <a:pt x="118" y="123"/>
                    <a:pt x="144" y="96"/>
                    <a:pt x="172" y="71"/>
                  </a:cubicBezTo>
                  <a:cubicBezTo>
                    <a:pt x="200" y="46"/>
                    <a:pt x="248" y="12"/>
                    <a:pt x="263" y="0"/>
                  </a:cubicBezTo>
                </a:path>
              </a:pathLst>
            </a:custGeom>
            <a:noFill/>
            <a:ln w="28575" cap="flat" cmpd="sng">
              <a:solidFill>
                <a:schemeClr val="tx1"/>
              </a:solidFill>
              <a:prstDash val="solid"/>
              <a:round/>
              <a:headEnd type="none" w="med" len="med"/>
              <a:tailEnd type="none" w="med" len="med"/>
            </a:ln>
          </p:spPr>
          <p:txBody>
            <a:bodyPr anchor="ctr">
              <a:spAutoFit/>
            </a:bodyPr>
            <a:lstStyle/>
            <a:p>
              <a:endParaRPr lang="en-US"/>
            </a:p>
          </p:txBody>
        </p:sp>
        <p:sp>
          <p:nvSpPr>
            <p:cNvPr id="21563" name="Freeform 56"/>
            <p:cNvSpPr>
              <a:spLocks/>
            </p:cNvSpPr>
            <p:nvPr/>
          </p:nvSpPr>
          <p:spPr bwMode="auto">
            <a:xfrm>
              <a:off x="2441" y="1756"/>
              <a:ext cx="368" cy="726"/>
            </a:xfrm>
            <a:custGeom>
              <a:avLst/>
              <a:gdLst>
                <a:gd name="T0" fmla="*/ 0 w 368"/>
                <a:gd name="T1" fmla="*/ 0 h 726"/>
                <a:gd name="T2" fmla="*/ 57 w 368"/>
                <a:gd name="T3" fmla="*/ 102 h 726"/>
                <a:gd name="T4" fmla="*/ 117 w 368"/>
                <a:gd name="T5" fmla="*/ 213 h 726"/>
                <a:gd name="T6" fmla="*/ 168 w 368"/>
                <a:gd name="T7" fmla="*/ 307 h 726"/>
                <a:gd name="T8" fmla="*/ 224 w 368"/>
                <a:gd name="T9" fmla="*/ 425 h 726"/>
                <a:gd name="T10" fmla="*/ 282 w 368"/>
                <a:gd name="T11" fmla="*/ 545 h 726"/>
                <a:gd name="T12" fmla="*/ 336 w 368"/>
                <a:gd name="T13" fmla="*/ 660 h 726"/>
                <a:gd name="T14" fmla="*/ 368 w 368"/>
                <a:gd name="T15" fmla="*/ 726 h 726"/>
                <a:gd name="T16" fmla="*/ 0 60000 65536"/>
                <a:gd name="T17" fmla="*/ 0 60000 65536"/>
                <a:gd name="T18" fmla="*/ 0 60000 65536"/>
                <a:gd name="T19" fmla="*/ 0 60000 65536"/>
                <a:gd name="T20" fmla="*/ 0 60000 65536"/>
                <a:gd name="T21" fmla="*/ 0 60000 65536"/>
                <a:gd name="T22" fmla="*/ 0 60000 65536"/>
                <a:gd name="T23" fmla="*/ 0 60000 65536"/>
                <a:gd name="T24" fmla="*/ 0 w 368"/>
                <a:gd name="T25" fmla="*/ 0 h 726"/>
                <a:gd name="T26" fmla="*/ 368 w 368"/>
                <a:gd name="T27" fmla="*/ 726 h 7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68" h="726">
                  <a:moveTo>
                    <a:pt x="0" y="0"/>
                  </a:moveTo>
                  <a:cubicBezTo>
                    <a:pt x="10" y="17"/>
                    <a:pt x="37" y="66"/>
                    <a:pt x="57" y="102"/>
                  </a:cubicBezTo>
                  <a:cubicBezTo>
                    <a:pt x="77" y="138"/>
                    <a:pt x="99" y="179"/>
                    <a:pt x="117" y="213"/>
                  </a:cubicBezTo>
                  <a:cubicBezTo>
                    <a:pt x="135" y="247"/>
                    <a:pt x="150" y="272"/>
                    <a:pt x="168" y="307"/>
                  </a:cubicBezTo>
                  <a:cubicBezTo>
                    <a:pt x="186" y="342"/>
                    <a:pt x="205" y="385"/>
                    <a:pt x="224" y="425"/>
                  </a:cubicBezTo>
                  <a:cubicBezTo>
                    <a:pt x="243" y="465"/>
                    <a:pt x="263" y="506"/>
                    <a:pt x="282" y="545"/>
                  </a:cubicBezTo>
                  <a:cubicBezTo>
                    <a:pt x="301" y="584"/>
                    <a:pt x="322" y="630"/>
                    <a:pt x="336" y="660"/>
                  </a:cubicBezTo>
                  <a:cubicBezTo>
                    <a:pt x="350" y="690"/>
                    <a:pt x="361" y="712"/>
                    <a:pt x="368" y="726"/>
                  </a:cubicBezTo>
                </a:path>
              </a:pathLst>
            </a:custGeom>
            <a:noFill/>
            <a:ln w="28575" cap="flat" cmpd="sng">
              <a:solidFill>
                <a:schemeClr val="tx1"/>
              </a:solidFill>
              <a:prstDash val="solid"/>
              <a:round/>
              <a:headEnd type="none" w="med" len="med"/>
              <a:tailEnd type="none" w="med" len="med"/>
            </a:ln>
          </p:spPr>
          <p:txBody>
            <a:bodyPr anchor="ctr">
              <a:spAutoFit/>
            </a:bodyPr>
            <a:lstStyle/>
            <a:p>
              <a:endParaRPr lang="en-US"/>
            </a:p>
          </p:txBody>
        </p:sp>
      </p:grpSp>
      <p:sp>
        <p:nvSpPr>
          <p:cNvPr id="21534" name="Line 57"/>
          <p:cNvSpPr>
            <a:spLocks noChangeShapeType="1"/>
          </p:cNvSpPr>
          <p:nvPr/>
        </p:nvSpPr>
        <p:spPr bwMode="auto">
          <a:xfrm flipV="1">
            <a:off x="4973638" y="5276850"/>
            <a:ext cx="736600" cy="549275"/>
          </a:xfrm>
          <a:prstGeom prst="line">
            <a:avLst/>
          </a:prstGeom>
          <a:noFill/>
          <a:ln w="25400">
            <a:solidFill>
              <a:srgbClr val="FF0000"/>
            </a:solidFill>
            <a:prstDash val="dash"/>
            <a:round/>
            <a:headEnd/>
            <a:tailEnd/>
          </a:ln>
        </p:spPr>
        <p:txBody>
          <a:bodyPr>
            <a:spAutoFit/>
          </a:bodyPr>
          <a:lstStyle/>
          <a:p>
            <a:endParaRPr lang="en-US"/>
          </a:p>
        </p:txBody>
      </p:sp>
      <p:sp>
        <p:nvSpPr>
          <p:cNvPr id="21535" name="Line 58"/>
          <p:cNvSpPr>
            <a:spLocks noChangeShapeType="1"/>
          </p:cNvSpPr>
          <p:nvPr/>
        </p:nvSpPr>
        <p:spPr bwMode="auto">
          <a:xfrm flipH="1" flipV="1">
            <a:off x="4067175" y="5059363"/>
            <a:ext cx="323850" cy="688975"/>
          </a:xfrm>
          <a:prstGeom prst="line">
            <a:avLst/>
          </a:prstGeom>
          <a:noFill/>
          <a:ln w="25400">
            <a:solidFill>
              <a:srgbClr val="FF0000"/>
            </a:solidFill>
            <a:prstDash val="dash"/>
            <a:round/>
            <a:headEnd/>
            <a:tailEnd/>
          </a:ln>
        </p:spPr>
        <p:txBody>
          <a:bodyPr>
            <a:spAutoFit/>
          </a:bodyPr>
          <a:lstStyle/>
          <a:p>
            <a:endParaRPr lang="en-US"/>
          </a:p>
        </p:txBody>
      </p:sp>
      <p:grpSp>
        <p:nvGrpSpPr>
          <p:cNvPr id="21536" name="Group 59"/>
          <p:cNvGrpSpPr>
            <a:grpSpLocks/>
          </p:cNvGrpSpPr>
          <p:nvPr/>
        </p:nvGrpSpPr>
        <p:grpSpPr bwMode="auto">
          <a:xfrm>
            <a:off x="4043363" y="5030788"/>
            <a:ext cx="55562" cy="57150"/>
            <a:chOff x="854" y="3388"/>
            <a:chExt cx="176" cy="176"/>
          </a:xfrm>
        </p:grpSpPr>
        <p:sp>
          <p:nvSpPr>
            <p:cNvPr id="21557" name="Freeform 60"/>
            <p:cNvSpPr>
              <a:spLocks/>
            </p:cNvSpPr>
            <p:nvPr/>
          </p:nvSpPr>
          <p:spPr bwMode="auto">
            <a:xfrm>
              <a:off x="854" y="3476"/>
              <a:ext cx="88" cy="88"/>
            </a:xfrm>
            <a:custGeom>
              <a:avLst/>
              <a:gdLst>
                <a:gd name="T0" fmla="*/ 88 w 176"/>
                <a:gd name="T1" fmla="*/ 0 h 177"/>
                <a:gd name="T2" fmla="*/ 0 w 176"/>
                <a:gd name="T3" fmla="*/ 0 h 177"/>
                <a:gd name="T4" fmla="*/ 1 w 176"/>
                <a:gd name="T5" fmla="*/ 14 h 177"/>
                <a:gd name="T6" fmla="*/ 5 w 176"/>
                <a:gd name="T7" fmla="*/ 28 h 177"/>
                <a:gd name="T8" fmla="*/ 10 w 176"/>
                <a:gd name="T9" fmla="*/ 40 h 177"/>
                <a:gd name="T10" fmla="*/ 17 w 176"/>
                <a:gd name="T11" fmla="*/ 52 h 177"/>
                <a:gd name="T12" fmla="*/ 26 w 176"/>
                <a:gd name="T13" fmla="*/ 62 h 177"/>
                <a:gd name="T14" fmla="*/ 37 w 176"/>
                <a:gd name="T15" fmla="*/ 72 h 177"/>
                <a:gd name="T16" fmla="*/ 48 w 176"/>
                <a:gd name="T17" fmla="*/ 79 h 177"/>
                <a:gd name="T18" fmla="*/ 61 w 176"/>
                <a:gd name="T19" fmla="*/ 84 h 177"/>
                <a:gd name="T20" fmla="*/ 75 w 176"/>
                <a:gd name="T21" fmla="*/ 87 h 177"/>
                <a:gd name="T22" fmla="*/ 88 w 176"/>
                <a:gd name="T23" fmla="*/ 88 h 177"/>
                <a:gd name="T24" fmla="*/ 88 w 176"/>
                <a:gd name="T25" fmla="*/ 0 h 1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6"/>
                <a:gd name="T40" fmla="*/ 0 h 177"/>
                <a:gd name="T41" fmla="*/ 176 w 176"/>
                <a:gd name="T42" fmla="*/ 177 h 1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6" h="177">
                  <a:moveTo>
                    <a:pt x="176" y="0"/>
                  </a:moveTo>
                  <a:lnTo>
                    <a:pt x="0" y="0"/>
                  </a:lnTo>
                  <a:lnTo>
                    <a:pt x="3" y="29"/>
                  </a:lnTo>
                  <a:lnTo>
                    <a:pt x="10" y="56"/>
                  </a:lnTo>
                  <a:lnTo>
                    <a:pt x="20" y="80"/>
                  </a:lnTo>
                  <a:lnTo>
                    <a:pt x="34" y="105"/>
                  </a:lnTo>
                  <a:lnTo>
                    <a:pt x="52" y="125"/>
                  </a:lnTo>
                  <a:lnTo>
                    <a:pt x="73" y="144"/>
                  </a:lnTo>
                  <a:lnTo>
                    <a:pt x="97" y="158"/>
                  </a:lnTo>
                  <a:lnTo>
                    <a:pt x="122" y="168"/>
                  </a:lnTo>
                  <a:lnTo>
                    <a:pt x="149" y="175"/>
                  </a:lnTo>
                  <a:lnTo>
                    <a:pt x="176" y="177"/>
                  </a:lnTo>
                  <a:lnTo>
                    <a:pt x="176" y="0"/>
                  </a:lnTo>
                  <a:close/>
                </a:path>
              </a:pathLst>
            </a:custGeom>
            <a:solidFill>
              <a:schemeClr val="bg1"/>
            </a:solidFill>
            <a:ln w="1588">
              <a:solidFill>
                <a:srgbClr val="000000"/>
              </a:solidFill>
              <a:prstDash val="solid"/>
              <a:round/>
              <a:headEnd/>
              <a:tailEnd/>
            </a:ln>
          </p:spPr>
          <p:txBody>
            <a:bodyPr/>
            <a:lstStyle/>
            <a:p>
              <a:endParaRPr lang="en-US"/>
            </a:p>
          </p:txBody>
        </p:sp>
        <p:sp>
          <p:nvSpPr>
            <p:cNvPr id="21558" name="Freeform 61"/>
            <p:cNvSpPr>
              <a:spLocks/>
            </p:cNvSpPr>
            <p:nvPr/>
          </p:nvSpPr>
          <p:spPr bwMode="auto">
            <a:xfrm>
              <a:off x="942" y="3388"/>
              <a:ext cx="88" cy="88"/>
            </a:xfrm>
            <a:custGeom>
              <a:avLst/>
              <a:gdLst>
                <a:gd name="T0" fmla="*/ 88 w 177"/>
                <a:gd name="T1" fmla="*/ 88 h 176"/>
                <a:gd name="T2" fmla="*/ 0 w 177"/>
                <a:gd name="T3" fmla="*/ 88 h 176"/>
                <a:gd name="T4" fmla="*/ 0 w 177"/>
                <a:gd name="T5" fmla="*/ 0 h 176"/>
                <a:gd name="T6" fmla="*/ 14 w 177"/>
                <a:gd name="T7" fmla="*/ 1 h 176"/>
                <a:gd name="T8" fmla="*/ 28 w 177"/>
                <a:gd name="T9" fmla="*/ 5 h 176"/>
                <a:gd name="T10" fmla="*/ 40 w 177"/>
                <a:gd name="T11" fmla="*/ 10 h 176"/>
                <a:gd name="T12" fmla="*/ 52 w 177"/>
                <a:gd name="T13" fmla="*/ 17 h 176"/>
                <a:gd name="T14" fmla="*/ 62 w 177"/>
                <a:gd name="T15" fmla="*/ 26 h 176"/>
                <a:gd name="T16" fmla="*/ 72 w 177"/>
                <a:gd name="T17" fmla="*/ 37 h 176"/>
                <a:gd name="T18" fmla="*/ 79 w 177"/>
                <a:gd name="T19" fmla="*/ 48 h 176"/>
                <a:gd name="T20" fmla="*/ 84 w 177"/>
                <a:gd name="T21" fmla="*/ 61 h 176"/>
                <a:gd name="T22" fmla="*/ 87 w 177"/>
                <a:gd name="T23" fmla="*/ 75 h 176"/>
                <a:gd name="T24" fmla="*/ 88 w 177"/>
                <a:gd name="T25" fmla="*/ 88 h 1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7"/>
                <a:gd name="T40" fmla="*/ 0 h 176"/>
                <a:gd name="T41" fmla="*/ 177 w 177"/>
                <a:gd name="T42" fmla="*/ 176 h 17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7" h="176">
                  <a:moveTo>
                    <a:pt x="177" y="176"/>
                  </a:moveTo>
                  <a:lnTo>
                    <a:pt x="0" y="176"/>
                  </a:lnTo>
                  <a:lnTo>
                    <a:pt x="0" y="0"/>
                  </a:lnTo>
                  <a:lnTo>
                    <a:pt x="29" y="3"/>
                  </a:lnTo>
                  <a:lnTo>
                    <a:pt x="56" y="10"/>
                  </a:lnTo>
                  <a:lnTo>
                    <a:pt x="80" y="20"/>
                  </a:lnTo>
                  <a:lnTo>
                    <a:pt x="105" y="34"/>
                  </a:lnTo>
                  <a:lnTo>
                    <a:pt x="125" y="52"/>
                  </a:lnTo>
                  <a:lnTo>
                    <a:pt x="144" y="73"/>
                  </a:lnTo>
                  <a:lnTo>
                    <a:pt x="158" y="97"/>
                  </a:lnTo>
                  <a:lnTo>
                    <a:pt x="168" y="122"/>
                  </a:lnTo>
                  <a:lnTo>
                    <a:pt x="175" y="149"/>
                  </a:lnTo>
                  <a:lnTo>
                    <a:pt x="177" y="176"/>
                  </a:lnTo>
                  <a:close/>
                </a:path>
              </a:pathLst>
            </a:custGeom>
            <a:solidFill>
              <a:schemeClr val="bg1"/>
            </a:solidFill>
            <a:ln w="1588">
              <a:solidFill>
                <a:srgbClr val="000000"/>
              </a:solidFill>
              <a:prstDash val="solid"/>
              <a:round/>
              <a:headEnd/>
              <a:tailEnd/>
            </a:ln>
          </p:spPr>
          <p:txBody>
            <a:bodyPr/>
            <a:lstStyle/>
            <a:p>
              <a:endParaRPr lang="en-US"/>
            </a:p>
          </p:txBody>
        </p:sp>
        <p:sp>
          <p:nvSpPr>
            <p:cNvPr id="21559" name="Freeform 62"/>
            <p:cNvSpPr>
              <a:spLocks/>
            </p:cNvSpPr>
            <p:nvPr/>
          </p:nvSpPr>
          <p:spPr bwMode="auto">
            <a:xfrm>
              <a:off x="942" y="3476"/>
              <a:ext cx="88" cy="88"/>
            </a:xfrm>
            <a:custGeom>
              <a:avLst/>
              <a:gdLst>
                <a:gd name="T0" fmla="*/ 0 w 177"/>
                <a:gd name="T1" fmla="*/ 0 h 177"/>
                <a:gd name="T2" fmla="*/ 88 w 177"/>
                <a:gd name="T3" fmla="*/ 0 h 177"/>
                <a:gd name="T4" fmla="*/ 87 w 177"/>
                <a:gd name="T5" fmla="*/ 14 h 177"/>
                <a:gd name="T6" fmla="*/ 84 w 177"/>
                <a:gd name="T7" fmla="*/ 28 h 177"/>
                <a:gd name="T8" fmla="*/ 79 w 177"/>
                <a:gd name="T9" fmla="*/ 40 h 177"/>
                <a:gd name="T10" fmla="*/ 72 w 177"/>
                <a:gd name="T11" fmla="*/ 52 h 177"/>
                <a:gd name="T12" fmla="*/ 62 w 177"/>
                <a:gd name="T13" fmla="*/ 62 h 177"/>
                <a:gd name="T14" fmla="*/ 52 w 177"/>
                <a:gd name="T15" fmla="*/ 72 h 177"/>
                <a:gd name="T16" fmla="*/ 40 w 177"/>
                <a:gd name="T17" fmla="*/ 79 h 177"/>
                <a:gd name="T18" fmla="*/ 28 w 177"/>
                <a:gd name="T19" fmla="*/ 84 h 177"/>
                <a:gd name="T20" fmla="*/ 14 w 177"/>
                <a:gd name="T21" fmla="*/ 87 h 177"/>
                <a:gd name="T22" fmla="*/ 0 w 177"/>
                <a:gd name="T23" fmla="*/ 88 h 177"/>
                <a:gd name="T24" fmla="*/ 0 w 177"/>
                <a:gd name="T25" fmla="*/ 0 h 1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7"/>
                <a:gd name="T40" fmla="*/ 0 h 177"/>
                <a:gd name="T41" fmla="*/ 177 w 177"/>
                <a:gd name="T42" fmla="*/ 177 h 1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7" h="177">
                  <a:moveTo>
                    <a:pt x="0" y="0"/>
                  </a:moveTo>
                  <a:lnTo>
                    <a:pt x="177" y="0"/>
                  </a:lnTo>
                  <a:lnTo>
                    <a:pt x="175" y="29"/>
                  </a:lnTo>
                  <a:lnTo>
                    <a:pt x="168" y="56"/>
                  </a:lnTo>
                  <a:lnTo>
                    <a:pt x="158" y="80"/>
                  </a:lnTo>
                  <a:lnTo>
                    <a:pt x="144" y="105"/>
                  </a:lnTo>
                  <a:lnTo>
                    <a:pt x="125" y="125"/>
                  </a:lnTo>
                  <a:lnTo>
                    <a:pt x="105" y="144"/>
                  </a:lnTo>
                  <a:lnTo>
                    <a:pt x="80" y="158"/>
                  </a:lnTo>
                  <a:lnTo>
                    <a:pt x="56" y="168"/>
                  </a:lnTo>
                  <a:lnTo>
                    <a:pt x="29" y="175"/>
                  </a:lnTo>
                  <a:lnTo>
                    <a:pt x="0" y="177"/>
                  </a:lnTo>
                  <a:lnTo>
                    <a:pt x="0" y="0"/>
                  </a:lnTo>
                  <a:close/>
                </a:path>
              </a:pathLst>
            </a:custGeom>
            <a:solidFill>
              <a:srgbClr val="FF3300"/>
            </a:solidFill>
            <a:ln w="1588">
              <a:solidFill>
                <a:srgbClr val="FF3300"/>
              </a:solidFill>
              <a:prstDash val="solid"/>
              <a:round/>
              <a:headEnd/>
              <a:tailEnd/>
            </a:ln>
          </p:spPr>
          <p:txBody>
            <a:bodyPr/>
            <a:lstStyle/>
            <a:p>
              <a:endParaRPr lang="en-US"/>
            </a:p>
          </p:txBody>
        </p:sp>
        <p:sp>
          <p:nvSpPr>
            <p:cNvPr id="21560" name="Freeform 63"/>
            <p:cNvSpPr>
              <a:spLocks/>
            </p:cNvSpPr>
            <p:nvPr/>
          </p:nvSpPr>
          <p:spPr bwMode="auto">
            <a:xfrm>
              <a:off x="854" y="3388"/>
              <a:ext cx="88" cy="88"/>
            </a:xfrm>
            <a:custGeom>
              <a:avLst/>
              <a:gdLst>
                <a:gd name="T0" fmla="*/ 0 w 176"/>
                <a:gd name="T1" fmla="*/ 88 h 176"/>
                <a:gd name="T2" fmla="*/ 88 w 176"/>
                <a:gd name="T3" fmla="*/ 88 h 176"/>
                <a:gd name="T4" fmla="*/ 88 w 176"/>
                <a:gd name="T5" fmla="*/ 0 h 176"/>
                <a:gd name="T6" fmla="*/ 75 w 176"/>
                <a:gd name="T7" fmla="*/ 1 h 176"/>
                <a:gd name="T8" fmla="*/ 61 w 176"/>
                <a:gd name="T9" fmla="*/ 5 h 176"/>
                <a:gd name="T10" fmla="*/ 48 w 176"/>
                <a:gd name="T11" fmla="*/ 10 h 176"/>
                <a:gd name="T12" fmla="*/ 37 w 176"/>
                <a:gd name="T13" fmla="*/ 17 h 176"/>
                <a:gd name="T14" fmla="*/ 26 w 176"/>
                <a:gd name="T15" fmla="*/ 26 h 176"/>
                <a:gd name="T16" fmla="*/ 17 w 176"/>
                <a:gd name="T17" fmla="*/ 37 h 176"/>
                <a:gd name="T18" fmla="*/ 10 w 176"/>
                <a:gd name="T19" fmla="*/ 48 h 176"/>
                <a:gd name="T20" fmla="*/ 5 w 176"/>
                <a:gd name="T21" fmla="*/ 61 h 176"/>
                <a:gd name="T22" fmla="*/ 1 w 176"/>
                <a:gd name="T23" fmla="*/ 75 h 176"/>
                <a:gd name="T24" fmla="*/ 0 w 176"/>
                <a:gd name="T25" fmla="*/ 88 h 1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6"/>
                <a:gd name="T40" fmla="*/ 0 h 176"/>
                <a:gd name="T41" fmla="*/ 176 w 176"/>
                <a:gd name="T42" fmla="*/ 176 h 17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6" h="176">
                  <a:moveTo>
                    <a:pt x="0" y="176"/>
                  </a:moveTo>
                  <a:lnTo>
                    <a:pt x="176" y="176"/>
                  </a:lnTo>
                  <a:lnTo>
                    <a:pt x="176" y="0"/>
                  </a:lnTo>
                  <a:lnTo>
                    <a:pt x="149" y="3"/>
                  </a:lnTo>
                  <a:lnTo>
                    <a:pt x="122" y="10"/>
                  </a:lnTo>
                  <a:lnTo>
                    <a:pt x="97" y="20"/>
                  </a:lnTo>
                  <a:lnTo>
                    <a:pt x="73" y="34"/>
                  </a:lnTo>
                  <a:lnTo>
                    <a:pt x="52" y="52"/>
                  </a:lnTo>
                  <a:lnTo>
                    <a:pt x="34" y="73"/>
                  </a:lnTo>
                  <a:lnTo>
                    <a:pt x="20" y="97"/>
                  </a:lnTo>
                  <a:lnTo>
                    <a:pt x="10" y="122"/>
                  </a:lnTo>
                  <a:lnTo>
                    <a:pt x="3" y="149"/>
                  </a:lnTo>
                  <a:lnTo>
                    <a:pt x="0" y="176"/>
                  </a:lnTo>
                  <a:close/>
                </a:path>
              </a:pathLst>
            </a:custGeom>
            <a:solidFill>
              <a:srgbClr val="FF3300"/>
            </a:solidFill>
            <a:ln w="1588">
              <a:solidFill>
                <a:srgbClr val="FF3300"/>
              </a:solidFill>
              <a:prstDash val="solid"/>
              <a:round/>
              <a:headEnd/>
              <a:tailEnd/>
            </a:ln>
          </p:spPr>
          <p:txBody>
            <a:bodyPr/>
            <a:lstStyle/>
            <a:p>
              <a:endParaRPr lang="en-US"/>
            </a:p>
          </p:txBody>
        </p:sp>
        <p:sp>
          <p:nvSpPr>
            <p:cNvPr id="21561" name="Oval 64"/>
            <p:cNvSpPr>
              <a:spLocks noChangeArrowheads="1"/>
            </p:cNvSpPr>
            <p:nvPr/>
          </p:nvSpPr>
          <p:spPr bwMode="auto">
            <a:xfrm>
              <a:off x="854" y="3388"/>
              <a:ext cx="176" cy="176"/>
            </a:xfrm>
            <a:prstGeom prst="ellipse">
              <a:avLst/>
            </a:prstGeom>
            <a:noFill/>
            <a:ln w="9525">
              <a:solidFill>
                <a:srgbClr val="FF3300"/>
              </a:solidFill>
              <a:round/>
              <a:headEnd/>
              <a:tailEnd/>
            </a:ln>
          </p:spPr>
          <p:txBody>
            <a:bodyPr anchor="ctr">
              <a:spAutoFit/>
            </a:bodyPr>
            <a:lstStyle/>
            <a:p>
              <a:endParaRPr lang="en-US"/>
            </a:p>
          </p:txBody>
        </p:sp>
      </p:grpSp>
      <p:sp>
        <p:nvSpPr>
          <p:cNvPr id="21537" name="Line 65"/>
          <p:cNvSpPr>
            <a:spLocks noChangeShapeType="1"/>
          </p:cNvSpPr>
          <p:nvPr/>
        </p:nvSpPr>
        <p:spPr bwMode="auto">
          <a:xfrm flipH="1" flipV="1">
            <a:off x="5311775" y="5135563"/>
            <a:ext cx="390525" cy="131762"/>
          </a:xfrm>
          <a:prstGeom prst="line">
            <a:avLst/>
          </a:prstGeom>
          <a:noFill/>
          <a:ln w="25400">
            <a:solidFill>
              <a:srgbClr val="FF0000"/>
            </a:solidFill>
            <a:prstDash val="dash"/>
            <a:round/>
            <a:headEnd/>
            <a:tailEnd/>
          </a:ln>
        </p:spPr>
        <p:txBody>
          <a:bodyPr>
            <a:spAutoFit/>
          </a:bodyPr>
          <a:lstStyle/>
          <a:p>
            <a:endParaRPr lang="en-US"/>
          </a:p>
        </p:txBody>
      </p:sp>
      <p:grpSp>
        <p:nvGrpSpPr>
          <p:cNvPr id="21538" name="Group 66"/>
          <p:cNvGrpSpPr>
            <a:grpSpLocks/>
          </p:cNvGrpSpPr>
          <p:nvPr/>
        </p:nvGrpSpPr>
        <p:grpSpPr bwMode="auto">
          <a:xfrm>
            <a:off x="5272088" y="5100638"/>
            <a:ext cx="55562" cy="57150"/>
            <a:chOff x="854" y="3388"/>
            <a:chExt cx="176" cy="176"/>
          </a:xfrm>
        </p:grpSpPr>
        <p:sp>
          <p:nvSpPr>
            <p:cNvPr id="21552" name="Freeform 67"/>
            <p:cNvSpPr>
              <a:spLocks/>
            </p:cNvSpPr>
            <p:nvPr/>
          </p:nvSpPr>
          <p:spPr bwMode="auto">
            <a:xfrm>
              <a:off x="854" y="3476"/>
              <a:ext cx="88" cy="88"/>
            </a:xfrm>
            <a:custGeom>
              <a:avLst/>
              <a:gdLst>
                <a:gd name="T0" fmla="*/ 88 w 176"/>
                <a:gd name="T1" fmla="*/ 0 h 177"/>
                <a:gd name="T2" fmla="*/ 0 w 176"/>
                <a:gd name="T3" fmla="*/ 0 h 177"/>
                <a:gd name="T4" fmla="*/ 1 w 176"/>
                <a:gd name="T5" fmla="*/ 14 h 177"/>
                <a:gd name="T6" fmla="*/ 5 w 176"/>
                <a:gd name="T7" fmla="*/ 28 h 177"/>
                <a:gd name="T8" fmla="*/ 10 w 176"/>
                <a:gd name="T9" fmla="*/ 40 h 177"/>
                <a:gd name="T10" fmla="*/ 17 w 176"/>
                <a:gd name="T11" fmla="*/ 52 h 177"/>
                <a:gd name="T12" fmla="*/ 26 w 176"/>
                <a:gd name="T13" fmla="*/ 62 h 177"/>
                <a:gd name="T14" fmla="*/ 37 w 176"/>
                <a:gd name="T15" fmla="*/ 72 h 177"/>
                <a:gd name="T16" fmla="*/ 48 w 176"/>
                <a:gd name="T17" fmla="*/ 79 h 177"/>
                <a:gd name="T18" fmla="*/ 61 w 176"/>
                <a:gd name="T19" fmla="*/ 84 h 177"/>
                <a:gd name="T20" fmla="*/ 75 w 176"/>
                <a:gd name="T21" fmla="*/ 87 h 177"/>
                <a:gd name="T22" fmla="*/ 88 w 176"/>
                <a:gd name="T23" fmla="*/ 88 h 177"/>
                <a:gd name="T24" fmla="*/ 88 w 176"/>
                <a:gd name="T25" fmla="*/ 0 h 1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6"/>
                <a:gd name="T40" fmla="*/ 0 h 177"/>
                <a:gd name="T41" fmla="*/ 176 w 176"/>
                <a:gd name="T42" fmla="*/ 177 h 1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6" h="177">
                  <a:moveTo>
                    <a:pt x="176" y="0"/>
                  </a:moveTo>
                  <a:lnTo>
                    <a:pt x="0" y="0"/>
                  </a:lnTo>
                  <a:lnTo>
                    <a:pt x="3" y="29"/>
                  </a:lnTo>
                  <a:lnTo>
                    <a:pt x="10" y="56"/>
                  </a:lnTo>
                  <a:lnTo>
                    <a:pt x="20" y="80"/>
                  </a:lnTo>
                  <a:lnTo>
                    <a:pt x="34" y="105"/>
                  </a:lnTo>
                  <a:lnTo>
                    <a:pt x="52" y="125"/>
                  </a:lnTo>
                  <a:lnTo>
                    <a:pt x="73" y="144"/>
                  </a:lnTo>
                  <a:lnTo>
                    <a:pt x="97" y="158"/>
                  </a:lnTo>
                  <a:lnTo>
                    <a:pt x="122" y="168"/>
                  </a:lnTo>
                  <a:lnTo>
                    <a:pt x="149" y="175"/>
                  </a:lnTo>
                  <a:lnTo>
                    <a:pt x="176" y="177"/>
                  </a:lnTo>
                  <a:lnTo>
                    <a:pt x="176" y="0"/>
                  </a:lnTo>
                  <a:close/>
                </a:path>
              </a:pathLst>
            </a:custGeom>
            <a:solidFill>
              <a:schemeClr val="bg1"/>
            </a:solidFill>
            <a:ln w="1588">
              <a:solidFill>
                <a:srgbClr val="000000"/>
              </a:solidFill>
              <a:prstDash val="solid"/>
              <a:round/>
              <a:headEnd/>
              <a:tailEnd/>
            </a:ln>
          </p:spPr>
          <p:txBody>
            <a:bodyPr/>
            <a:lstStyle/>
            <a:p>
              <a:endParaRPr lang="en-US"/>
            </a:p>
          </p:txBody>
        </p:sp>
        <p:sp>
          <p:nvSpPr>
            <p:cNvPr id="21553" name="Freeform 68"/>
            <p:cNvSpPr>
              <a:spLocks/>
            </p:cNvSpPr>
            <p:nvPr/>
          </p:nvSpPr>
          <p:spPr bwMode="auto">
            <a:xfrm>
              <a:off x="942" y="3388"/>
              <a:ext cx="88" cy="88"/>
            </a:xfrm>
            <a:custGeom>
              <a:avLst/>
              <a:gdLst>
                <a:gd name="T0" fmla="*/ 88 w 177"/>
                <a:gd name="T1" fmla="*/ 88 h 176"/>
                <a:gd name="T2" fmla="*/ 0 w 177"/>
                <a:gd name="T3" fmla="*/ 88 h 176"/>
                <a:gd name="T4" fmla="*/ 0 w 177"/>
                <a:gd name="T5" fmla="*/ 0 h 176"/>
                <a:gd name="T6" fmla="*/ 14 w 177"/>
                <a:gd name="T7" fmla="*/ 1 h 176"/>
                <a:gd name="T8" fmla="*/ 28 w 177"/>
                <a:gd name="T9" fmla="*/ 5 h 176"/>
                <a:gd name="T10" fmla="*/ 40 w 177"/>
                <a:gd name="T11" fmla="*/ 10 h 176"/>
                <a:gd name="T12" fmla="*/ 52 w 177"/>
                <a:gd name="T13" fmla="*/ 17 h 176"/>
                <a:gd name="T14" fmla="*/ 62 w 177"/>
                <a:gd name="T15" fmla="*/ 26 h 176"/>
                <a:gd name="T16" fmla="*/ 72 w 177"/>
                <a:gd name="T17" fmla="*/ 37 h 176"/>
                <a:gd name="T18" fmla="*/ 79 w 177"/>
                <a:gd name="T19" fmla="*/ 48 h 176"/>
                <a:gd name="T20" fmla="*/ 84 w 177"/>
                <a:gd name="T21" fmla="*/ 61 h 176"/>
                <a:gd name="T22" fmla="*/ 87 w 177"/>
                <a:gd name="T23" fmla="*/ 75 h 176"/>
                <a:gd name="T24" fmla="*/ 88 w 177"/>
                <a:gd name="T25" fmla="*/ 88 h 1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7"/>
                <a:gd name="T40" fmla="*/ 0 h 176"/>
                <a:gd name="T41" fmla="*/ 177 w 177"/>
                <a:gd name="T42" fmla="*/ 176 h 17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7" h="176">
                  <a:moveTo>
                    <a:pt x="177" y="176"/>
                  </a:moveTo>
                  <a:lnTo>
                    <a:pt x="0" y="176"/>
                  </a:lnTo>
                  <a:lnTo>
                    <a:pt x="0" y="0"/>
                  </a:lnTo>
                  <a:lnTo>
                    <a:pt x="29" y="3"/>
                  </a:lnTo>
                  <a:lnTo>
                    <a:pt x="56" y="10"/>
                  </a:lnTo>
                  <a:lnTo>
                    <a:pt x="80" y="20"/>
                  </a:lnTo>
                  <a:lnTo>
                    <a:pt x="105" y="34"/>
                  </a:lnTo>
                  <a:lnTo>
                    <a:pt x="125" y="52"/>
                  </a:lnTo>
                  <a:lnTo>
                    <a:pt x="144" y="73"/>
                  </a:lnTo>
                  <a:lnTo>
                    <a:pt x="158" y="97"/>
                  </a:lnTo>
                  <a:lnTo>
                    <a:pt x="168" y="122"/>
                  </a:lnTo>
                  <a:lnTo>
                    <a:pt x="175" y="149"/>
                  </a:lnTo>
                  <a:lnTo>
                    <a:pt x="177" y="176"/>
                  </a:lnTo>
                  <a:close/>
                </a:path>
              </a:pathLst>
            </a:custGeom>
            <a:solidFill>
              <a:schemeClr val="bg1"/>
            </a:solidFill>
            <a:ln w="1588">
              <a:solidFill>
                <a:srgbClr val="000000"/>
              </a:solidFill>
              <a:prstDash val="solid"/>
              <a:round/>
              <a:headEnd/>
              <a:tailEnd/>
            </a:ln>
          </p:spPr>
          <p:txBody>
            <a:bodyPr/>
            <a:lstStyle/>
            <a:p>
              <a:endParaRPr lang="en-US"/>
            </a:p>
          </p:txBody>
        </p:sp>
        <p:sp>
          <p:nvSpPr>
            <p:cNvPr id="21554" name="Freeform 69"/>
            <p:cNvSpPr>
              <a:spLocks/>
            </p:cNvSpPr>
            <p:nvPr/>
          </p:nvSpPr>
          <p:spPr bwMode="auto">
            <a:xfrm>
              <a:off x="942" y="3476"/>
              <a:ext cx="88" cy="88"/>
            </a:xfrm>
            <a:custGeom>
              <a:avLst/>
              <a:gdLst>
                <a:gd name="T0" fmla="*/ 0 w 177"/>
                <a:gd name="T1" fmla="*/ 0 h 177"/>
                <a:gd name="T2" fmla="*/ 88 w 177"/>
                <a:gd name="T3" fmla="*/ 0 h 177"/>
                <a:gd name="T4" fmla="*/ 87 w 177"/>
                <a:gd name="T5" fmla="*/ 14 h 177"/>
                <a:gd name="T6" fmla="*/ 84 w 177"/>
                <a:gd name="T7" fmla="*/ 28 h 177"/>
                <a:gd name="T8" fmla="*/ 79 w 177"/>
                <a:gd name="T9" fmla="*/ 40 h 177"/>
                <a:gd name="T10" fmla="*/ 72 w 177"/>
                <a:gd name="T11" fmla="*/ 52 h 177"/>
                <a:gd name="T12" fmla="*/ 62 w 177"/>
                <a:gd name="T13" fmla="*/ 62 h 177"/>
                <a:gd name="T14" fmla="*/ 52 w 177"/>
                <a:gd name="T15" fmla="*/ 72 h 177"/>
                <a:gd name="T16" fmla="*/ 40 w 177"/>
                <a:gd name="T17" fmla="*/ 79 h 177"/>
                <a:gd name="T18" fmla="*/ 28 w 177"/>
                <a:gd name="T19" fmla="*/ 84 h 177"/>
                <a:gd name="T20" fmla="*/ 14 w 177"/>
                <a:gd name="T21" fmla="*/ 87 h 177"/>
                <a:gd name="T22" fmla="*/ 0 w 177"/>
                <a:gd name="T23" fmla="*/ 88 h 177"/>
                <a:gd name="T24" fmla="*/ 0 w 177"/>
                <a:gd name="T25" fmla="*/ 0 h 1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7"/>
                <a:gd name="T40" fmla="*/ 0 h 177"/>
                <a:gd name="T41" fmla="*/ 177 w 177"/>
                <a:gd name="T42" fmla="*/ 177 h 1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7" h="177">
                  <a:moveTo>
                    <a:pt x="0" y="0"/>
                  </a:moveTo>
                  <a:lnTo>
                    <a:pt x="177" y="0"/>
                  </a:lnTo>
                  <a:lnTo>
                    <a:pt x="175" y="29"/>
                  </a:lnTo>
                  <a:lnTo>
                    <a:pt x="168" y="56"/>
                  </a:lnTo>
                  <a:lnTo>
                    <a:pt x="158" y="80"/>
                  </a:lnTo>
                  <a:lnTo>
                    <a:pt x="144" y="105"/>
                  </a:lnTo>
                  <a:lnTo>
                    <a:pt x="125" y="125"/>
                  </a:lnTo>
                  <a:lnTo>
                    <a:pt x="105" y="144"/>
                  </a:lnTo>
                  <a:lnTo>
                    <a:pt x="80" y="158"/>
                  </a:lnTo>
                  <a:lnTo>
                    <a:pt x="56" y="168"/>
                  </a:lnTo>
                  <a:lnTo>
                    <a:pt x="29" y="175"/>
                  </a:lnTo>
                  <a:lnTo>
                    <a:pt x="0" y="177"/>
                  </a:lnTo>
                  <a:lnTo>
                    <a:pt x="0" y="0"/>
                  </a:lnTo>
                  <a:close/>
                </a:path>
              </a:pathLst>
            </a:custGeom>
            <a:solidFill>
              <a:srgbClr val="FF3300"/>
            </a:solidFill>
            <a:ln w="1588">
              <a:solidFill>
                <a:srgbClr val="FF3300"/>
              </a:solidFill>
              <a:prstDash val="solid"/>
              <a:round/>
              <a:headEnd/>
              <a:tailEnd/>
            </a:ln>
          </p:spPr>
          <p:txBody>
            <a:bodyPr/>
            <a:lstStyle/>
            <a:p>
              <a:endParaRPr lang="en-US"/>
            </a:p>
          </p:txBody>
        </p:sp>
        <p:sp>
          <p:nvSpPr>
            <p:cNvPr id="21555" name="Freeform 70"/>
            <p:cNvSpPr>
              <a:spLocks/>
            </p:cNvSpPr>
            <p:nvPr/>
          </p:nvSpPr>
          <p:spPr bwMode="auto">
            <a:xfrm>
              <a:off x="854" y="3388"/>
              <a:ext cx="88" cy="88"/>
            </a:xfrm>
            <a:custGeom>
              <a:avLst/>
              <a:gdLst>
                <a:gd name="T0" fmla="*/ 0 w 176"/>
                <a:gd name="T1" fmla="*/ 88 h 176"/>
                <a:gd name="T2" fmla="*/ 88 w 176"/>
                <a:gd name="T3" fmla="*/ 88 h 176"/>
                <a:gd name="T4" fmla="*/ 88 w 176"/>
                <a:gd name="T5" fmla="*/ 0 h 176"/>
                <a:gd name="T6" fmla="*/ 75 w 176"/>
                <a:gd name="T7" fmla="*/ 1 h 176"/>
                <a:gd name="T8" fmla="*/ 61 w 176"/>
                <a:gd name="T9" fmla="*/ 5 h 176"/>
                <a:gd name="T10" fmla="*/ 48 w 176"/>
                <a:gd name="T11" fmla="*/ 10 h 176"/>
                <a:gd name="T12" fmla="*/ 37 w 176"/>
                <a:gd name="T13" fmla="*/ 17 h 176"/>
                <a:gd name="T14" fmla="*/ 26 w 176"/>
                <a:gd name="T15" fmla="*/ 26 h 176"/>
                <a:gd name="T16" fmla="*/ 17 w 176"/>
                <a:gd name="T17" fmla="*/ 37 h 176"/>
                <a:gd name="T18" fmla="*/ 10 w 176"/>
                <a:gd name="T19" fmla="*/ 48 h 176"/>
                <a:gd name="T20" fmla="*/ 5 w 176"/>
                <a:gd name="T21" fmla="*/ 61 h 176"/>
                <a:gd name="T22" fmla="*/ 1 w 176"/>
                <a:gd name="T23" fmla="*/ 75 h 176"/>
                <a:gd name="T24" fmla="*/ 0 w 176"/>
                <a:gd name="T25" fmla="*/ 88 h 1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6"/>
                <a:gd name="T40" fmla="*/ 0 h 176"/>
                <a:gd name="T41" fmla="*/ 176 w 176"/>
                <a:gd name="T42" fmla="*/ 176 h 17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6" h="176">
                  <a:moveTo>
                    <a:pt x="0" y="176"/>
                  </a:moveTo>
                  <a:lnTo>
                    <a:pt x="176" y="176"/>
                  </a:lnTo>
                  <a:lnTo>
                    <a:pt x="176" y="0"/>
                  </a:lnTo>
                  <a:lnTo>
                    <a:pt x="149" y="3"/>
                  </a:lnTo>
                  <a:lnTo>
                    <a:pt x="122" y="10"/>
                  </a:lnTo>
                  <a:lnTo>
                    <a:pt x="97" y="20"/>
                  </a:lnTo>
                  <a:lnTo>
                    <a:pt x="73" y="34"/>
                  </a:lnTo>
                  <a:lnTo>
                    <a:pt x="52" y="52"/>
                  </a:lnTo>
                  <a:lnTo>
                    <a:pt x="34" y="73"/>
                  </a:lnTo>
                  <a:lnTo>
                    <a:pt x="20" y="97"/>
                  </a:lnTo>
                  <a:lnTo>
                    <a:pt x="10" y="122"/>
                  </a:lnTo>
                  <a:lnTo>
                    <a:pt x="3" y="149"/>
                  </a:lnTo>
                  <a:lnTo>
                    <a:pt x="0" y="176"/>
                  </a:lnTo>
                  <a:close/>
                </a:path>
              </a:pathLst>
            </a:custGeom>
            <a:solidFill>
              <a:srgbClr val="FF3300"/>
            </a:solidFill>
            <a:ln w="1588">
              <a:solidFill>
                <a:srgbClr val="FF3300"/>
              </a:solidFill>
              <a:prstDash val="solid"/>
              <a:round/>
              <a:headEnd/>
              <a:tailEnd/>
            </a:ln>
          </p:spPr>
          <p:txBody>
            <a:bodyPr/>
            <a:lstStyle/>
            <a:p>
              <a:endParaRPr lang="en-US"/>
            </a:p>
          </p:txBody>
        </p:sp>
        <p:sp>
          <p:nvSpPr>
            <p:cNvPr id="21556" name="Oval 71"/>
            <p:cNvSpPr>
              <a:spLocks noChangeArrowheads="1"/>
            </p:cNvSpPr>
            <p:nvPr/>
          </p:nvSpPr>
          <p:spPr bwMode="auto">
            <a:xfrm>
              <a:off x="854" y="3388"/>
              <a:ext cx="176" cy="176"/>
            </a:xfrm>
            <a:prstGeom prst="ellipse">
              <a:avLst/>
            </a:prstGeom>
            <a:noFill/>
            <a:ln w="9525">
              <a:solidFill>
                <a:srgbClr val="FF3300"/>
              </a:solidFill>
              <a:round/>
              <a:headEnd/>
              <a:tailEnd/>
            </a:ln>
          </p:spPr>
          <p:txBody>
            <a:bodyPr anchor="ctr">
              <a:spAutoFit/>
            </a:bodyPr>
            <a:lstStyle/>
            <a:p>
              <a:endParaRPr lang="en-US"/>
            </a:p>
          </p:txBody>
        </p:sp>
      </p:grpSp>
      <p:grpSp>
        <p:nvGrpSpPr>
          <p:cNvPr id="21539" name="Group 72"/>
          <p:cNvGrpSpPr>
            <a:grpSpLocks/>
          </p:cNvGrpSpPr>
          <p:nvPr/>
        </p:nvGrpSpPr>
        <p:grpSpPr bwMode="auto">
          <a:xfrm>
            <a:off x="5681663" y="5245100"/>
            <a:ext cx="55562" cy="57150"/>
            <a:chOff x="3579" y="3304"/>
            <a:chExt cx="35" cy="36"/>
          </a:xfrm>
        </p:grpSpPr>
        <p:sp>
          <p:nvSpPr>
            <p:cNvPr id="21547" name="Freeform 73"/>
            <p:cNvSpPr>
              <a:spLocks/>
            </p:cNvSpPr>
            <p:nvPr/>
          </p:nvSpPr>
          <p:spPr bwMode="auto">
            <a:xfrm>
              <a:off x="3579" y="3322"/>
              <a:ext cx="18" cy="18"/>
            </a:xfrm>
            <a:custGeom>
              <a:avLst/>
              <a:gdLst>
                <a:gd name="T0" fmla="*/ 18 w 176"/>
                <a:gd name="T1" fmla="*/ 0 h 177"/>
                <a:gd name="T2" fmla="*/ 0 w 176"/>
                <a:gd name="T3" fmla="*/ 0 h 177"/>
                <a:gd name="T4" fmla="*/ 0 w 176"/>
                <a:gd name="T5" fmla="*/ 3 h 177"/>
                <a:gd name="T6" fmla="*/ 1 w 176"/>
                <a:gd name="T7" fmla="*/ 6 h 177"/>
                <a:gd name="T8" fmla="*/ 2 w 176"/>
                <a:gd name="T9" fmla="*/ 8 h 177"/>
                <a:gd name="T10" fmla="*/ 3 w 176"/>
                <a:gd name="T11" fmla="*/ 11 h 177"/>
                <a:gd name="T12" fmla="*/ 5 w 176"/>
                <a:gd name="T13" fmla="*/ 13 h 177"/>
                <a:gd name="T14" fmla="*/ 7 w 176"/>
                <a:gd name="T15" fmla="*/ 15 h 177"/>
                <a:gd name="T16" fmla="*/ 10 w 176"/>
                <a:gd name="T17" fmla="*/ 16 h 177"/>
                <a:gd name="T18" fmla="*/ 12 w 176"/>
                <a:gd name="T19" fmla="*/ 17 h 177"/>
                <a:gd name="T20" fmla="*/ 15 w 176"/>
                <a:gd name="T21" fmla="*/ 18 h 177"/>
                <a:gd name="T22" fmla="*/ 18 w 176"/>
                <a:gd name="T23" fmla="*/ 18 h 177"/>
                <a:gd name="T24" fmla="*/ 18 w 176"/>
                <a:gd name="T25" fmla="*/ 0 h 1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6"/>
                <a:gd name="T40" fmla="*/ 0 h 177"/>
                <a:gd name="T41" fmla="*/ 176 w 176"/>
                <a:gd name="T42" fmla="*/ 177 h 1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6" h="177">
                  <a:moveTo>
                    <a:pt x="176" y="0"/>
                  </a:moveTo>
                  <a:lnTo>
                    <a:pt x="0" y="0"/>
                  </a:lnTo>
                  <a:lnTo>
                    <a:pt x="3" y="29"/>
                  </a:lnTo>
                  <a:lnTo>
                    <a:pt x="10" y="56"/>
                  </a:lnTo>
                  <a:lnTo>
                    <a:pt x="20" y="80"/>
                  </a:lnTo>
                  <a:lnTo>
                    <a:pt x="34" y="105"/>
                  </a:lnTo>
                  <a:lnTo>
                    <a:pt x="52" y="125"/>
                  </a:lnTo>
                  <a:lnTo>
                    <a:pt x="73" y="144"/>
                  </a:lnTo>
                  <a:lnTo>
                    <a:pt x="97" y="158"/>
                  </a:lnTo>
                  <a:lnTo>
                    <a:pt x="122" y="168"/>
                  </a:lnTo>
                  <a:lnTo>
                    <a:pt x="149" y="175"/>
                  </a:lnTo>
                  <a:lnTo>
                    <a:pt x="176" y="177"/>
                  </a:lnTo>
                  <a:lnTo>
                    <a:pt x="176" y="0"/>
                  </a:lnTo>
                  <a:close/>
                </a:path>
              </a:pathLst>
            </a:custGeom>
            <a:solidFill>
              <a:schemeClr val="bg1"/>
            </a:solidFill>
            <a:ln w="1588">
              <a:solidFill>
                <a:srgbClr val="000000"/>
              </a:solidFill>
              <a:prstDash val="solid"/>
              <a:round/>
              <a:headEnd/>
              <a:tailEnd/>
            </a:ln>
          </p:spPr>
          <p:txBody>
            <a:bodyPr/>
            <a:lstStyle/>
            <a:p>
              <a:endParaRPr lang="en-US"/>
            </a:p>
          </p:txBody>
        </p:sp>
        <p:sp>
          <p:nvSpPr>
            <p:cNvPr id="21548" name="Freeform 74"/>
            <p:cNvSpPr>
              <a:spLocks/>
            </p:cNvSpPr>
            <p:nvPr/>
          </p:nvSpPr>
          <p:spPr bwMode="auto">
            <a:xfrm>
              <a:off x="3597" y="3304"/>
              <a:ext cx="17" cy="18"/>
            </a:xfrm>
            <a:custGeom>
              <a:avLst/>
              <a:gdLst>
                <a:gd name="T0" fmla="*/ 17 w 177"/>
                <a:gd name="T1" fmla="*/ 18 h 176"/>
                <a:gd name="T2" fmla="*/ 0 w 177"/>
                <a:gd name="T3" fmla="*/ 18 h 176"/>
                <a:gd name="T4" fmla="*/ 0 w 177"/>
                <a:gd name="T5" fmla="*/ 0 h 176"/>
                <a:gd name="T6" fmla="*/ 3 w 177"/>
                <a:gd name="T7" fmla="*/ 0 h 176"/>
                <a:gd name="T8" fmla="*/ 5 w 177"/>
                <a:gd name="T9" fmla="*/ 1 h 176"/>
                <a:gd name="T10" fmla="*/ 8 w 177"/>
                <a:gd name="T11" fmla="*/ 2 h 176"/>
                <a:gd name="T12" fmla="*/ 10 w 177"/>
                <a:gd name="T13" fmla="*/ 3 h 176"/>
                <a:gd name="T14" fmla="*/ 12 w 177"/>
                <a:gd name="T15" fmla="*/ 5 h 176"/>
                <a:gd name="T16" fmla="*/ 14 w 177"/>
                <a:gd name="T17" fmla="*/ 7 h 176"/>
                <a:gd name="T18" fmla="*/ 15 w 177"/>
                <a:gd name="T19" fmla="*/ 10 h 176"/>
                <a:gd name="T20" fmla="*/ 16 w 177"/>
                <a:gd name="T21" fmla="*/ 12 h 176"/>
                <a:gd name="T22" fmla="*/ 17 w 177"/>
                <a:gd name="T23" fmla="*/ 15 h 176"/>
                <a:gd name="T24" fmla="*/ 17 w 177"/>
                <a:gd name="T25" fmla="*/ 18 h 1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7"/>
                <a:gd name="T40" fmla="*/ 0 h 176"/>
                <a:gd name="T41" fmla="*/ 177 w 177"/>
                <a:gd name="T42" fmla="*/ 176 h 17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7" h="176">
                  <a:moveTo>
                    <a:pt x="177" y="176"/>
                  </a:moveTo>
                  <a:lnTo>
                    <a:pt x="0" y="176"/>
                  </a:lnTo>
                  <a:lnTo>
                    <a:pt x="0" y="0"/>
                  </a:lnTo>
                  <a:lnTo>
                    <a:pt x="29" y="3"/>
                  </a:lnTo>
                  <a:lnTo>
                    <a:pt x="56" y="10"/>
                  </a:lnTo>
                  <a:lnTo>
                    <a:pt x="80" y="20"/>
                  </a:lnTo>
                  <a:lnTo>
                    <a:pt x="105" y="34"/>
                  </a:lnTo>
                  <a:lnTo>
                    <a:pt x="125" y="52"/>
                  </a:lnTo>
                  <a:lnTo>
                    <a:pt x="144" y="73"/>
                  </a:lnTo>
                  <a:lnTo>
                    <a:pt x="158" y="97"/>
                  </a:lnTo>
                  <a:lnTo>
                    <a:pt x="168" y="122"/>
                  </a:lnTo>
                  <a:lnTo>
                    <a:pt x="175" y="149"/>
                  </a:lnTo>
                  <a:lnTo>
                    <a:pt x="177" y="176"/>
                  </a:lnTo>
                  <a:close/>
                </a:path>
              </a:pathLst>
            </a:custGeom>
            <a:solidFill>
              <a:schemeClr val="bg1"/>
            </a:solidFill>
            <a:ln w="1588">
              <a:solidFill>
                <a:srgbClr val="000000"/>
              </a:solidFill>
              <a:prstDash val="solid"/>
              <a:round/>
              <a:headEnd/>
              <a:tailEnd/>
            </a:ln>
          </p:spPr>
          <p:txBody>
            <a:bodyPr/>
            <a:lstStyle/>
            <a:p>
              <a:endParaRPr lang="en-US"/>
            </a:p>
          </p:txBody>
        </p:sp>
        <p:sp>
          <p:nvSpPr>
            <p:cNvPr id="21549" name="Freeform 75"/>
            <p:cNvSpPr>
              <a:spLocks/>
            </p:cNvSpPr>
            <p:nvPr/>
          </p:nvSpPr>
          <p:spPr bwMode="auto">
            <a:xfrm>
              <a:off x="3597" y="3322"/>
              <a:ext cx="17" cy="18"/>
            </a:xfrm>
            <a:custGeom>
              <a:avLst/>
              <a:gdLst>
                <a:gd name="T0" fmla="*/ 0 w 177"/>
                <a:gd name="T1" fmla="*/ 0 h 177"/>
                <a:gd name="T2" fmla="*/ 17 w 177"/>
                <a:gd name="T3" fmla="*/ 0 h 177"/>
                <a:gd name="T4" fmla="*/ 17 w 177"/>
                <a:gd name="T5" fmla="*/ 3 h 177"/>
                <a:gd name="T6" fmla="*/ 16 w 177"/>
                <a:gd name="T7" fmla="*/ 6 h 177"/>
                <a:gd name="T8" fmla="*/ 15 w 177"/>
                <a:gd name="T9" fmla="*/ 8 h 177"/>
                <a:gd name="T10" fmla="*/ 14 w 177"/>
                <a:gd name="T11" fmla="*/ 11 h 177"/>
                <a:gd name="T12" fmla="*/ 12 w 177"/>
                <a:gd name="T13" fmla="*/ 13 h 177"/>
                <a:gd name="T14" fmla="*/ 10 w 177"/>
                <a:gd name="T15" fmla="*/ 15 h 177"/>
                <a:gd name="T16" fmla="*/ 8 w 177"/>
                <a:gd name="T17" fmla="*/ 16 h 177"/>
                <a:gd name="T18" fmla="*/ 5 w 177"/>
                <a:gd name="T19" fmla="*/ 17 h 177"/>
                <a:gd name="T20" fmla="*/ 3 w 177"/>
                <a:gd name="T21" fmla="*/ 18 h 177"/>
                <a:gd name="T22" fmla="*/ 0 w 177"/>
                <a:gd name="T23" fmla="*/ 18 h 177"/>
                <a:gd name="T24" fmla="*/ 0 w 177"/>
                <a:gd name="T25" fmla="*/ 0 h 1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7"/>
                <a:gd name="T40" fmla="*/ 0 h 177"/>
                <a:gd name="T41" fmla="*/ 177 w 177"/>
                <a:gd name="T42" fmla="*/ 177 h 1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7" h="177">
                  <a:moveTo>
                    <a:pt x="0" y="0"/>
                  </a:moveTo>
                  <a:lnTo>
                    <a:pt x="177" y="0"/>
                  </a:lnTo>
                  <a:lnTo>
                    <a:pt x="175" y="29"/>
                  </a:lnTo>
                  <a:lnTo>
                    <a:pt x="168" y="56"/>
                  </a:lnTo>
                  <a:lnTo>
                    <a:pt x="158" y="80"/>
                  </a:lnTo>
                  <a:lnTo>
                    <a:pt x="144" y="105"/>
                  </a:lnTo>
                  <a:lnTo>
                    <a:pt x="125" y="125"/>
                  </a:lnTo>
                  <a:lnTo>
                    <a:pt x="105" y="144"/>
                  </a:lnTo>
                  <a:lnTo>
                    <a:pt x="80" y="158"/>
                  </a:lnTo>
                  <a:lnTo>
                    <a:pt x="56" y="168"/>
                  </a:lnTo>
                  <a:lnTo>
                    <a:pt x="29" y="175"/>
                  </a:lnTo>
                  <a:lnTo>
                    <a:pt x="0" y="177"/>
                  </a:lnTo>
                  <a:lnTo>
                    <a:pt x="0" y="0"/>
                  </a:lnTo>
                  <a:close/>
                </a:path>
              </a:pathLst>
            </a:custGeom>
            <a:solidFill>
              <a:srgbClr val="FF3300"/>
            </a:solidFill>
            <a:ln w="1588">
              <a:solidFill>
                <a:srgbClr val="FF3300"/>
              </a:solidFill>
              <a:prstDash val="solid"/>
              <a:round/>
              <a:headEnd/>
              <a:tailEnd/>
            </a:ln>
          </p:spPr>
          <p:txBody>
            <a:bodyPr/>
            <a:lstStyle/>
            <a:p>
              <a:endParaRPr lang="en-US"/>
            </a:p>
          </p:txBody>
        </p:sp>
        <p:sp>
          <p:nvSpPr>
            <p:cNvPr id="21550" name="Freeform 76"/>
            <p:cNvSpPr>
              <a:spLocks/>
            </p:cNvSpPr>
            <p:nvPr/>
          </p:nvSpPr>
          <p:spPr bwMode="auto">
            <a:xfrm>
              <a:off x="3579" y="3304"/>
              <a:ext cx="18" cy="18"/>
            </a:xfrm>
            <a:custGeom>
              <a:avLst/>
              <a:gdLst>
                <a:gd name="T0" fmla="*/ 0 w 176"/>
                <a:gd name="T1" fmla="*/ 18 h 176"/>
                <a:gd name="T2" fmla="*/ 18 w 176"/>
                <a:gd name="T3" fmla="*/ 18 h 176"/>
                <a:gd name="T4" fmla="*/ 18 w 176"/>
                <a:gd name="T5" fmla="*/ 0 h 176"/>
                <a:gd name="T6" fmla="*/ 15 w 176"/>
                <a:gd name="T7" fmla="*/ 0 h 176"/>
                <a:gd name="T8" fmla="*/ 12 w 176"/>
                <a:gd name="T9" fmla="*/ 1 h 176"/>
                <a:gd name="T10" fmla="*/ 10 w 176"/>
                <a:gd name="T11" fmla="*/ 2 h 176"/>
                <a:gd name="T12" fmla="*/ 7 w 176"/>
                <a:gd name="T13" fmla="*/ 3 h 176"/>
                <a:gd name="T14" fmla="*/ 5 w 176"/>
                <a:gd name="T15" fmla="*/ 5 h 176"/>
                <a:gd name="T16" fmla="*/ 3 w 176"/>
                <a:gd name="T17" fmla="*/ 7 h 176"/>
                <a:gd name="T18" fmla="*/ 2 w 176"/>
                <a:gd name="T19" fmla="*/ 10 h 176"/>
                <a:gd name="T20" fmla="*/ 1 w 176"/>
                <a:gd name="T21" fmla="*/ 12 h 176"/>
                <a:gd name="T22" fmla="*/ 0 w 176"/>
                <a:gd name="T23" fmla="*/ 15 h 176"/>
                <a:gd name="T24" fmla="*/ 0 w 176"/>
                <a:gd name="T25" fmla="*/ 18 h 1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6"/>
                <a:gd name="T40" fmla="*/ 0 h 176"/>
                <a:gd name="T41" fmla="*/ 176 w 176"/>
                <a:gd name="T42" fmla="*/ 176 h 17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6" h="176">
                  <a:moveTo>
                    <a:pt x="0" y="176"/>
                  </a:moveTo>
                  <a:lnTo>
                    <a:pt x="176" y="176"/>
                  </a:lnTo>
                  <a:lnTo>
                    <a:pt x="176" y="0"/>
                  </a:lnTo>
                  <a:lnTo>
                    <a:pt x="149" y="3"/>
                  </a:lnTo>
                  <a:lnTo>
                    <a:pt x="122" y="10"/>
                  </a:lnTo>
                  <a:lnTo>
                    <a:pt x="97" y="20"/>
                  </a:lnTo>
                  <a:lnTo>
                    <a:pt x="73" y="34"/>
                  </a:lnTo>
                  <a:lnTo>
                    <a:pt x="52" y="52"/>
                  </a:lnTo>
                  <a:lnTo>
                    <a:pt x="34" y="73"/>
                  </a:lnTo>
                  <a:lnTo>
                    <a:pt x="20" y="97"/>
                  </a:lnTo>
                  <a:lnTo>
                    <a:pt x="10" y="122"/>
                  </a:lnTo>
                  <a:lnTo>
                    <a:pt x="3" y="149"/>
                  </a:lnTo>
                  <a:lnTo>
                    <a:pt x="0" y="176"/>
                  </a:lnTo>
                  <a:close/>
                </a:path>
              </a:pathLst>
            </a:custGeom>
            <a:solidFill>
              <a:srgbClr val="FF3300"/>
            </a:solidFill>
            <a:ln w="1588">
              <a:solidFill>
                <a:srgbClr val="FF3300"/>
              </a:solidFill>
              <a:prstDash val="solid"/>
              <a:round/>
              <a:headEnd/>
              <a:tailEnd/>
            </a:ln>
          </p:spPr>
          <p:txBody>
            <a:bodyPr/>
            <a:lstStyle/>
            <a:p>
              <a:endParaRPr lang="en-US"/>
            </a:p>
          </p:txBody>
        </p:sp>
        <p:sp>
          <p:nvSpPr>
            <p:cNvPr id="21551" name="Oval 77"/>
            <p:cNvSpPr>
              <a:spLocks noChangeArrowheads="1"/>
            </p:cNvSpPr>
            <p:nvPr/>
          </p:nvSpPr>
          <p:spPr bwMode="auto">
            <a:xfrm>
              <a:off x="3579" y="3304"/>
              <a:ext cx="35" cy="36"/>
            </a:xfrm>
            <a:prstGeom prst="ellipse">
              <a:avLst/>
            </a:prstGeom>
            <a:noFill/>
            <a:ln w="9525">
              <a:solidFill>
                <a:srgbClr val="FF3300"/>
              </a:solidFill>
              <a:round/>
              <a:headEnd/>
              <a:tailEnd/>
            </a:ln>
          </p:spPr>
          <p:txBody>
            <a:bodyPr anchor="ctr">
              <a:spAutoFit/>
            </a:bodyPr>
            <a:lstStyle/>
            <a:p>
              <a:endParaRPr lang="en-US"/>
            </a:p>
          </p:txBody>
        </p:sp>
      </p:grpSp>
      <p:sp>
        <p:nvSpPr>
          <p:cNvPr id="21540" name="Line 78"/>
          <p:cNvSpPr>
            <a:spLocks noChangeShapeType="1"/>
          </p:cNvSpPr>
          <p:nvPr/>
        </p:nvSpPr>
        <p:spPr bwMode="auto">
          <a:xfrm flipH="1" flipV="1">
            <a:off x="3549650" y="1905000"/>
            <a:ext cx="663575" cy="4314825"/>
          </a:xfrm>
          <a:prstGeom prst="line">
            <a:avLst/>
          </a:prstGeom>
          <a:noFill/>
          <a:ln w="38100">
            <a:solidFill>
              <a:srgbClr val="1D04DA"/>
            </a:solidFill>
            <a:round/>
            <a:headEnd/>
            <a:tailEnd/>
          </a:ln>
        </p:spPr>
        <p:txBody>
          <a:bodyPr>
            <a:spAutoFit/>
          </a:bodyPr>
          <a:lstStyle/>
          <a:p>
            <a:endParaRPr lang="en-US"/>
          </a:p>
        </p:txBody>
      </p:sp>
      <p:sp>
        <p:nvSpPr>
          <p:cNvPr id="21541" name="Line 79"/>
          <p:cNvSpPr>
            <a:spLocks noChangeShapeType="1"/>
          </p:cNvSpPr>
          <p:nvPr/>
        </p:nvSpPr>
        <p:spPr bwMode="auto">
          <a:xfrm flipV="1">
            <a:off x="5241925" y="1901825"/>
            <a:ext cx="869950" cy="4318000"/>
          </a:xfrm>
          <a:prstGeom prst="line">
            <a:avLst/>
          </a:prstGeom>
          <a:noFill/>
          <a:ln w="38100">
            <a:solidFill>
              <a:srgbClr val="1D04DA"/>
            </a:solidFill>
            <a:round/>
            <a:headEnd/>
            <a:tailEnd/>
          </a:ln>
        </p:spPr>
        <p:txBody>
          <a:bodyPr>
            <a:spAutoFit/>
          </a:bodyPr>
          <a:lstStyle/>
          <a:p>
            <a:endParaRPr lang="en-US"/>
          </a:p>
        </p:txBody>
      </p:sp>
      <p:sp>
        <p:nvSpPr>
          <p:cNvPr id="21542" name="Text Box 80"/>
          <p:cNvSpPr txBox="1">
            <a:spLocks noChangeArrowheads="1"/>
          </p:cNvSpPr>
          <p:nvPr/>
        </p:nvSpPr>
        <p:spPr bwMode="auto">
          <a:xfrm>
            <a:off x="3575050" y="1931988"/>
            <a:ext cx="2581275" cy="457200"/>
          </a:xfrm>
          <a:prstGeom prst="rect">
            <a:avLst/>
          </a:prstGeom>
          <a:noFill/>
          <a:ln w="19050">
            <a:noFill/>
            <a:miter lim="800000"/>
            <a:headEnd/>
            <a:tailEnd/>
          </a:ln>
        </p:spPr>
        <p:txBody>
          <a:bodyPr>
            <a:spAutoFit/>
          </a:bodyPr>
          <a:lstStyle/>
          <a:p>
            <a:pPr algn="ctr"/>
            <a:r>
              <a:rPr lang="en-US" sz="1200" dirty="0">
                <a:solidFill>
                  <a:srgbClr val="1D04DA"/>
                </a:solidFill>
                <a:latin typeface="Arial" charset="0"/>
              </a:rPr>
              <a:t>Required C.G. Range to cover assumed loading variations</a:t>
            </a:r>
          </a:p>
        </p:txBody>
      </p:sp>
      <p:sp>
        <p:nvSpPr>
          <p:cNvPr id="21543" name="Line 81"/>
          <p:cNvSpPr>
            <a:spLocks noChangeShapeType="1"/>
          </p:cNvSpPr>
          <p:nvPr/>
        </p:nvSpPr>
        <p:spPr bwMode="auto">
          <a:xfrm>
            <a:off x="3619500" y="2387600"/>
            <a:ext cx="2400300" cy="0"/>
          </a:xfrm>
          <a:prstGeom prst="line">
            <a:avLst/>
          </a:prstGeom>
          <a:noFill/>
          <a:ln w="28575">
            <a:solidFill>
              <a:srgbClr val="1D04DA"/>
            </a:solidFill>
            <a:round/>
            <a:headEnd type="triangle" w="lg" len="lg"/>
            <a:tailEnd type="triangle" w="lg" len="lg"/>
          </a:ln>
        </p:spPr>
        <p:txBody>
          <a:bodyPr>
            <a:spAutoFit/>
          </a:bodyPr>
          <a:lstStyle/>
          <a:p>
            <a:endParaRPr lang="en-US"/>
          </a:p>
        </p:txBody>
      </p:sp>
      <p:sp>
        <p:nvSpPr>
          <p:cNvPr id="21545" name="Text Box 83"/>
          <p:cNvSpPr txBox="1">
            <a:spLocks noChangeArrowheads="1"/>
          </p:cNvSpPr>
          <p:nvPr/>
        </p:nvSpPr>
        <p:spPr bwMode="auto">
          <a:xfrm>
            <a:off x="4286250" y="6334125"/>
            <a:ext cx="989013" cy="304800"/>
          </a:xfrm>
          <a:prstGeom prst="rect">
            <a:avLst/>
          </a:prstGeom>
          <a:noFill/>
          <a:ln w="9525">
            <a:noFill/>
            <a:miter lim="800000"/>
            <a:headEnd/>
            <a:tailEnd/>
          </a:ln>
        </p:spPr>
        <p:txBody>
          <a:bodyPr wrap="none">
            <a:spAutoFit/>
          </a:bodyPr>
          <a:lstStyle/>
          <a:p>
            <a:pPr algn="ctr"/>
            <a:r>
              <a:rPr lang="en-US" sz="1400">
                <a:solidFill>
                  <a:srgbClr val="333399"/>
                </a:solidFill>
                <a:latin typeface="Verdana" pitchFamily="34" charset="0"/>
              </a:rPr>
              <a:t>Moment</a:t>
            </a:r>
          </a:p>
        </p:txBody>
      </p:sp>
      <p:sp>
        <p:nvSpPr>
          <p:cNvPr id="21546" name="Text Box 84"/>
          <p:cNvSpPr txBox="1">
            <a:spLocks noChangeArrowheads="1"/>
          </p:cNvSpPr>
          <p:nvPr/>
        </p:nvSpPr>
        <p:spPr bwMode="auto">
          <a:xfrm>
            <a:off x="6896100" y="1570038"/>
            <a:ext cx="855663" cy="260350"/>
          </a:xfrm>
          <a:prstGeom prst="rect">
            <a:avLst/>
          </a:prstGeom>
          <a:noFill/>
          <a:ln w="9525">
            <a:noFill/>
            <a:miter lim="800000"/>
            <a:headEnd/>
            <a:tailEnd/>
          </a:ln>
        </p:spPr>
        <p:txBody>
          <a:bodyPr wrap="none">
            <a:spAutoFit/>
          </a:bodyPr>
          <a:lstStyle/>
          <a:p>
            <a:pPr algn="ctr"/>
            <a:r>
              <a:rPr lang="en-US" sz="1100">
                <a:latin typeface="Verdana" pitchFamily="34" charset="0"/>
              </a:rPr>
              <a:t>(%MAC)</a:t>
            </a:r>
          </a:p>
        </p:txBody>
      </p:sp>
      <p:sp>
        <p:nvSpPr>
          <p:cNvPr id="82" name="Text Box 56"/>
          <p:cNvSpPr txBox="1">
            <a:spLocks noChangeArrowheads="1"/>
          </p:cNvSpPr>
          <p:nvPr/>
        </p:nvSpPr>
        <p:spPr bwMode="auto">
          <a:xfrm>
            <a:off x="2928351" y="1022524"/>
            <a:ext cx="3503588" cy="523220"/>
          </a:xfrm>
          <a:prstGeom prst="rect">
            <a:avLst/>
          </a:prstGeom>
          <a:noFill/>
          <a:ln w="9525">
            <a:solidFill>
              <a:schemeClr val="bg1"/>
            </a:solidFill>
            <a:miter lim="800000"/>
            <a:headEnd/>
            <a:tailEnd/>
          </a:ln>
        </p:spPr>
        <p:txBody>
          <a:bodyPr wrap="none">
            <a:spAutoFit/>
          </a:bodyPr>
          <a:lstStyle/>
          <a:p>
            <a:pPr algn="ctr"/>
            <a:r>
              <a:rPr lang="en-US" sz="1400" dirty="0">
                <a:latin typeface="Verdana" pitchFamily="34" charset="0"/>
              </a:rPr>
              <a:t>AIRPLANE WEIGHT &amp; C.G.</a:t>
            </a:r>
          </a:p>
          <a:p>
            <a:pPr algn="ctr"/>
            <a:r>
              <a:rPr lang="en-US" sz="1400" dirty="0">
                <a:latin typeface="Verdana" pitchFamily="34" charset="0"/>
              </a:rPr>
              <a:t>WITH </a:t>
            </a:r>
            <a:r>
              <a:rPr lang="en-US" sz="1400" dirty="0" smtClean="0">
                <a:latin typeface="Verdana" pitchFamily="34" charset="0"/>
              </a:rPr>
              <a:t>PASSENGERS, CARGO &amp; FUEL</a:t>
            </a:r>
            <a:endParaRPr lang="en-US" sz="1400" dirty="0">
              <a:latin typeface="Verdana" pitchFamily="34" charset="0"/>
            </a:endParaRPr>
          </a:p>
        </p:txBody>
      </p:sp>
    </p:spTree>
    <p:extLst>
      <p:ext uri="{BB962C8B-B14F-4D97-AF65-F5344CB8AC3E}">
        <p14:creationId xmlns:p14="http://schemas.microsoft.com/office/powerpoint/2010/main" val="59050475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3292475" y="2425700"/>
            <a:ext cx="904875" cy="3790950"/>
            <a:chOff x="2074" y="1528"/>
            <a:chExt cx="570" cy="2388"/>
          </a:xfrm>
        </p:grpSpPr>
        <p:sp>
          <p:nvSpPr>
            <p:cNvPr id="23642" name="Freeform 3"/>
            <p:cNvSpPr>
              <a:spLocks/>
            </p:cNvSpPr>
            <p:nvPr/>
          </p:nvSpPr>
          <p:spPr bwMode="auto">
            <a:xfrm>
              <a:off x="2074" y="1528"/>
              <a:ext cx="570" cy="2388"/>
            </a:xfrm>
            <a:custGeom>
              <a:avLst/>
              <a:gdLst>
                <a:gd name="T0" fmla="*/ 570 w 570"/>
                <a:gd name="T1" fmla="*/ 2388 h 2388"/>
                <a:gd name="T2" fmla="*/ 374 w 570"/>
                <a:gd name="T3" fmla="*/ 2388 h 2388"/>
                <a:gd name="T4" fmla="*/ 0 w 570"/>
                <a:gd name="T5" fmla="*/ 0 h 2388"/>
                <a:gd name="T6" fmla="*/ 200 w 570"/>
                <a:gd name="T7" fmla="*/ 0 h 2388"/>
                <a:gd name="T8" fmla="*/ 570 w 570"/>
                <a:gd name="T9" fmla="*/ 2388 h 2388"/>
                <a:gd name="T10" fmla="*/ 0 60000 65536"/>
                <a:gd name="T11" fmla="*/ 0 60000 65536"/>
                <a:gd name="T12" fmla="*/ 0 60000 65536"/>
                <a:gd name="T13" fmla="*/ 0 60000 65536"/>
                <a:gd name="T14" fmla="*/ 0 60000 65536"/>
                <a:gd name="T15" fmla="*/ 0 w 570"/>
                <a:gd name="T16" fmla="*/ 0 h 2388"/>
                <a:gd name="T17" fmla="*/ 570 w 570"/>
                <a:gd name="T18" fmla="*/ 2388 h 2388"/>
              </a:gdLst>
              <a:ahLst/>
              <a:cxnLst>
                <a:cxn ang="T10">
                  <a:pos x="T0" y="T1"/>
                </a:cxn>
                <a:cxn ang="T11">
                  <a:pos x="T2" y="T3"/>
                </a:cxn>
                <a:cxn ang="T12">
                  <a:pos x="T4" y="T5"/>
                </a:cxn>
                <a:cxn ang="T13">
                  <a:pos x="T6" y="T7"/>
                </a:cxn>
                <a:cxn ang="T14">
                  <a:pos x="T8" y="T9"/>
                </a:cxn>
              </a:cxnLst>
              <a:rect l="T15" t="T16" r="T17" b="T18"/>
              <a:pathLst>
                <a:path w="570" h="2388">
                  <a:moveTo>
                    <a:pt x="570" y="2388"/>
                  </a:moveTo>
                  <a:lnTo>
                    <a:pt x="374" y="2388"/>
                  </a:lnTo>
                  <a:lnTo>
                    <a:pt x="0" y="0"/>
                  </a:lnTo>
                  <a:lnTo>
                    <a:pt x="200" y="0"/>
                  </a:lnTo>
                  <a:lnTo>
                    <a:pt x="570" y="2388"/>
                  </a:lnTo>
                  <a:close/>
                </a:path>
              </a:pathLst>
            </a:custGeom>
            <a:solidFill>
              <a:srgbClr val="33CCCC"/>
            </a:solidFill>
            <a:ln w="19050" cap="flat" cmpd="sng">
              <a:noFill/>
              <a:prstDash val="solid"/>
              <a:round/>
              <a:headEnd/>
              <a:tailEnd/>
            </a:ln>
          </p:spPr>
          <p:txBody>
            <a:bodyPr>
              <a:spAutoFit/>
            </a:bodyPr>
            <a:lstStyle/>
            <a:p>
              <a:endParaRPr lang="en-US"/>
            </a:p>
          </p:txBody>
        </p:sp>
        <p:sp>
          <p:nvSpPr>
            <p:cNvPr id="23643" name="Line 4"/>
            <p:cNvSpPr>
              <a:spLocks noChangeShapeType="1"/>
            </p:cNvSpPr>
            <p:nvPr/>
          </p:nvSpPr>
          <p:spPr bwMode="auto">
            <a:xfrm flipH="1">
              <a:off x="2118" y="1830"/>
              <a:ext cx="204" cy="0"/>
            </a:xfrm>
            <a:prstGeom prst="line">
              <a:avLst/>
            </a:prstGeom>
            <a:noFill/>
            <a:ln w="19050">
              <a:solidFill>
                <a:srgbClr val="1D04DA"/>
              </a:solidFill>
              <a:round/>
              <a:headEnd/>
              <a:tailEnd type="triangle" w="med" len="med"/>
            </a:ln>
          </p:spPr>
          <p:txBody>
            <a:bodyPr>
              <a:spAutoFit/>
            </a:bodyPr>
            <a:lstStyle/>
            <a:p>
              <a:endParaRPr lang="en-US"/>
            </a:p>
          </p:txBody>
        </p:sp>
        <p:sp>
          <p:nvSpPr>
            <p:cNvPr id="23644" name="Line 5"/>
            <p:cNvSpPr>
              <a:spLocks noChangeShapeType="1"/>
            </p:cNvSpPr>
            <p:nvPr/>
          </p:nvSpPr>
          <p:spPr bwMode="auto">
            <a:xfrm flipH="1">
              <a:off x="2394" y="3552"/>
              <a:ext cx="204" cy="0"/>
            </a:xfrm>
            <a:prstGeom prst="line">
              <a:avLst/>
            </a:prstGeom>
            <a:noFill/>
            <a:ln w="19050">
              <a:solidFill>
                <a:srgbClr val="1D04DA"/>
              </a:solidFill>
              <a:round/>
              <a:headEnd/>
              <a:tailEnd type="triangle" w="med" len="med"/>
            </a:ln>
          </p:spPr>
          <p:txBody>
            <a:bodyPr>
              <a:spAutoFit/>
            </a:bodyPr>
            <a:lstStyle/>
            <a:p>
              <a:endParaRPr lang="en-US"/>
            </a:p>
          </p:txBody>
        </p:sp>
        <p:sp>
          <p:nvSpPr>
            <p:cNvPr id="23645" name="Text Box 6"/>
            <p:cNvSpPr txBox="1">
              <a:spLocks noChangeArrowheads="1"/>
            </p:cNvSpPr>
            <p:nvPr/>
          </p:nvSpPr>
          <p:spPr bwMode="auto">
            <a:xfrm rot="4903145">
              <a:off x="1573" y="2645"/>
              <a:ext cx="1577" cy="173"/>
            </a:xfrm>
            <a:prstGeom prst="rect">
              <a:avLst/>
            </a:prstGeom>
            <a:noFill/>
            <a:ln w="19050" algn="ctr">
              <a:noFill/>
              <a:miter lim="800000"/>
              <a:headEnd/>
              <a:tailEnd/>
            </a:ln>
          </p:spPr>
          <p:txBody>
            <a:bodyPr wrap="none">
              <a:spAutoFit/>
            </a:bodyPr>
            <a:lstStyle/>
            <a:p>
              <a:pPr algn="ctr"/>
              <a:r>
                <a:rPr lang="en-US" sz="1200">
                  <a:latin typeface="Arial" charset="0"/>
                </a:rPr>
                <a:t>Estimated  forward curtailments</a:t>
              </a:r>
            </a:p>
          </p:txBody>
        </p:sp>
      </p:grpSp>
      <p:grpSp>
        <p:nvGrpSpPr>
          <p:cNvPr id="3" name="Group 7"/>
          <p:cNvGrpSpPr>
            <a:grpSpLocks/>
          </p:cNvGrpSpPr>
          <p:nvPr/>
        </p:nvGrpSpPr>
        <p:grpSpPr bwMode="auto">
          <a:xfrm>
            <a:off x="5254625" y="2425700"/>
            <a:ext cx="958850" cy="3798888"/>
            <a:chOff x="3310" y="1528"/>
            <a:chExt cx="604" cy="2393"/>
          </a:xfrm>
        </p:grpSpPr>
        <p:sp>
          <p:nvSpPr>
            <p:cNvPr id="23638" name="Freeform 8"/>
            <p:cNvSpPr>
              <a:spLocks/>
            </p:cNvSpPr>
            <p:nvPr/>
          </p:nvSpPr>
          <p:spPr bwMode="auto">
            <a:xfrm>
              <a:off x="3310" y="1528"/>
              <a:ext cx="604" cy="2393"/>
            </a:xfrm>
            <a:custGeom>
              <a:avLst/>
              <a:gdLst>
                <a:gd name="T0" fmla="*/ 98 w 604"/>
                <a:gd name="T1" fmla="*/ 2393 h 2393"/>
                <a:gd name="T2" fmla="*/ 0 w 604"/>
                <a:gd name="T3" fmla="*/ 2392 h 2393"/>
                <a:gd name="T4" fmla="*/ 486 w 604"/>
                <a:gd name="T5" fmla="*/ 0 h 2393"/>
                <a:gd name="T6" fmla="*/ 604 w 604"/>
                <a:gd name="T7" fmla="*/ 0 h 2393"/>
                <a:gd name="T8" fmla="*/ 98 w 604"/>
                <a:gd name="T9" fmla="*/ 2393 h 2393"/>
                <a:gd name="T10" fmla="*/ 0 60000 65536"/>
                <a:gd name="T11" fmla="*/ 0 60000 65536"/>
                <a:gd name="T12" fmla="*/ 0 60000 65536"/>
                <a:gd name="T13" fmla="*/ 0 60000 65536"/>
                <a:gd name="T14" fmla="*/ 0 60000 65536"/>
                <a:gd name="T15" fmla="*/ 0 w 604"/>
                <a:gd name="T16" fmla="*/ 0 h 2393"/>
                <a:gd name="T17" fmla="*/ 604 w 604"/>
                <a:gd name="T18" fmla="*/ 2393 h 2393"/>
              </a:gdLst>
              <a:ahLst/>
              <a:cxnLst>
                <a:cxn ang="T10">
                  <a:pos x="T0" y="T1"/>
                </a:cxn>
                <a:cxn ang="T11">
                  <a:pos x="T2" y="T3"/>
                </a:cxn>
                <a:cxn ang="T12">
                  <a:pos x="T4" y="T5"/>
                </a:cxn>
                <a:cxn ang="T13">
                  <a:pos x="T6" y="T7"/>
                </a:cxn>
                <a:cxn ang="T14">
                  <a:pos x="T8" y="T9"/>
                </a:cxn>
              </a:cxnLst>
              <a:rect l="T15" t="T16" r="T17" b="T18"/>
              <a:pathLst>
                <a:path w="604" h="2393">
                  <a:moveTo>
                    <a:pt x="98" y="2393"/>
                  </a:moveTo>
                  <a:lnTo>
                    <a:pt x="0" y="2392"/>
                  </a:lnTo>
                  <a:lnTo>
                    <a:pt x="486" y="0"/>
                  </a:lnTo>
                  <a:lnTo>
                    <a:pt x="604" y="0"/>
                  </a:lnTo>
                  <a:lnTo>
                    <a:pt x="98" y="2393"/>
                  </a:lnTo>
                  <a:close/>
                </a:path>
              </a:pathLst>
            </a:custGeom>
            <a:solidFill>
              <a:srgbClr val="33CCCC"/>
            </a:solidFill>
            <a:ln w="19050" cap="flat" cmpd="sng">
              <a:noFill/>
              <a:prstDash val="solid"/>
              <a:round/>
              <a:headEnd/>
              <a:tailEnd/>
            </a:ln>
          </p:spPr>
          <p:txBody>
            <a:bodyPr>
              <a:spAutoFit/>
            </a:bodyPr>
            <a:lstStyle/>
            <a:p>
              <a:endParaRPr lang="en-US"/>
            </a:p>
          </p:txBody>
        </p:sp>
        <p:sp>
          <p:nvSpPr>
            <p:cNvPr id="23639" name="Line 9"/>
            <p:cNvSpPr>
              <a:spLocks noChangeShapeType="1"/>
            </p:cNvSpPr>
            <p:nvPr/>
          </p:nvSpPr>
          <p:spPr bwMode="auto">
            <a:xfrm>
              <a:off x="3375" y="3552"/>
              <a:ext cx="108" cy="0"/>
            </a:xfrm>
            <a:prstGeom prst="line">
              <a:avLst/>
            </a:prstGeom>
            <a:noFill/>
            <a:ln w="19050">
              <a:solidFill>
                <a:srgbClr val="1D04DA"/>
              </a:solidFill>
              <a:round/>
              <a:headEnd/>
              <a:tailEnd type="triangle" w="med" len="med"/>
            </a:ln>
          </p:spPr>
          <p:txBody>
            <a:bodyPr>
              <a:spAutoFit/>
            </a:bodyPr>
            <a:lstStyle/>
            <a:p>
              <a:endParaRPr lang="en-US"/>
            </a:p>
          </p:txBody>
        </p:sp>
        <p:sp>
          <p:nvSpPr>
            <p:cNvPr id="23640" name="Line 10"/>
            <p:cNvSpPr>
              <a:spLocks noChangeShapeType="1"/>
            </p:cNvSpPr>
            <p:nvPr/>
          </p:nvSpPr>
          <p:spPr bwMode="auto">
            <a:xfrm>
              <a:off x="3732" y="1830"/>
              <a:ext cx="108" cy="0"/>
            </a:xfrm>
            <a:prstGeom prst="line">
              <a:avLst/>
            </a:prstGeom>
            <a:noFill/>
            <a:ln w="19050">
              <a:solidFill>
                <a:srgbClr val="1D04DA"/>
              </a:solidFill>
              <a:round/>
              <a:headEnd/>
              <a:tailEnd type="triangle" w="med" len="med"/>
            </a:ln>
          </p:spPr>
          <p:txBody>
            <a:bodyPr>
              <a:spAutoFit/>
            </a:bodyPr>
            <a:lstStyle/>
            <a:p>
              <a:endParaRPr lang="en-US"/>
            </a:p>
          </p:txBody>
        </p:sp>
        <p:sp>
          <p:nvSpPr>
            <p:cNvPr id="23641" name="Text Box 11"/>
            <p:cNvSpPr txBox="1">
              <a:spLocks noChangeArrowheads="1"/>
            </p:cNvSpPr>
            <p:nvPr/>
          </p:nvSpPr>
          <p:spPr bwMode="auto">
            <a:xfrm rot="-4729285">
              <a:off x="2960" y="2564"/>
              <a:ext cx="1315" cy="173"/>
            </a:xfrm>
            <a:prstGeom prst="rect">
              <a:avLst/>
            </a:prstGeom>
            <a:noFill/>
            <a:ln w="19050" algn="ctr">
              <a:noFill/>
              <a:miter lim="800000"/>
              <a:headEnd/>
              <a:tailEnd/>
            </a:ln>
          </p:spPr>
          <p:txBody>
            <a:bodyPr wrap="none">
              <a:spAutoFit/>
            </a:bodyPr>
            <a:lstStyle/>
            <a:p>
              <a:pPr algn="ctr"/>
              <a:r>
                <a:rPr lang="en-US" sz="1200">
                  <a:latin typeface="Arial" charset="0"/>
                </a:rPr>
                <a:t>Estimated aft curtailments</a:t>
              </a:r>
            </a:p>
          </p:txBody>
        </p:sp>
      </p:grpSp>
      <p:sp>
        <p:nvSpPr>
          <p:cNvPr id="23557" name="Line 13"/>
          <p:cNvSpPr>
            <a:spLocks noChangeShapeType="1"/>
          </p:cNvSpPr>
          <p:nvPr/>
        </p:nvSpPr>
        <p:spPr bwMode="auto">
          <a:xfrm>
            <a:off x="2736850" y="1905000"/>
            <a:ext cx="1165225" cy="4311650"/>
          </a:xfrm>
          <a:prstGeom prst="line">
            <a:avLst/>
          </a:prstGeom>
          <a:noFill/>
          <a:ln w="12700">
            <a:solidFill>
              <a:schemeClr val="folHlink"/>
            </a:solidFill>
            <a:round/>
            <a:headEnd/>
            <a:tailEnd/>
          </a:ln>
        </p:spPr>
        <p:txBody>
          <a:bodyPr anchor="ctr">
            <a:spAutoFit/>
          </a:bodyPr>
          <a:lstStyle/>
          <a:p>
            <a:endParaRPr lang="en-US"/>
          </a:p>
        </p:txBody>
      </p:sp>
      <p:sp>
        <p:nvSpPr>
          <p:cNvPr id="23558" name="Line 14"/>
          <p:cNvSpPr>
            <a:spLocks noChangeShapeType="1"/>
          </p:cNvSpPr>
          <p:nvPr/>
        </p:nvSpPr>
        <p:spPr bwMode="auto">
          <a:xfrm>
            <a:off x="3713163" y="1908175"/>
            <a:ext cx="582612" cy="4311650"/>
          </a:xfrm>
          <a:prstGeom prst="line">
            <a:avLst/>
          </a:prstGeom>
          <a:noFill/>
          <a:ln w="12700">
            <a:solidFill>
              <a:schemeClr val="folHlink"/>
            </a:solidFill>
            <a:round/>
            <a:headEnd/>
            <a:tailEnd/>
          </a:ln>
        </p:spPr>
        <p:txBody>
          <a:bodyPr anchor="ctr">
            <a:spAutoFit/>
          </a:bodyPr>
          <a:lstStyle/>
          <a:p>
            <a:endParaRPr lang="en-US"/>
          </a:p>
        </p:txBody>
      </p:sp>
      <p:sp>
        <p:nvSpPr>
          <p:cNvPr id="23559" name="Text Box 15"/>
          <p:cNvSpPr txBox="1">
            <a:spLocks noChangeArrowheads="1"/>
          </p:cNvSpPr>
          <p:nvPr/>
        </p:nvSpPr>
        <p:spPr bwMode="auto">
          <a:xfrm rot="-5400000">
            <a:off x="538957" y="3906044"/>
            <a:ext cx="2836862" cy="304800"/>
          </a:xfrm>
          <a:prstGeom prst="rect">
            <a:avLst/>
          </a:prstGeom>
          <a:noFill/>
          <a:ln w="9525">
            <a:noFill/>
            <a:miter lim="800000"/>
            <a:headEnd/>
            <a:tailEnd/>
          </a:ln>
        </p:spPr>
        <p:txBody>
          <a:bodyPr wrap="none">
            <a:spAutoFit/>
          </a:bodyPr>
          <a:lstStyle/>
          <a:p>
            <a:r>
              <a:rPr lang="en-US" sz="1400">
                <a:solidFill>
                  <a:srgbClr val="333399"/>
                </a:solidFill>
                <a:latin typeface="Verdana" pitchFamily="34" charset="0"/>
              </a:rPr>
              <a:t>GROSS WEIGHT (1000 LB)</a:t>
            </a:r>
          </a:p>
        </p:txBody>
      </p:sp>
      <p:sp>
        <p:nvSpPr>
          <p:cNvPr id="23560" name="Text Box 17"/>
          <p:cNvSpPr txBox="1">
            <a:spLocks noChangeArrowheads="1"/>
          </p:cNvSpPr>
          <p:nvPr/>
        </p:nvSpPr>
        <p:spPr bwMode="auto">
          <a:xfrm>
            <a:off x="3427413" y="1579563"/>
            <a:ext cx="561975" cy="260350"/>
          </a:xfrm>
          <a:prstGeom prst="rect">
            <a:avLst/>
          </a:prstGeom>
          <a:noFill/>
          <a:ln w="9525">
            <a:noFill/>
            <a:miter lim="800000"/>
            <a:headEnd/>
            <a:tailEnd/>
          </a:ln>
        </p:spPr>
        <p:txBody>
          <a:bodyPr wrap="none">
            <a:spAutoFit/>
          </a:bodyPr>
          <a:lstStyle/>
          <a:p>
            <a:pPr algn="ctr"/>
            <a:r>
              <a:rPr lang="en-US" sz="1100">
                <a:solidFill>
                  <a:schemeClr val="tx2"/>
                </a:solidFill>
                <a:latin typeface="Verdana" pitchFamily="34" charset="0"/>
              </a:rPr>
              <a:t>10%</a:t>
            </a:r>
          </a:p>
        </p:txBody>
      </p:sp>
      <p:sp>
        <p:nvSpPr>
          <p:cNvPr id="23561" name="Text Box 18"/>
          <p:cNvSpPr txBox="1">
            <a:spLocks noChangeArrowheads="1"/>
          </p:cNvSpPr>
          <p:nvPr/>
        </p:nvSpPr>
        <p:spPr bwMode="auto">
          <a:xfrm>
            <a:off x="4603750" y="5862638"/>
            <a:ext cx="590550" cy="257175"/>
          </a:xfrm>
          <a:prstGeom prst="rect">
            <a:avLst/>
          </a:prstGeom>
          <a:noFill/>
          <a:ln w="9525">
            <a:noFill/>
            <a:miter lim="800000"/>
            <a:headEnd/>
            <a:tailEnd/>
          </a:ln>
        </p:spPr>
        <p:txBody>
          <a:bodyPr wrap="none">
            <a:spAutoFit/>
          </a:bodyPr>
          <a:lstStyle/>
          <a:p>
            <a:pPr algn="ctr">
              <a:lnSpc>
                <a:spcPct val="90000"/>
              </a:lnSpc>
            </a:pPr>
            <a:r>
              <a:rPr lang="en-US" sz="1200">
                <a:solidFill>
                  <a:srgbClr val="333399"/>
                </a:solidFill>
                <a:latin typeface="Verdana" pitchFamily="34" charset="0"/>
              </a:rPr>
              <a:t>OEW</a:t>
            </a:r>
          </a:p>
        </p:txBody>
      </p:sp>
      <p:sp>
        <p:nvSpPr>
          <p:cNvPr id="23562" name="Text Box 19"/>
          <p:cNvSpPr txBox="1">
            <a:spLocks noChangeArrowheads="1"/>
          </p:cNvSpPr>
          <p:nvPr/>
        </p:nvSpPr>
        <p:spPr bwMode="auto">
          <a:xfrm>
            <a:off x="4456113" y="1579563"/>
            <a:ext cx="561975" cy="260350"/>
          </a:xfrm>
          <a:prstGeom prst="rect">
            <a:avLst/>
          </a:prstGeom>
          <a:noFill/>
          <a:ln w="9525">
            <a:noFill/>
            <a:miter lim="800000"/>
            <a:headEnd/>
            <a:tailEnd/>
          </a:ln>
        </p:spPr>
        <p:txBody>
          <a:bodyPr wrap="none">
            <a:spAutoFit/>
          </a:bodyPr>
          <a:lstStyle/>
          <a:p>
            <a:pPr algn="ctr"/>
            <a:r>
              <a:rPr lang="en-US" sz="1100">
                <a:solidFill>
                  <a:schemeClr val="tx2"/>
                </a:solidFill>
                <a:latin typeface="Verdana" pitchFamily="34" charset="0"/>
              </a:rPr>
              <a:t>20%</a:t>
            </a:r>
          </a:p>
        </p:txBody>
      </p:sp>
      <p:sp>
        <p:nvSpPr>
          <p:cNvPr id="23563" name="Text Box 20"/>
          <p:cNvSpPr txBox="1">
            <a:spLocks noChangeArrowheads="1"/>
          </p:cNvSpPr>
          <p:nvPr/>
        </p:nvSpPr>
        <p:spPr bwMode="auto">
          <a:xfrm>
            <a:off x="5449888" y="1579563"/>
            <a:ext cx="561975" cy="260350"/>
          </a:xfrm>
          <a:prstGeom prst="rect">
            <a:avLst/>
          </a:prstGeom>
          <a:noFill/>
          <a:ln w="9525">
            <a:noFill/>
            <a:miter lim="800000"/>
            <a:headEnd/>
            <a:tailEnd/>
          </a:ln>
        </p:spPr>
        <p:txBody>
          <a:bodyPr wrap="none">
            <a:spAutoFit/>
          </a:bodyPr>
          <a:lstStyle/>
          <a:p>
            <a:pPr algn="ctr"/>
            <a:r>
              <a:rPr lang="en-US" sz="1100">
                <a:solidFill>
                  <a:schemeClr val="tx2"/>
                </a:solidFill>
                <a:latin typeface="Verdana" pitchFamily="34" charset="0"/>
              </a:rPr>
              <a:t>30%</a:t>
            </a:r>
          </a:p>
        </p:txBody>
      </p:sp>
      <p:sp>
        <p:nvSpPr>
          <p:cNvPr id="23564" name="Text Box 21"/>
          <p:cNvSpPr txBox="1">
            <a:spLocks noChangeArrowheads="1"/>
          </p:cNvSpPr>
          <p:nvPr/>
        </p:nvSpPr>
        <p:spPr bwMode="auto">
          <a:xfrm>
            <a:off x="6405563" y="1579563"/>
            <a:ext cx="561975" cy="260350"/>
          </a:xfrm>
          <a:prstGeom prst="rect">
            <a:avLst/>
          </a:prstGeom>
          <a:noFill/>
          <a:ln w="9525">
            <a:noFill/>
            <a:miter lim="800000"/>
            <a:headEnd/>
            <a:tailEnd/>
          </a:ln>
        </p:spPr>
        <p:txBody>
          <a:bodyPr wrap="none">
            <a:spAutoFit/>
          </a:bodyPr>
          <a:lstStyle/>
          <a:p>
            <a:pPr algn="ctr"/>
            <a:r>
              <a:rPr lang="en-US" sz="1100">
                <a:solidFill>
                  <a:schemeClr val="tx2"/>
                </a:solidFill>
                <a:latin typeface="Verdana" pitchFamily="34" charset="0"/>
              </a:rPr>
              <a:t>40%</a:t>
            </a:r>
          </a:p>
        </p:txBody>
      </p:sp>
      <p:sp>
        <p:nvSpPr>
          <p:cNvPr id="23565" name="Text Box 22"/>
          <p:cNvSpPr txBox="1">
            <a:spLocks noChangeArrowheads="1"/>
          </p:cNvSpPr>
          <p:nvPr/>
        </p:nvSpPr>
        <p:spPr bwMode="auto">
          <a:xfrm>
            <a:off x="2544763" y="1579563"/>
            <a:ext cx="461962" cy="260350"/>
          </a:xfrm>
          <a:prstGeom prst="rect">
            <a:avLst/>
          </a:prstGeom>
          <a:noFill/>
          <a:ln w="9525">
            <a:noFill/>
            <a:miter lim="800000"/>
            <a:headEnd/>
            <a:tailEnd/>
          </a:ln>
        </p:spPr>
        <p:txBody>
          <a:bodyPr wrap="none">
            <a:spAutoFit/>
          </a:bodyPr>
          <a:lstStyle/>
          <a:p>
            <a:pPr algn="ctr"/>
            <a:r>
              <a:rPr lang="en-US" sz="1100">
                <a:solidFill>
                  <a:schemeClr val="tx2"/>
                </a:solidFill>
                <a:latin typeface="Verdana" pitchFamily="34" charset="0"/>
              </a:rPr>
              <a:t>0%</a:t>
            </a:r>
          </a:p>
        </p:txBody>
      </p:sp>
      <p:sp>
        <p:nvSpPr>
          <p:cNvPr id="23566" name="Text Box 23"/>
          <p:cNvSpPr txBox="1">
            <a:spLocks noChangeArrowheads="1"/>
          </p:cNvSpPr>
          <p:nvPr/>
        </p:nvSpPr>
        <p:spPr bwMode="auto">
          <a:xfrm>
            <a:off x="2260600" y="4621213"/>
            <a:ext cx="484188" cy="260350"/>
          </a:xfrm>
          <a:prstGeom prst="rect">
            <a:avLst/>
          </a:prstGeom>
          <a:noFill/>
          <a:ln w="9525">
            <a:noFill/>
            <a:miter lim="800000"/>
            <a:headEnd/>
            <a:tailEnd/>
          </a:ln>
        </p:spPr>
        <p:txBody>
          <a:bodyPr wrap="none">
            <a:spAutoFit/>
          </a:bodyPr>
          <a:lstStyle/>
          <a:p>
            <a:pPr algn="ctr"/>
            <a:r>
              <a:rPr lang="en-US" sz="1100">
                <a:solidFill>
                  <a:schemeClr val="tx2"/>
                </a:solidFill>
                <a:latin typeface="Verdana" pitchFamily="34" charset="0"/>
              </a:rPr>
              <a:t>300</a:t>
            </a:r>
          </a:p>
        </p:txBody>
      </p:sp>
      <p:sp>
        <p:nvSpPr>
          <p:cNvPr id="23567" name="Text Box 24"/>
          <p:cNvSpPr txBox="1">
            <a:spLocks noChangeArrowheads="1"/>
          </p:cNvSpPr>
          <p:nvPr/>
        </p:nvSpPr>
        <p:spPr bwMode="auto">
          <a:xfrm>
            <a:off x="2260600" y="3206750"/>
            <a:ext cx="484188" cy="260350"/>
          </a:xfrm>
          <a:prstGeom prst="rect">
            <a:avLst/>
          </a:prstGeom>
          <a:noFill/>
          <a:ln w="9525">
            <a:noFill/>
            <a:miter lim="800000"/>
            <a:headEnd/>
            <a:tailEnd/>
          </a:ln>
        </p:spPr>
        <p:txBody>
          <a:bodyPr wrap="none">
            <a:spAutoFit/>
          </a:bodyPr>
          <a:lstStyle/>
          <a:p>
            <a:pPr algn="ctr"/>
            <a:r>
              <a:rPr lang="en-US" sz="1100">
                <a:solidFill>
                  <a:schemeClr val="tx2"/>
                </a:solidFill>
                <a:latin typeface="Verdana" pitchFamily="34" charset="0"/>
              </a:rPr>
              <a:t>400</a:t>
            </a:r>
          </a:p>
        </p:txBody>
      </p:sp>
      <p:sp>
        <p:nvSpPr>
          <p:cNvPr id="23568" name="Text Box 25"/>
          <p:cNvSpPr txBox="1">
            <a:spLocks noChangeArrowheads="1"/>
          </p:cNvSpPr>
          <p:nvPr/>
        </p:nvSpPr>
        <p:spPr bwMode="auto">
          <a:xfrm>
            <a:off x="2260600" y="6070600"/>
            <a:ext cx="484188" cy="260350"/>
          </a:xfrm>
          <a:prstGeom prst="rect">
            <a:avLst/>
          </a:prstGeom>
          <a:noFill/>
          <a:ln w="9525">
            <a:noFill/>
            <a:miter lim="800000"/>
            <a:headEnd/>
            <a:tailEnd/>
          </a:ln>
        </p:spPr>
        <p:txBody>
          <a:bodyPr wrap="none">
            <a:spAutoFit/>
          </a:bodyPr>
          <a:lstStyle/>
          <a:p>
            <a:pPr algn="ctr"/>
            <a:r>
              <a:rPr lang="en-US" sz="1100">
                <a:solidFill>
                  <a:schemeClr val="tx2"/>
                </a:solidFill>
                <a:latin typeface="Verdana" pitchFamily="34" charset="0"/>
              </a:rPr>
              <a:t>200</a:t>
            </a:r>
          </a:p>
        </p:txBody>
      </p:sp>
      <p:sp>
        <p:nvSpPr>
          <p:cNvPr id="23569" name="Line 26"/>
          <p:cNvSpPr>
            <a:spLocks noChangeShapeType="1"/>
          </p:cNvSpPr>
          <p:nvPr/>
        </p:nvSpPr>
        <p:spPr bwMode="auto">
          <a:xfrm>
            <a:off x="2730500" y="1905000"/>
            <a:ext cx="3924300" cy="0"/>
          </a:xfrm>
          <a:prstGeom prst="line">
            <a:avLst/>
          </a:prstGeom>
          <a:noFill/>
          <a:ln w="12700">
            <a:solidFill>
              <a:schemeClr val="folHlink"/>
            </a:solidFill>
            <a:round/>
            <a:headEnd/>
            <a:tailEnd/>
          </a:ln>
        </p:spPr>
        <p:txBody>
          <a:bodyPr anchor="ctr">
            <a:spAutoFit/>
          </a:bodyPr>
          <a:lstStyle/>
          <a:p>
            <a:endParaRPr lang="en-US"/>
          </a:p>
        </p:txBody>
      </p:sp>
      <p:sp>
        <p:nvSpPr>
          <p:cNvPr id="23570" name="Text Box 27"/>
          <p:cNvSpPr txBox="1">
            <a:spLocks noChangeArrowheads="1"/>
          </p:cNvSpPr>
          <p:nvPr/>
        </p:nvSpPr>
        <p:spPr bwMode="auto">
          <a:xfrm>
            <a:off x="2260600" y="1771650"/>
            <a:ext cx="484188" cy="260350"/>
          </a:xfrm>
          <a:prstGeom prst="rect">
            <a:avLst/>
          </a:prstGeom>
          <a:noFill/>
          <a:ln w="9525">
            <a:noFill/>
            <a:miter lim="800000"/>
            <a:headEnd/>
            <a:tailEnd/>
          </a:ln>
        </p:spPr>
        <p:txBody>
          <a:bodyPr wrap="none">
            <a:spAutoFit/>
          </a:bodyPr>
          <a:lstStyle/>
          <a:p>
            <a:pPr algn="ctr"/>
            <a:r>
              <a:rPr lang="en-US" sz="1100">
                <a:solidFill>
                  <a:schemeClr val="tx2"/>
                </a:solidFill>
                <a:latin typeface="Verdana" pitchFamily="34" charset="0"/>
              </a:rPr>
              <a:t>500</a:t>
            </a:r>
          </a:p>
        </p:txBody>
      </p:sp>
      <p:sp>
        <p:nvSpPr>
          <p:cNvPr id="23571" name="Line 28"/>
          <p:cNvSpPr>
            <a:spLocks noChangeShapeType="1"/>
          </p:cNvSpPr>
          <p:nvPr/>
        </p:nvSpPr>
        <p:spPr bwMode="auto">
          <a:xfrm>
            <a:off x="2730500" y="3340100"/>
            <a:ext cx="3924300" cy="0"/>
          </a:xfrm>
          <a:prstGeom prst="line">
            <a:avLst/>
          </a:prstGeom>
          <a:noFill/>
          <a:ln w="12700">
            <a:solidFill>
              <a:schemeClr val="folHlink"/>
            </a:solidFill>
            <a:round/>
            <a:headEnd/>
            <a:tailEnd/>
          </a:ln>
        </p:spPr>
        <p:txBody>
          <a:bodyPr anchor="ctr">
            <a:spAutoFit/>
          </a:bodyPr>
          <a:lstStyle/>
          <a:p>
            <a:endParaRPr lang="en-US"/>
          </a:p>
        </p:txBody>
      </p:sp>
      <p:sp>
        <p:nvSpPr>
          <p:cNvPr id="23572" name="Line 29"/>
          <p:cNvSpPr>
            <a:spLocks noChangeShapeType="1"/>
          </p:cNvSpPr>
          <p:nvPr/>
        </p:nvSpPr>
        <p:spPr bwMode="auto">
          <a:xfrm>
            <a:off x="2740025" y="4778375"/>
            <a:ext cx="3924300" cy="0"/>
          </a:xfrm>
          <a:prstGeom prst="line">
            <a:avLst/>
          </a:prstGeom>
          <a:noFill/>
          <a:ln w="12700">
            <a:solidFill>
              <a:schemeClr val="folHlink"/>
            </a:solidFill>
            <a:round/>
            <a:headEnd/>
            <a:tailEnd/>
          </a:ln>
        </p:spPr>
        <p:txBody>
          <a:bodyPr anchor="ctr">
            <a:spAutoFit/>
          </a:bodyPr>
          <a:lstStyle/>
          <a:p>
            <a:endParaRPr lang="en-US"/>
          </a:p>
        </p:txBody>
      </p:sp>
      <p:sp>
        <p:nvSpPr>
          <p:cNvPr id="23573" name="Line 30"/>
          <p:cNvSpPr>
            <a:spLocks noChangeShapeType="1"/>
          </p:cNvSpPr>
          <p:nvPr/>
        </p:nvSpPr>
        <p:spPr bwMode="auto">
          <a:xfrm>
            <a:off x="2740025" y="6216650"/>
            <a:ext cx="3924300" cy="0"/>
          </a:xfrm>
          <a:prstGeom prst="line">
            <a:avLst/>
          </a:prstGeom>
          <a:noFill/>
          <a:ln w="12700">
            <a:solidFill>
              <a:schemeClr val="folHlink"/>
            </a:solidFill>
            <a:round/>
            <a:headEnd/>
            <a:tailEnd/>
          </a:ln>
        </p:spPr>
        <p:txBody>
          <a:bodyPr anchor="ctr">
            <a:spAutoFit/>
          </a:bodyPr>
          <a:lstStyle/>
          <a:p>
            <a:endParaRPr lang="en-US"/>
          </a:p>
        </p:txBody>
      </p:sp>
      <p:sp>
        <p:nvSpPr>
          <p:cNvPr id="23574" name="Line 31"/>
          <p:cNvSpPr>
            <a:spLocks noChangeShapeType="1"/>
          </p:cNvSpPr>
          <p:nvPr/>
        </p:nvSpPr>
        <p:spPr bwMode="auto">
          <a:xfrm>
            <a:off x="4684713" y="1898650"/>
            <a:ext cx="3175" cy="4314825"/>
          </a:xfrm>
          <a:prstGeom prst="line">
            <a:avLst/>
          </a:prstGeom>
          <a:noFill/>
          <a:ln w="12700">
            <a:solidFill>
              <a:schemeClr val="folHlink"/>
            </a:solidFill>
            <a:round/>
            <a:headEnd/>
            <a:tailEnd/>
          </a:ln>
        </p:spPr>
        <p:txBody>
          <a:bodyPr anchor="ctr">
            <a:spAutoFit/>
          </a:bodyPr>
          <a:lstStyle/>
          <a:p>
            <a:endParaRPr lang="en-US"/>
          </a:p>
        </p:txBody>
      </p:sp>
      <p:sp>
        <p:nvSpPr>
          <p:cNvPr id="23575" name="Line 32"/>
          <p:cNvSpPr>
            <a:spLocks noChangeShapeType="1"/>
          </p:cNvSpPr>
          <p:nvPr/>
        </p:nvSpPr>
        <p:spPr bwMode="auto">
          <a:xfrm flipH="1">
            <a:off x="5072063" y="1903413"/>
            <a:ext cx="593725" cy="4310062"/>
          </a:xfrm>
          <a:prstGeom prst="line">
            <a:avLst/>
          </a:prstGeom>
          <a:noFill/>
          <a:ln w="12700">
            <a:solidFill>
              <a:schemeClr val="folHlink"/>
            </a:solidFill>
            <a:round/>
            <a:headEnd/>
            <a:tailEnd/>
          </a:ln>
        </p:spPr>
        <p:txBody>
          <a:bodyPr anchor="ctr">
            <a:spAutoFit/>
          </a:bodyPr>
          <a:lstStyle/>
          <a:p>
            <a:endParaRPr lang="en-US"/>
          </a:p>
        </p:txBody>
      </p:sp>
      <p:sp>
        <p:nvSpPr>
          <p:cNvPr id="23576" name="Line 33"/>
          <p:cNvSpPr>
            <a:spLocks noChangeShapeType="1"/>
          </p:cNvSpPr>
          <p:nvPr/>
        </p:nvSpPr>
        <p:spPr bwMode="auto">
          <a:xfrm flipH="1">
            <a:off x="5461000" y="1905000"/>
            <a:ext cx="1179513" cy="4308475"/>
          </a:xfrm>
          <a:prstGeom prst="line">
            <a:avLst/>
          </a:prstGeom>
          <a:noFill/>
          <a:ln w="12700">
            <a:solidFill>
              <a:schemeClr val="folHlink"/>
            </a:solidFill>
            <a:round/>
            <a:headEnd/>
            <a:tailEnd/>
          </a:ln>
        </p:spPr>
        <p:txBody>
          <a:bodyPr anchor="ctr">
            <a:spAutoFit/>
          </a:bodyPr>
          <a:lstStyle/>
          <a:p>
            <a:endParaRPr lang="en-US"/>
          </a:p>
        </p:txBody>
      </p:sp>
      <p:grpSp>
        <p:nvGrpSpPr>
          <p:cNvPr id="23578" name="Group 35"/>
          <p:cNvGrpSpPr>
            <a:grpSpLocks/>
          </p:cNvGrpSpPr>
          <p:nvPr/>
        </p:nvGrpSpPr>
        <p:grpSpPr bwMode="auto">
          <a:xfrm>
            <a:off x="4849813" y="5781675"/>
            <a:ext cx="88900" cy="80963"/>
            <a:chOff x="854" y="3388"/>
            <a:chExt cx="176" cy="176"/>
          </a:xfrm>
        </p:grpSpPr>
        <p:sp>
          <p:nvSpPr>
            <p:cNvPr id="23633" name="Freeform 36"/>
            <p:cNvSpPr>
              <a:spLocks/>
            </p:cNvSpPr>
            <p:nvPr/>
          </p:nvSpPr>
          <p:spPr bwMode="auto">
            <a:xfrm>
              <a:off x="854" y="3476"/>
              <a:ext cx="88" cy="88"/>
            </a:xfrm>
            <a:custGeom>
              <a:avLst/>
              <a:gdLst>
                <a:gd name="T0" fmla="*/ 88 w 176"/>
                <a:gd name="T1" fmla="*/ 0 h 177"/>
                <a:gd name="T2" fmla="*/ 0 w 176"/>
                <a:gd name="T3" fmla="*/ 0 h 177"/>
                <a:gd name="T4" fmla="*/ 1 w 176"/>
                <a:gd name="T5" fmla="*/ 14 h 177"/>
                <a:gd name="T6" fmla="*/ 5 w 176"/>
                <a:gd name="T7" fmla="*/ 28 h 177"/>
                <a:gd name="T8" fmla="*/ 10 w 176"/>
                <a:gd name="T9" fmla="*/ 40 h 177"/>
                <a:gd name="T10" fmla="*/ 17 w 176"/>
                <a:gd name="T11" fmla="*/ 52 h 177"/>
                <a:gd name="T12" fmla="*/ 26 w 176"/>
                <a:gd name="T13" fmla="*/ 62 h 177"/>
                <a:gd name="T14" fmla="*/ 37 w 176"/>
                <a:gd name="T15" fmla="*/ 72 h 177"/>
                <a:gd name="T16" fmla="*/ 48 w 176"/>
                <a:gd name="T17" fmla="*/ 79 h 177"/>
                <a:gd name="T18" fmla="*/ 61 w 176"/>
                <a:gd name="T19" fmla="*/ 84 h 177"/>
                <a:gd name="T20" fmla="*/ 75 w 176"/>
                <a:gd name="T21" fmla="*/ 87 h 177"/>
                <a:gd name="T22" fmla="*/ 88 w 176"/>
                <a:gd name="T23" fmla="*/ 88 h 177"/>
                <a:gd name="T24" fmla="*/ 88 w 176"/>
                <a:gd name="T25" fmla="*/ 0 h 1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6"/>
                <a:gd name="T40" fmla="*/ 0 h 177"/>
                <a:gd name="T41" fmla="*/ 176 w 176"/>
                <a:gd name="T42" fmla="*/ 177 h 1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6" h="177">
                  <a:moveTo>
                    <a:pt x="176" y="0"/>
                  </a:moveTo>
                  <a:lnTo>
                    <a:pt x="0" y="0"/>
                  </a:lnTo>
                  <a:lnTo>
                    <a:pt x="3" y="29"/>
                  </a:lnTo>
                  <a:lnTo>
                    <a:pt x="10" y="56"/>
                  </a:lnTo>
                  <a:lnTo>
                    <a:pt x="20" y="80"/>
                  </a:lnTo>
                  <a:lnTo>
                    <a:pt x="34" y="105"/>
                  </a:lnTo>
                  <a:lnTo>
                    <a:pt x="52" y="125"/>
                  </a:lnTo>
                  <a:lnTo>
                    <a:pt x="73" y="144"/>
                  </a:lnTo>
                  <a:lnTo>
                    <a:pt x="97" y="158"/>
                  </a:lnTo>
                  <a:lnTo>
                    <a:pt x="122" y="168"/>
                  </a:lnTo>
                  <a:lnTo>
                    <a:pt x="149" y="175"/>
                  </a:lnTo>
                  <a:lnTo>
                    <a:pt x="176" y="177"/>
                  </a:lnTo>
                  <a:lnTo>
                    <a:pt x="176" y="0"/>
                  </a:lnTo>
                  <a:close/>
                </a:path>
              </a:pathLst>
            </a:custGeom>
            <a:solidFill>
              <a:schemeClr val="bg1"/>
            </a:solidFill>
            <a:ln w="1588">
              <a:solidFill>
                <a:srgbClr val="000000"/>
              </a:solidFill>
              <a:prstDash val="solid"/>
              <a:round/>
              <a:headEnd/>
              <a:tailEnd/>
            </a:ln>
          </p:spPr>
          <p:txBody>
            <a:bodyPr/>
            <a:lstStyle/>
            <a:p>
              <a:endParaRPr lang="en-US"/>
            </a:p>
          </p:txBody>
        </p:sp>
        <p:sp>
          <p:nvSpPr>
            <p:cNvPr id="23634" name="Freeform 37"/>
            <p:cNvSpPr>
              <a:spLocks/>
            </p:cNvSpPr>
            <p:nvPr/>
          </p:nvSpPr>
          <p:spPr bwMode="auto">
            <a:xfrm>
              <a:off x="942" y="3388"/>
              <a:ext cx="88" cy="88"/>
            </a:xfrm>
            <a:custGeom>
              <a:avLst/>
              <a:gdLst>
                <a:gd name="T0" fmla="*/ 88 w 177"/>
                <a:gd name="T1" fmla="*/ 88 h 176"/>
                <a:gd name="T2" fmla="*/ 0 w 177"/>
                <a:gd name="T3" fmla="*/ 88 h 176"/>
                <a:gd name="T4" fmla="*/ 0 w 177"/>
                <a:gd name="T5" fmla="*/ 0 h 176"/>
                <a:gd name="T6" fmla="*/ 14 w 177"/>
                <a:gd name="T7" fmla="*/ 1 h 176"/>
                <a:gd name="T8" fmla="*/ 28 w 177"/>
                <a:gd name="T9" fmla="*/ 5 h 176"/>
                <a:gd name="T10" fmla="*/ 40 w 177"/>
                <a:gd name="T11" fmla="*/ 10 h 176"/>
                <a:gd name="T12" fmla="*/ 52 w 177"/>
                <a:gd name="T13" fmla="*/ 17 h 176"/>
                <a:gd name="T14" fmla="*/ 62 w 177"/>
                <a:gd name="T15" fmla="*/ 26 h 176"/>
                <a:gd name="T16" fmla="*/ 72 w 177"/>
                <a:gd name="T17" fmla="*/ 37 h 176"/>
                <a:gd name="T18" fmla="*/ 79 w 177"/>
                <a:gd name="T19" fmla="*/ 48 h 176"/>
                <a:gd name="T20" fmla="*/ 84 w 177"/>
                <a:gd name="T21" fmla="*/ 61 h 176"/>
                <a:gd name="T22" fmla="*/ 87 w 177"/>
                <a:gd name="T23" fmla="*/ 75 h 176"/>
                <a:gd name="T24" fmla="*/ 88 w 177"/>
                <a:gd name="T25" fmla="*/ 88 h 1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7"/>
                <a:gd name="T40" fmla="*/ 0 h 176"/>
                <a:gd name="T41" fmla="*/ 177 w 177"/>
                <a:gd name="T42" fmla="*/ 176 h 17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7" h="176">
                  <a:moveTo>
                    <a:pt x="177" y="176"/>
                  </a:moveTo>
                  <a:lnTo>
                    <a:pt x="0" y="176"/>
                  </a:lnTo>
                  <a:lnTo>
                    <a:pt x="0" y="0"/>
                  </a:lnTo>
                  <a:lnTo>
                    <a:pt x="29" y="3"/>
                  </a:lnTo>
                  <a:lnTo>
                    <a:pt x="56" y="10"/>
                  </a:lnTo>
                  <a:lnTo>
                    <a:pt x="80" y="20"/>
                  </a:lnTo>
                  <a:lnTo>
                    <a:pt x="105" y="34"/>
                  </a:lnTo>
                  <a:lnTo>
                    <a:pt x="125" y="52"/>
                  </a:lnTo>
                  <a:lnTo>
                    <a:pt x="144" y="73"/>
                  </a:lnTo>
                  <a:lnTo>
                    <a:pt x="158" y="97"/>
                  </a:lnTo>
                  <a:lnTo>
                    <a:pt x="168" y="122"/>
                  </a:lnTo>
                  <a:lnTo>
                    <a:pt x="175" y="149"/>
                  </a:lnTo>
                  <a:lnTo>
                    <a:pt x="177" y="176"/>
                  </a:lnTo>
                  <a:close/>
                </a:path>
              </a:pathLst>
            </a:custGeom>
            <a:solidFill>
              <a:schemeClr val="bg1"/>
            </a:solidFill>
            <a:ln w="1588">
              <a:solidFill>
                <a:srgbClr val="000000"/>
              </a:solidFill>
              <a:prstDash val="solid"/>
              <a:round/>
              <a:headEnd/>
              <a:tailEnd/>
            </a:ln>
          </p:spPr>
          <p:txBody>
            <a:bodyPr/>
            <a:lstStyle/>
            <a:p>
              <a:endParaRPr lang="en-US"/>
            </a:p>
          </p:txBody>
        </p:sp>
        <p:sp>
          <p:nvSpPr>
            <p:cNvPr id="23635" name="Freeform 38"/>
            <p:cNvSpPr>
              <a:spLocks/>
            </p:cNvSpPr>
            <p:nvPr/>
          </p:nvSpPr>
          <p:spPr bwMode="auto">
            <a:xfrm>
              <a:off x="942" y="3476"/>
              <a:ext cx="88" cy="88"/>
            </a:xfrm>
            <a:custGeom>
              <a:avLst/>
              <a:gdLst>
                <a:gd name="T0" fmla="*/ 0 w 177"/>
                <a:gd name="T1" fmla="*/ 0 h 177"/>
                <a:gd name="T2" fmla="*/ 88 w 177"/>
                <a:gd name="T3" fmla="*/ 0 h 177"/>
                <a:gd name="T4" fmla="*/ 87 w 177"/>
                <a:gd name="T5" fmla="*/ 14 h 177"/>
                <a:gd name="T6" fmla="*/ 84 w 177"/>
                <a:gd name="T7" fmla="*/ 28 h 177"/>
                <a:gd name="T8" fmla="*/ 79 w 177"/>
                <a:gd name="T9" fmla="*/ 40 h 177"/>
                <a:gd name="T10" fmla="*/ 72 w 177"/>
                <a:gd name="T11" fmla="*/ 52 h 177"/>
                <a:gd name="T12" fmla="*/ 62 w 177"/>
                <a:gd name="T13" fmla="*/ 62 h 177"/>
                <a:gd name="T14" fmla="*/ 52 w 177"/>
                <a:gd name="T15" fmla="*/ 72 h 177"/>
                <a:gd name="T16" fmla="*/ 40 w 177"/>
                <a:gd name="T17" fmla="*/ 79 h 177"/>
                <a:gd name="T18" fmla="*/ 28 w 177"/>
                <a:gd name="T19" fmla="*/ 84 h 177"/>
                <a:gd name="T20" fmla="*/ 14 w 177"/>
                <a:gd name="T21" fmla="*/ 87 h 177"/>
                <a:gd name="T22" fmla="*/ 0 w 177"/>
                <a:gd name="T23" fmla="*/ 88 h 177"/>
                <a:gd name="T24" fmla="*/ 0 w 177"/>
                <a:gd name="T25" fmla="*/ 0 h 1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7"/>
                <a:gd name="T40" fmla="*/ 0 h 177"/>
                <a:gd name="T41" fmla="*/ 177 w 177"/>
                <a:gd name="T42" fmla="*/ 177 h 1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7" h="177">
                  <a:moveTo>
                    <a:pt x="0" y="0"/>
                  </a:moveTo>
                  <a:lnTo>
                    <a:pt x="177" y="0"/>
                  </a:lnTo>
                  <a:lnTo>
                    <a:pt x="175" y="29"/>
                  </a:lnTo>
                  <a:lnTo>
                    <a:pt x="168" y="56"/>
                  </a:lnTo>
                  <a:lnTo>
                    <a:pt x="158" y="80"/>
                  </a:lnTo>
                  <a:lnTo>
                    <a:pt x="144" y="105"/>
                  </a:lnTo>
                  <a:lnTo>
                    <a:pt x="125" y="125"/>
                  </a:lnTo>
                  <a:lnTo>
                    <a:pt x="105" y="144"/>
                  </a:lnTo>
                  <a:lnTo>
                    <a:pt x="80" y="158"/>
                  </a:lnTo>
                  <a:lnTo>
                    <a:pt x="56" y="168"/>
                  </a:lnTo>
                  <a:lnTo>
                    <a:pt x="29" y="175"/>
                  </a:lnTo>
                  <a:lnTo>
                    <a:pt x="0" y="177"/>
                  </a:lnTo>
                  <a:lnTo>
                    <a:pt x="0" y="0"/>
                  </a:lnTo>
                  <a:close/>
                </a:path>
              </a:pathLst>
            </a:custGeom>
            <a:solidFill>
              <a:srgbClr val="FF3300"/>
            </a:solidFill>
            <a:ln w="1588">
              <a:solidFill>
                <a:srgbClr val="FF3300"/>
              </a:solidFill>
              <a:prstDash val="solid"/>
              <a:round/>
              <a:headEnd/>
              <a:tailEnd/>
            </a:ln>
          </p:spPr>
          <p:txBody>
            <a:bodyPr/>
            <a:lstStyle/>
            <a:p>
              <a:endParaRPr lang="en-US"/>
            </a:p>
          </p:txBody>
        </p:sp>
        <p:sp>
          <p:nvSpPr>
            <p:cNvPr id="23636" name="Freeform 39"/>
            <p:cNvSpPr>
              <a:spLocks/>
            </p:cNvSpPr>
            <p:nvPr/>
          </p:nvSpPr>
          <p:spPr bwMode="auto">
            <a:xfrm>
              <a:off x="854" y="3388"/>
              <a:ext cx="88" cy="88"/>
            </a:xfrm>
            <a:custGeom>
              <a:avLst/>
              <a:gdLst>
                <a:gd name="T0" fmla="*/ 0 w 176"/>
                <a:gd name="T1" fmla="*/ 88 h 176"/>
                <a:gd name="T2" fmla="*/ 88 w 176"/>
                <a:gd name="T3" fmla="*/ 88 h 176"/>
                <a:gd name="T4" fmla="*/ 88 w 176"/>
                <a:gd name="T5" fmla="*/ 0 h 176"/>
                <a:gd name="T6" fmla="*/ 75 w 176"/>
                <a:gd name="T7" fmla="*/ 1 h 176"/>
                <a:gd name="T8" fmla="*/ 61 w 176"/>
                <a:gd name="T9" fmla="*/ 5 h 176"/>
                <a:gd name="T10" fmla="*/ 48 w 176"/>
                <a:gd name="T11" fmla="*/ 10 h 176"/>
                <a:gd name="T12" fmla="*/ 37 w 176"/>
                <a:gd name="T13" fmla="*/ 17 h 176"/>
                <a:gd name="T14" fmla="*/ 26 w 176"/>
                <a:gd name="T15" fmla="*/ 26 h 176"/>
                <a:gd name="T16" fmla="*/ 17 w 176"/>
                <a:gd name="T17" fmla="*/ 37 h 176"/>
                <a:gd name="T18" fmla="*/ 10 w 176"/>
                <a:gd name="T19" fmla="*/ 48 h 176"/>
                <a:gd name="T20" fmla="*/ 5 w 176"/>
                <a:gd name="T21" fmla="*/ 61 h 176"/>
                <a:gd name="T22" fmla="*/ 1 w 176"/>
                <a:gd name="T23" fmla="*/ 75 h 176"/>
                <a:gd name="T24" fmla="*/ 0 w 176"/>
                <a:gd name="T25" fmla="*/ 88 h 1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6"/>
                <a:gd name="T40" fmla="*/ 0 h 176"/>
                <a:gd name="T41" fmla="*/ 176 w 176"/>
                <a:gd name="T42" fmla="*/ 176 h 17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6" h="176">
                  <a:moveTo>
                    <a:pt x="0" y="176"/>
                  </a:moveTo>
                  <a:lnTo>
                    <a:pt x="176" y="176"/>
                  </a:lnTo>
                  <a:lnTo>
                    <a:pt x="176" y="0"/>
                  </a:lnTo>
                  <a:lnTo>
                    <a:pt x="149" y="3"/>
                  </a:lnTo>
                  <a:lnTo>
                    <a:pt x="122" y="10"/>
                  </a:lnTo>
                  <a:lnTo>
                    <a:pt x="97" y="20"/>
                  </a:lnTo>
                  <a:lnTo>
                    <a:pt x="73" y="34"/>
                  </a:lnTo>
                  <a:lnTo>
                    <a:pt x="52" y="52"/>
                  </a:lnTo>
                  <a:lnTo>
                    <a:pt x="34" y="73"/>
                  </a:lnTo>
                  <a:lnTo>
                    <a:pt x="20" y="97"/>
                  </a:lnTo>
                  <a:lnTo>
                    <a:pt x="10" y="122"/>
                  </a:lnTo>
                  <a:lnTo>
                    <a:pt x="3" y="149"/>
                  </a:lnTo>
                  <a:lnTo>
                    <a:pt x="0" y="176"/>
                  </a:lnTo>
                  <a:close/>
                </a:path>
              </a:pathLst>
            </a:custGeom>
            <a:solidFill>
              <a:srgbClr val="FF3300"/>
            </a:solidFill>
            <a:ln w="1588">
              <a:solidFill>
                <a:srgbClr val="FF3300"/>
              </a:solidFill>
              <a:prstDash val="solid"/>
              <a:round/>
              <a:headEnd/>
              <a:tailEnd/>
            </a:ln>
          </p:spPr>
          <p:txBody>
            <a:bodyPr/>
            <a:lstStyle/>
            <a:p>
              <a:endParaRPr lang="en-US"/>
            </a:p>
          </p:txBody>
        </p:sp>
        <p:sp>
          <p:nvSpPr>
            <p:cNvPr id="23637" name="Oval 40"/>
            <p:cNvSpPr>
              <a:spLocks noChangeArrowheads="1"/>
            </p:cNvSpPr>
            <p:nvPr/>
          </p:nvSpPr>
          <p:spPr bwMode="auto">
            <a:xfrm>
              <a:off x="854" y="3388"/>
              <a:ext cx="176" cy="176"/>
            </a:xfrm>
            <a:prstGeom prst="ellipse">
              <a:avLst/>
            </a:prstGeom>
            <a:noFill/>
            <a:ln w="9525">
              <a:solidFill>
                <a:srgbClr val="FF3300"/>
              </a:solidFill>
              <a:round/>
              <a:headEnd/>
              <a:tailEnd/>
            </a:ln>
          </p:spPr>
          <p:txBody>
            <a:bodyPr anchor="ctr">
              <a:spAutoFit/>
            </a:bodyPr>
            <a:lstStyle/>
            <a:p>
              <a:endParaRPr lang="en-US"/>
            </a:p>
          </p:txBody>
        </p:sp>
      </p:grpSp>
      <p:grpSp>
        <p:nvGrpSpPr>
          <p:cNvPr id="23579" name="Group 41"/>
          <p:cNvGrpSpPr>
            <a:grpSpLocks/>
          </p:cNvGrpSpPr>
          <p:nvPr/>
        </p:nvGrpSpPr>
        <p:grpSpPr bwMode="auto">
          <a:xfrm>
            <a:off x="4946650" y="5802313"/>
            <a:ext cx="55563" cy="57150"/>
            <a:chOff x="854" y="3388"/>
            <a:chExt cx="176" cy="176"/>
          </a:xfrm>
        </p:grpSpPr>
        <p:sp>
          <p:nvSpPr>
            <p:cNvPr id="23628" name="Freeform 42"/>
            <p:cNvSpPr>
              <a:spLocks/>
            </p:cNvSpPr>
            <p:nvPr/>
          </p:nvSpPr>
          <p:spPr bwMode="auto">
            <a:xfrm>
              <a:off x="854" y="3476"/>
              <a:ext cx="88" cy="88"/>
            </a:xfrm>
            <a:custGeom>
              <a:avLst/>
              <a:gdLst>
                <a:gd name="T0" fmla="*/ 88 w 176"/>
                <a:gd name="T1" fmla="*/ 0 h 177"/>
                <a:gd name="T2" fmla="*/ 0 w 176"/>
                <a:gd name="T3" fmla="*/ 0 h 177"/>
                <a:gd name="T4" fmla="*/ 1 w 176"/>
                <a:gd name="T5" fmla="*/ 14 h 177"/>
                <a:gd name="T6" fmla="*/ 5 w 176"/>
                <a:gd name="T7" fmla="*/ 28 h 177"/>
                <a:gd name="T8" fmla="*/ 10 w 176"/>
                <a:gd name="T9" fmla="*/ 40 h 177"/>
                <a:gd name="T10" fmla="*/ 17 w 176"/>
                <a:gd name="T11" fmla="*/ 52 h 177"/>
                <a:gd name="T12" fmla="*/ 26 w 176"/>
                <a:gd name="T13" fmla="*/ 62 h 177"/>
                <a:gd name="T14" fmla="*/ 37 w 176"/>
                <a:gd name="T15" fmla="*/ 72 h 177"/>
                <a:gd name="T16" fmla="*/ 48 w 176"/>
                <a:gd name="T17" fmla="*/ 79 h 177"/>
                <a:gd name="T18" fmla="*/ 61 w 176"/>
                <a:gd name="T19" fmla="*/ 84 h 177"/>
                <a:gd name="T20" fmla="*/ 75 w 176"/>
                <a:gd name="T21" fmla="*/ 87 h 177"/>
                <a:gd name="T22" fmla="*/ 88 w 176"/>
                <a:gd name="T23" fmla="*/ 88 h 177"/>
                <a:gd name="T24" fmla="*/ 88 w 176"/>
                <a:gd name="T25" fmla="*/ 0 h 1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6"/>
                <a:gd name="T40" fmla="*/ 0 h 177"/>
                <a:gd name="T41" fmla="*/ 176 w 176"/>
                <a:gd name="T42" fmla="*/ 177 h 1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6" h="177">
                  <a:moveTo>
                    <a:pt x="176" y="0"/>
                  </a:moveTo>
                  <a:lnTo>
                    <a:pt x="0" y="0"/>
                  </a:lnTo>
                  <a:lnTo>
                    <a:pt x="3" y="29"/>
                  </a:lnTo>
                  <a:lnTo>
                    <a:pt x="10" y="56"/>
                  </a:lnTo>
                  <a:lnTo>
                    <a:pt x="20" y="80"/>
                  </a:lnTo>
                  <a:lnTo>
                    <a:pt x="34" y="105"/>
                  </a:lnTo>
                  <a:lnTo>
                    <a:pt x="52" y="125"/>
                  </a:lnTo>
                  <a:lnTo>
                    <a:pt x="73" y="144"/>
                  </a:lnTo>
                  <a:lnTo>
                    <a:pt x="97" y="158"/>
                  </a:lnTo>
                  <a:lnTo>
                    <a:pt x="122" y="168"/>
                  </a:lnTo>
                  <a:lnTo>
                    <a:pt x="149" y="175"/>
                  </a:lnTo>
                  <a:lnTo>
                    <a:pt x="176" y="177"/>
                  </a:lnTo>
                  <a:lnTo>
                    <a:pt x="176" y="0"/>
                  </a:lnTo>
                  <a:close/>
                </a:path>
              </a:pathLst>
            </a:custGeom>
            <a:solidFill>
              <a:schemeClr val="bg1"/>
            </a:solidFill>
            <a:ln w="1588">
              <a:solidFill>
                <a:srgbClr val="000000"/>
              </a:solidFill>
              <a:prstDash val="solid"/>
              <a:round/>
              <a:headEnd/>
              <a:tailEnd/>
            </a:ln>
          </p:spPr>
          <p:txBody>
            <a:bodyPr/>
            <a:lstStyle/>
            <a:p>
              <a:endParaRPr lang="en-US"/>
            </a:p>
          </p:txBody>
        </p:sp>
        <p:sp>
          <p:nvSpPr>
            <p:cNvPr id="23629" name="Freeform 43"/>
            <p:cNvSpPr>
              <a:spLocks/>
            </p:cNvSpPr>
            <p:nvPr/>
          </p:nvSpPr>
          <p:spPr bwMode="auto">
            <a:xfrm>
              <a:off x="942" y="3388"/>
              <a:ext cx="88" cy="88"/>
            </a:xfrm>
            <a:custGeom>
              <a:avLst/>
              <a:gdLst>
                <a:gd name="T0" fmla="*/ 88 w 177"/>
                <a:gd name="T1" fmla="*/ 88 h 176"/>
                <a:gd name="T2" fmla="*/ 0 w 177"/>
                <a:gd name="T3" fmla="*/ 88 h 176"/>
                <a:gd name="T4" fmla="*/ 0 w 177"/>
                <a:gd name="T5" fmla="*/ 0 h 176"/>
                <a:gd name="T6" fmla="*/ 14 w 177"/>
                <a:gd name="T7" fmla="*/ 1 h 176"/>
                <a:gd name="T8" fmla="*/ 28 w 177"/>
                <a:gd name="T9" fmla="*/ 5 h 176"/>
                <a:gd name="T10" fmla="*/ 40 w 177"/>
                <a:gd name="T11" fmla="*/ 10 h 176"/>
                <a:gd name="T12" fmla="*/ 52 w 177"/>
                <a:gd name="T13" fmla="*/ 17 h 176"/>
                <a:gd name="T14" fmla="*/ 62 w 177"/>
                <a:gd name="T15" fmla="*/ 26 h 176"/>
                <a:gd name="T16" fmla="*/ 72 w 177"/>
                <a:gd name="T17" fmla="*/ 37 h 176"/>
                <a:gd name="T18" fmla="*/ 79 w 177"/>
                <a:gd name="T19" fmla="*/ 48 h 176"/>
                <a:gd name="T20" fmla="*/ 84 w 177"/>
                <a:gd name="T21" fmla="*/ 61 h 176"/>
                <a:gd name="T22" fmla="*/ 87 w 177"/>
                <a:gd name="T23" fmla="*/ 75 h 176"/>
                <a:gd name="T24" fmla="*/ 88 w 177"/>
                <a:gd name="T25" fmla="*/ 88 h 1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7"/>
                <a:gd name="T40" fmla="*/ 0 h 176"/>
                <a:gd name="T41" fmla="*/ 177 w 177"/>
                <a:gd name="T42" fmla="*/ 176 h 17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7" h="176">
                  <a:moveTo>
                    <a:pt x="177" y="176"/>
                  </a:moveTo>
                  <a:lnTo>
                    <a:pt x="0" y="176"/>
                  </a:lnTo>
                  <a:lnTo>
                    <a:pt x="0" y="0"/>
                  </a:lnTo>
                  <a:lnTo>
                    <a:pt x="29" y="3"/>
                  </a:lnTo>
                  <a:lnTo>
                    <a:pt x="56" y="10"/>
                  </a:lnTo>
                  <a:lnTo>
                    <a:pt x="80" y="20"/>
                  </a:lnTo>
                  <a:lnTo>
                    <a:pt x="105" y="34"/>
                  </a:lnTo>
                  <a:lnTo>
                    <a:pt x="125" y="52"/>
                  </a:lnTo>
                  <a:lnTo>
                    <a:pt x="144" y="73"/>
                  </a:lnTo>
                  <a:lnTo>
                    <a:pt x="158" y="97"/>
                  </a:lnTo>
                  <a:lnTo>
                    <a:pt x="168" y="122"/>
                  </a:lnTo>
                  <a:lnTo>
                    <a:pt x="175" y="149"/>
                  </a:lnTo>
                  <a:lnTo>
                    <a:pt x="177" y="176"/>
                  </a:lnTo>
                  <a:close/>
                </a:path>
              </a:pathLst>
            </a:custGeom>
            <a:solidFill>
              <a:schemeClr val="bg1"/>
            </a:solidFill>
            <a:ln w="1588">
              <a:solidFill>
                <a:srgbClr val="000000"/>
              </a:solidFill>
              <a:prstDash val="solid"/>
              <a:round/>
              <a:headEnd/>
              <a:tailEnd/>
            </a:ln>
          </p:spPr>
          <p:txBody>
            <a:bodyPr/>
            <a:lstStyle/>
            <a:p>
              <a:endParaRPr lang="en-US"/>
            </a:p>
          </p:txBody>
        </p:sp>
        <p:sp>
          <p:nvSpPr>
            <p:cNvPr id="23630" name="Freeform 44"/>
            <p:cNvSpPr>
              <a:spLocks/>
            </p:cNvSpPr>
            <p:nvPr/>
          </p:nvSpPr>
          <p:spPr bwMode="auto">
            <a:xfrm>
              <a:off x="942" y="3476"/>
              <a:ext cx="88" cy="88"/>
            </a:xfrm>
            <a:custGeom>
              <a:avLst/>
              <a:gdLst>
                <a:gd name="T0" fmla="*/ 0 w 177"/>
                <a:gd name="T1" fmla="*/ 0 h 177"/>
                <a:gd name="T2" fmla="*/ 88 w 177"/>
                <a:gd name="T3" fmla="*/ 0 h 177"/>
                <a:gd name="T4" fmla="*/ 87 w 177"/>
                <a:gd name="T5" fmla="*/ 14 h 177"/>
                <a:gd name="T6" fmla="*/ 84 w 177"/>
                <a:gd name="T7" fmla="*/ 28 h 177"/>
                <a:gd name="T8" fmla="*/ 79 w 177"/>
                <a:gd name="T9" fmla="*/ 40 h 177"/>
                <a:gd name="T10" fmla="*/ 72 w 177"/>
                <a:gd name="T11" fmla="*/ 52 h 177"/>
                <a:gd name="T12" fmla="*/ 62 w 177"/>
                <a:gd name="T13" fmla="*/ 62 h 177"/>
                <a:gd name="T14" fmla="*/ 52 w 177"/>
                <a:gd name="T15" fmla="*/ 72 h 177"/>
                <a:gd name="T16" fmla="*/ 40 w 177"/>
                <a:gd name="T17" fmla="*/ 79 h 177"/>
                <a:gd name="T18" fmla="*/ 28 w 177"/>
                <a:gd name="T19" fmla="*/ 84 h 177"/>
                <a:gd name="T20" fmla="*/ 14 w 177"/>
                <a:gd name="T21" fmla="*/ 87 h 177"/>
                <a:gd name="T22" fmla="*/ 0 w 177"/>
                <a:gd name="T23" fmla="*/ 88 h 177"/>
                <a:gd name="T24" fmla="*/ 0 w 177"/>
                <a:gd name="T25" fmla="*/ 0 h 1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7"/>
                <a:gd name="T40" fmla="*/ 0 h 177"/>
                <a:gd name="T41" fmla="*/ 177 w 177"/>
                <a:gd name="T42" fmla="*/ 177 h 1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7" h="177">
                  <a:moveTo>
                    <a:pt x="0" y="0"/>
                  </a:moveTo>
                  <a:lnTo>
                    <a:pt x="177" y="0"/>
                  </a:lnTo>
                  <a:lnTo>
                    <a:pt x="175" y="29"/>
                  </a:lnTo>
                  <a:lnTo>
                    <a:pt x="168" y="56"/>
                  </a:lnTo>
                  <a:lnTo>
                    <a:pt x="158" y="80"/>
                  </a:lnTo>
                  <a:lnTo>
                    <a:pt x="144" y="105"/>
                  </a:lnTo>
                  <a:lnTo>
                    <a:pt x="125" y="125"/>
                  </a:lnTo>
                  <a:lnTo>
                    <a:pt x="105" y="144"/>
                  </a:lnTo>
                  <a:lnTo>
                    <a:pt x="80" y="158"/>
                  </a:lnTo>
                  <a:lnTo>
                    <a:pt x="56" y="168"/>
                  </a:lnTo>
                  <a:lnTo>
                    <a:pt x="29" y="175"/>
                  </a:lnTo>
                  <a:lnTo>
                    <a:pt x="0" y="177"/>
                  </a:lnTo>
                  <a:lnTo>
                    <a:pt x="0" y="0"/>
                  </a:lnTo>
                  <a:close/>
                </a:path>
              </a:pathLst>
            </a:custGeom>
            <a:solidFill>
              <a:srgbClr val="FF3300"/>
            </a:solidFill>
            <a:ln w="1588">
              <a:solidFill>
                <a:srgbClr val="FF3300"/>
              </a:solidFill>
              <a:prstDash val="solid"/>
              <a:round/>
              <a:headEnd/>
              <a:tailEnd/>
            </a:ln>
          </p:spPr>
          <p:txBody>
            <a:bodyPr/>
            <a:lstStyle/>
            <a:p>
              <a:endParaRPr lang="en-US"/>
            </a:p>
          </p:txBody>
        </p:sp>
        <p:sp>
          <p:nvSpPr>
            <p:cNvPr id="23631" name="Freeform 45"/>
            <p:cNvSpPr>
              <a:spLocks/>
            </p:cNvSpPr>
            <p:nvPr/>
          </p:nvSpPr>
          <p:spPr bwMode="auto">
            <a:xfrm>
              <a:off x="854" y="3388"/>
              <a:ext cx="88" cy="88"/>
            </a:xfrm>
            <a:custGeom>
              <a:avLst/>
              <a:gdLst>
                <a:gd name="T0" fmla="*/ 0 w 176"/>
                <a:gd name="T1" fmla="*/ 88 h 176"/>
                <a:gd name="T2" fmla="*/ 88 w 176"/>
                <a:gd name="T3" fmla="*/ 88 h 176"/>
                <a:gd name="T4" fmla="*/ 88 w 176"/>
                <a:gd name="T5" fmla="*/ 0 h 176"/>
                <a:gd name="T6" fmla="*/ 75 w 176"/>
                <a:gd name="T7" fmla="*/ 1 h 176"/>
                <a:gd name="T8" fmla="*/ 61 w 176"/>
                <a:gd name="T9" fmla="*/ 5 h 176"/>
                <a:gd name="T10" fmla="*/ 48 w 176"/>
                <a:gd name="T11" fmla="*/ 10 h 176"/>
                <a:gd name="T12" fmla="*/ 37 w 176"/>
                <a:gd name="T13" fmla="*/ 17 h 176"/>
                <a:gd name="T14" fmla="*/ 26 w 176"/>
                <a:gd name="T15" fmla="*/ 26 h 176"/>
                <a:gd name="T16" fmla="*/ 17 w 176"/>
                <a:gd name="T17" fmla="*/ 37 h 176"/>
                <a:gd name="T18" fmla="*/ 10 w 176"/>
                <a:gd name="T19" fmla="*/ 48 h 176"/>
                <a:gd name="T20" fmla="*/ 5 w 176"/>
                <a:gd name="T21" fmla="*/ 61 h 176"/>
                <a:gd name="T22" fmla="*/ 1 w 176"/>
                <a:gd name="T23" fmla="*/ 75 h 176"/>
                <a:gd name="T24" fmla="*/ 0 w 176"/>
                <a:gd name="T25" fmla="*/ 88 h 1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6"/>
                <a:gd name="T40" fmla="*/ 0 h 176"/>
                <a:gd name="T41" fmla="*/ 176 w 176"/>
                <a:gd name="T42" fmla="*/ 176 h 17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6" h="176">
                  <a:moveTo>
                    <a:pt x="0" y="176"/>
                  </a:moveTo>
                  <a:lnTo>
                    <a:pt x="176" y="176"/>
                  </a:lnTo>
                  <a:lnTo>
                    <a:pt x="176" y="0"/>
                  </a:lnTo>
                  <a:lnTo>
                    <a:pt x="149" y="3"/>
                  </a:lnTo>
                  <a:lnTo>
                    <a:pt x="122" y="10"/>
                  </a:lnTo>
                  <a:lnTo>
                    <a:pt x="97" y="20"/>
                  </a:lnTo>
                  <a:lnTo>
                    <a:pt x="73" y="34"/>
                  </a:lnTo>
                  <a:lnTo>
                    <a:pt x="52" y="52"/>
                  </a:lnTo>
                  <a:lnTo>
                    <a:pt x="34" y="73"/>
                  </a:lnTo>
                  <a:lnTo>
                    <a:pt x="20" y="97"/>
                  </a:lnTo>
                  <a:lnTo>
                    <a:pt x="10" y="122"/>
                  </a:lnTo>
                  <a:lnTo>
                    <a:pt x="3" y="149"/>
                  </a:lnTo>
                  <a:lnTo>
                    <a:pt x="0" y="176"/>
                  </a:lnTo>
                  <a:close/>
                </a:path>
              </a:pathLst>
            </a:custGeom>
            <a:solidFill>
              <a:srgbClr val="FF3300"/>
            </a:solidFill>
            <a:ln w="1588">
              <a:solidFill>
                <a:srgbClr val="FF3300"/>
              </a:solidFill>
              <a:prstDash val="solid"/>
              <a:round/>
              <a:headEnd/>
              <a:tailEnd/>
            </a:ln>
          </p:spPr>
          <p:txBody>
            <a:bodyPr/>
            <a:lstStyle/>
            <a:p>
              <a:endParaRPr lang="en-US"/>
            </a:p>
          </p:txBody>
        </p:sp>
        <p:sp>
          <p:nvSpPr>
            <p:cNvPr id="23632" name="Oval 46"/>
            <p:cNvSpPr>
              <a:spLocks noChangeArrowheads="1"/>
            </p:cNvSpPr>
            <p:nvPr/>
          </p:nvSpPr>
          <p:spPr bwMode="auto">
            <a:xfrm>
              <a:off x="854" y="3388"/>
              <a:ext cx="176" cy="176"/>
            </a:xfrm>
            <a:prstGeom prst="ellipse">
              <a:avLst/>
            </a:prstGeom>
            <a:noFill/>
            <a:ln w="9525">
              <a:solidFill>
                <a:srgbClr val="FF3300"/>
              </a:solidFill>
              <a:round/>
              <a:headEnd/>
              <a:tailEnd/>
            </a:ln>
          </p:spPr>
          <p:txBody>
            <a:bodyPr anchor="ctr">
              <a:spAutoFit/>
            </a:bodyPr>
            <a:lstStyle/>
            <a:p>
              <a:endParaRPr lang="en-US"/>
            </a:p>
          </p:txBody>
        </p:sp>
      </p:grpSp>
      <p:grpSp>
        <p:nvGrpSpPr>
          <p:cNvPr id="23580" name="Group 47"/>
          <p:cNvGrpSpPr>
            <a:grpSpLocks/>
          </p:cNvGrpSpPr>
          <p:nvPr/>
        </p:nvGrpSpPr>
        <p:grpSpPr bwMode="auto">
          <a:xfrm>
            <a:off x="4694238" y="5802313"/>
            <a:ext cx="55562" cy="57150"/>
            <a:chOff x="854" y="3388"/>
            <a:chExt cx="176" cy="176"/>
          </a:xfrm>
        </p:grpSpPr>
        <p:sp>
          <p:nvSpPr>
            <p:cNvPr id="23623" name="Freeform 48"/>
            <p:cNvSpPr>
              <a:spLocks/>
            </p:cNvSpPr>
            <p:nvPr/>
          </p:nvSpPr>
          <p:spPr bwMode="auto">
            <a:xfrm>
              <a:off x="854" y="3476"/>
              <a:ext cx="88" cy="88"/>
            </a:xfrm>
            <a:custGeom>
              <a:avLst/>
              <a:gdLst>
                <a:gd name="T0" fmla="*/ 88 w 176"/>
                <a:gd name="T1" fmla="*/ 0 h 177"/>
                <a:gd name="T2" fmla="*/ 0 w 176"/>
                <a:gd name="T3" fmla="*/ 0 h 177"/>
                <a:gd name="T4" fmla="*/ 1 w 176"/>
                <a:gd name="T5" fmla="*/ 14 h 177"/>
                <a:gd name="T6" fmla="*/ 5 w 176"/>
                <a:gd name="T7" fmla="*/ 28 h 177"/>
                <a:gd name="T8" fmla="*/ 10 w 176"/>
                <a:gd name="T9" fmla="*/ 40 h 177"/>
                <a:gd name="T10" fmla="*/ 17 w 176"/>
                <a:gd name="T11" fmla="*/ 52 h 177"/>
                <a:gd name="T12" fmla="*/ 26 w 176"/>
                <a:gd name="T13" fmla="*/ 62 h 177"/>
                <a:gd name="T14" fmla="*/ 37 w 176"/>
                <a:gd name="T15" fmla="*/ 72 h 177"/>
                <a:gd name="T16" fmla="*/ 48 w 176"/>
                <a:gd name="T17" fmla="*/ 79 h 177"/>
                <a:gd name="T18" fmla="*/ 61 w 176"/>
                <a:gd name="T19" fmla="*/ 84 h 177"/>
                <a:gd name="T20" fmla="*/ 75 w 176"/>
                <a:gd name="T21" fmla="*/ 87 h 177"/>
                <a:gd name="T22" fmla="*/ 88 w 176"/>
                <a:gd name="T23" fmla="*/ 88 h 177"/>
                <a:gd name="T24" fmla="*/ 88 w 176"/>
                <a:gd name="T25" fmla="*/ 0 h 1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6"/>
                <a:gd name="T40" fmla="*/ 0 h 177"/>
                <a:gd name="T41" fmla="*/ 176 w 176"/>
                <a:gd name="T42" fmla="*/ 177 h 1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6" h="177">
                  <a:moveTo>
                    <a:pt x="176" y="0"/>
                  </a:moveTo>
                  <a:lnTo>
                    <a:pt x="0" y="0"/>
                  </a:lnTo>
                  <a:lnTo>
                    <a:pt x="3" y="29"/>
                  </a:lnTo>
                  <a:lnTo>
                    <a:pt x="10" y="56"/>
                  </a:lnTo>
                  <a:lnTo>
                    <a:pt x="20" y="80"/>
                  </a:lnTo>
                  <a:lnTo>
                    <a:pt x="34" y="105"/>
                  </a:lnTo>
                  <a:lnTo>
                    <a:pt x="52" y="125"/>
                  </a:lnTo>
                  <a:lnTo>
                    <a:pt x="73" y="144"/>
                  </a:lnTo>
                  <a:lnTo>
                    <a:pt x="97" y="158"/>
                  </a:lnTo>
                  <a:lnTo>
                    <a:pt x="122" y="168"/>
                  </a:lnTo>
                  <a:lnTo>
                    <a:pt x="149" y="175"/>
                  </a:lnTo>
                  <a:lnTo>
                    <a:pt x="176" y="177"/>
                  </a:lnTo>
                  <a:lnTo>
                    <a:pt x="176" y="0"/>
                  </a:lnTo>
                  <a:close/>
                </a:path>
              </a:pathLst>
            </a:custGeom>
            <a:solidFill>
              <a:schemeClr val="bg1"/>
            </a:solidFill>
            <a:ln w="1588">
              <a:solidFill>
                <a:srgbClr val="000000"/>
              </a:solidFill>
              <a:prstDash val="solid"/>
              <a:round/>
              <a:headEnd/>
              <a:tailEnd/>
            </a:ln>
          </p:spPr>
          <p:txBody>
            <a:bodyPr/>
            <a:lstStyle/>
            <a:p>
              <a:endParaRPr lang="en-US"/>
            </a:p>
          </p:txBody>
        </p:sp>
        <p:sp>
          <p:nvSpPr>
            <p:cNvPr id="23624" name="Freeform 49"/>
            <p:cNvSpPr>
              <a:spLocks/>
            </p:cNvSpPr>
            <p:nvPr/>
          </p:nvSpPr>
          <p:spPr bwMode="auto">
            <a:xfrm>
              <a:off x="942" y="3388"/>
              <a:ext cx="88" cy="88"/>
            </a:xfrm>
            <a:custGeom>
              <a:avLst/>
              <a:gdLst>
                <a:gd name="T0" fmla="*/ 88 w 177"/>
                <a:gd name="T1" fmla="*/ 88 h 176"/>
                <a:gd name="T2" fmla="*/ 0 w 177"/>
                <a:gd name="T3" fmla="*/ 88 h 176"/>
                <a:gd name="T4" fmla="*/ 0 w 177"/>
                <a:gd name="T5" fmla="*/ 0 h 176"/>
                <a:gd name="T6" fmla="*/ 14 w 177"/>
                <a:gd name="T7" fmla="*/ 1 h 176"/>
                <a:gd name="T8" fmla="*/ 28 w 177"/>
                <a:gd name="T9" fmla="*/ 5 h 176"/>
                <a:gd name="T10" fmla="*/ 40 w 177"/>
                <a:gd name="T11" fmla="*/ 10 h 176"/>
                <a:gd name="T12" fmla="*/ 52 w 177"/>
                <a:gd name="T13" fmla="*/ 17 h 176"/>
                <a:gd name="T14" fmla="*/ 62 w 177"/>
                <a:gd name="T15" fmla="*/ 26 h 176"/>
                <a:gd name="T16" fmla="*/ 72 w 177"/>
                <a:gd name="T17" fmla="*/ 37 h 176"/>
                <a:gd name="T18" fmla="*/ 79 w 177"/>
                <a:gd name="T19" fmla="*/ 48 h 176"/>
                <a:gd name="T20" fmla="*/ 84 w 177"/>
                <a:gd name="T21" fmla="*/ 61 h 176"/>
                <a:gd name="T22" fmla="*/ 87 w 177"/>
                <a:gd name="T23" fmla="*/ 75 h 176"/>
                <a:gd name="T24" fmla="*/ 88 w 177"/>
                <a:gd name="T25" fmla="*/ 88 h 1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7"/>
                <a:gd name="T40" fmla="*/ 0 h 176"/>
                <a:gd name="T41" fmla="*/ 177 w 177"/>
                <a:gd name="T42" fmla="*/ 176 h 17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7" h="176">
                  <a:moveTo>
                    <a:pt x="177" y="176"/>
                  </a:moveTo>
                  <a:lnTo>
                    <a:pt x="0" y="176"/>
                  </a:lnTo>
                  <a:lnTo>
                    <a:pt x="0" y="0"/>
                  </a:lnTo>
                  <a:lnTo>
                    <a:pt x="29" y="3"/>
                  </a:lnTo>
                  <a:lnTo>
                    <a:pt x="56" y="10"/>
                  </a:lnTo>
                  <a:lnTo>
                    <a:pt x="80" y="20"/>
                  </a:lnTo>
                  <a:lnTo>
                    <a:pt x="105" y="34"/>
                  </a:lnTo>
                  <a:lnTo>
                    <a:pt x="125" y="52"/>
                  </a:lnTo>
                  <a:lnTo>
                    <a:pt x="144" y="73"/>
                  </a:lnTo>
                  <a:lnTo>
                    <a:pt x="158" y="97"/>
                  </a:lnTo>
                  <a:lnTo>
                    <a:pt x="168" y="122"/>
                  </a:lnTo>
                  <a:lnTo>
                    <a:pt x="175" y="149"/>
                  </a:lnTo>
                  <a:lnTo>
                    <a:pt x="177" y="176"/>
                  </a:lnTo>
                  <a:close/>
                </a:path>
              </a:pathLst>
            </a:custGeom>
            <a:solidFill>
              <a:schemeClr val="bg1"/>
            </a:solidFill>
            <a:ln w="1588">
              <a:solidFill>
                <a:srgbClr val="000000"/>
              </a:solidFill>
              <a:prstDash val="solid"/>
              <a:round/>
              <a:headEnd/>
              <a:tailEnd/>
            </a:ln>
          </p:spPr>
          <p:txBody>
            <a:bodyPr/>
            <a:lstStyle/>
            <a:p>
              <a:endParaRPr lang="en-US"/>
            </a:p>
          </p:txBody>
        </p:sp>
        <p:sp>
          <p:nvSpPr>
            <p:cNvPr id="23625" name="Freeform 50"/>
            <p:cNvSpPr>
              <a:spLocks/>
            </p:cNvSpPr>
            <p:nvPr/>
          </p:nvSpPr>
          <p:spPr bwMode="auto">
            <a:xfrm>
              <a:off x="942" y="3476"/>
              <a:ext cx="88" cy="88"/>
            </a:xfrm>
            <a:custGeom>
              <a:avLst/>
              <a:gdLst>
                <a:gd name="T0" fmla="*/ 0 w 177"/>
                <a:gd name="T1" fmla="*/ 0 h 177"/>
                <a:gd name="T2" fmla="*/ 88 w 177"/>
                <a:gd name="T3" fmla="*/ 0 h 177"/>
                <a:gd name="T4" fmla="*/ 87 w 177"/>
                <a:gd name="T5" fmla="*/ 14 h 177"/>
                <a:gd name="T6" fmla="*/ 84 w 177"/>
                <a:gd name="T7" fmla="*/ 28 h 177"/>
                <a:gd name="T8" fmla="*/ 79 w 177"/>
                <a:gd name="T9" fmla="*/ 40 h 177"/>
                <a:gd name="T10" fmla="*/ 72 w 177"/>
                <a:gd name="T11" fmla="*/ 52 h 177"/>
                <a:gd name="T12" fmla="*/ 62 w 177"/>
                <a:gd name="T13" fmla="*/ 62 h 177"/>
                <a:gd name="T14" fmla="*/ 52 w 177"/>
                <a:gd name="T15" fmla="*/ 72 h 177"/>
                <a:gd name="T16" fmla="*/ 40 w 177"/>
                <a:gd name="T17" fmla="*/ 79 h 177"/>
                <a:gd name="T18" fmla="*/ 28 w 177"/>
                <a:gd name="T19" fmla="*/ 84 h 177"/>
                <a:gd name="T20" fmla="*/ 14 w 177"/>
                <a:gd name="T21" fmla="*/ 87 h 177"/>
                <a:gd name="T22" fmla="*/ 0 w 177"/>
                <a:gd name="T23" fmla="*/ 88 h 177"/>
                <a:gd name="T24" fmla="*/ 0 w 177"/>
                <a:gd name="T25" fmla="*/ 0 h 1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7"/>
                <a:gd name="T40" fmla="*/ 0 h 177"/>
                <a:gd name="T41" fmla="*/ 177 w 177"/>
                <a:gd name="T42" fmla="*/ 177 h 1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7" h="177">
                  <a:moveTo>
                    <a:pt x="0" y="0"/>
                  </a:moveTo>
                  <a:lnTo>
                    <a:pt x="177" y="0"/>
                  </a:lnTo>
                  <a:lnTo>
                    <a:pt x="175" y="29"/>
                  </a:lnTo>
                  <a:lnTo>
                    <a:pt x="168" y="56"/>
                  </a:lnTo>
                  <a:lnTo>
                    <a:pt x="158" y="80"/>
                  </a:lnTo>
                  <a:lnTo>
                    <a:pt x="144" y="105"/>
                  </a:lnTo>
                  <a:lnTo>
                    <a:pt x="125" y="125"/>
                  </a:lnTo>
                  <a:lnTo>
                    <a:pt x="105" y="144"/>
                  </a:lnTo>
                  <a:lnTo>
                    <a:pt x="80" y="158"/>
                  </a:lnTo>
                  <a:lnTo>
                    <a:pt x="56" y="168"/>
                  </a:lnTo>
                  <a:lnTo>
                    <a:pt x="29" y="175"/>
                  </a:lnTo>
                  <a:lnTo>
                    <a:pt x="0" y="177"/>
                  </a:lnTo>
                  <a:lnTo>
                    <a:pt x="0" y="0"/>
                  </a:lnTo>
                  <a:close/>
                </a:path>
              </a:pathLst>
            </a:custGeom>
            <a:solidFill>
              <a:srgbClr val="FF3300"/>
            </a:solidFill>
            <a:ln w="1588">
              <a:solidFill>
                <a:srgbClr val="FF3300"/>
              </a:solidFill>
              <a:prstDash val="solid"/>
              <a:round/>
              <a:headEnd/>
              <a:tailEnd/>
            </a:ln>
          </p:spPr>
          <p:txBody>
            <a:bodyPr/>
            <a:lstStyle/>
            <a:p>
              <a:endParaRPr lang="en-US"/>
            </a:p>
          </p:txBody>
        </p:sp>
        <p:sp>
          <p:nvSpPr>
            <p:cNvPr id="23626" name="Freeform 51"/>
            <p:cNvSpPr>
              <a:spLocks/>
            </p:cNvSpPr>
            <p:nvPr/>
          </p:nvSpPr>
          <p:spPr bwMode="auto">
            <a:xfrm>
              <a:off x="854" y="3388"/>
              <a:ext cx="88" cy="88"/>
            </a:xfrm>
            <a:custGeom>
              <a:avLst/>
              <a:gdLst>
                <a:gd name="T0" fmla="*/ 0 w 176"/>
                <a:gd name="T1" fmla="*/ 88 h 176"/>
                <a:gd name="T2" fmla="*/ 88 w 176"/>
                <a:gd name="T3" fmla="*/ 88 h 176"/>
                <a:gd name="T4" fmla="*/ 88 w 176"/>
                <a:gd name="T5" fmla="*/ 0 h 176"/>
                <a:gd name="T6" fmla="*/ 75 w 176"/>
                <a:gd name="T7" fmla="*/ 1 h 176"/>
                <a:gd name="T8" fmla="*/ 61 w 176"/>
                <a:gd name="T9" fmla="*/ 5 h 176"/>
                <a:gd name="T10" fmla="*/ 48 w 176"/>
                <a:gd name="T11" fmla="*/ 10 h 176"/>
                <a:gd name="T12" fmla="*/ 37 w 176"/>
                <a:gd name="T13" fmla="*/ 17 h 176"/>
                <a:gd name="T14" fmla="*/ 26 w 176"/>
                <a:gd name="T15" fmla="*/ 26 h 176"/>
                <a:gd name="T16" fmla="*/ 17 w 176"/>
                <a:gd name="T17" fmla="*/ 37 h 176"/>
                <a:gd name="T18" fmla="*/ 10 w 176"/>
                <a:gd name="T19" fmla="*/ 48 h 176"/>
                <a:gd name="T20" fmla="*/ 5 w 176"/>
                <a:gd name="T21" fmla="*/ 61 h 176"/>
                <a:gd name="T22" fmla="*/ 1 w 176"/>
                <a:gd name="T23" fmla="*/ 75 h 176"/>
                <a:gd name="T24" fmla="*/ 0 w 176"/>
                <a:gd name="T25" fmla="*/ 88 h 1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6"/>
                <a:gd name="T40" fmla="*/ 0 h 176"/>
                <a:gd name="T41" fmla="*/ 176 w 176"/>
                <a:gd name="T42" fmla="*/ 176 h 17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6" h="176">
                  <a:moveTo>
                    <a:pt x="0" y="176"/>
                  </a:moveTo>
                  <a:lnTo>
                    <a:pt x="176" y="176"/>
                  </a:lnTo>
                  <a:lnTo>
                    <a:pt x="176" y="0"/>
                  </a:lnTo>
                  <a:lnTo>
                    <a:pt x="149" y="3"/>
                  </a:lnTo>
                  <a:lnTo>
                    <a:pt x="122" y="10"/>
                  </a:lnTo>
                  <a:lnTo>
                    <a:pt x="97" y="20"/>
                  </a:lnTo>
                  <a:lnTo>
                    <a:pt x="73" y="34"/>
                  </a:lnTo>
                  <a:lnTo>
                    <a:pt x="52" y="52"/>
                  </a:lnTo>
                  <a:lnTo>
                    <a:pt x="34" y="73"/>
                  </a:lnTo>
                  <a:lnTo>
                    <a:pt x="20" y="97"/>
                  </a:lnTo>
                  <a:lnTo>
                    <a:pt x="10" y="122"/>
                  </a:lnTo>
                  <a:lnTo>
                    <a:pt x="3" y="149"/>
                  </a:lnTo>
                  <a:lnTo>
                    <a:pt x="0" y="176"/>
                  </a:lnTo>
                  <a:close/>
                </a:path>
              </a:pathLst>
            </a:custGeom>
            <a:solidFill>
              <a:srgbClr val="FF3300"/>
            </a:solidFill>
            <a:ln w="1588">
              <a:solidFill>
                <a:srgbClr val="FF3300"/>
              </a:solidFill>
              <a:prstDash val="solid"/>
              <a:round/>
              <a:headEnd/>
              <a:tailEnd/>
            </a:ln>
          </p:spPr>
          <p:txBody>
            <a:bodyPr/>
            <a:lstStyle/>
            <a:p>
              <a:endParaRPr lang="en-US"/>
            </a:p>
          </p:txBody>
        </p:sp>
        <p:sp>
          <p:nvSpPr>
            <p:cNvPr id="23627" name="Oval 52"/>
            <p:cNvSpPr>
              <a:spLocks noChangeArrowheads="1"/>
            </p:cNvSpPr>
            <p:nvPr/>
          </p:nvSpPr>
          <p:spPr bwMode="auto">
            <a:xfrm>
              <a:off x="854" y="3388"/>
              <a:ext cx="176" cy="176"/>
            </a:xfrm>
            <a:prstGeom prst="ellipse">
              <a:avLst/>
            </a:prstGeom>
            <a:noFill/>
            <a:ln w="9525">
              <a:solidFill>
                <a:srgbClr val="FF3300"/>
              </a:solidFill>
              <a:round/>
              <a:headEnd/>
              <a:tailEnd/>
            </a:ln>
          </p:spPr>
          <p:txBody>
            <a:bodyPr anchor="ctr">
              <a:spAutoFit/>
            </a:bodyPr>
            <a:lstStyle/>
            <a:p>
              <a:endParaRPr lang="en-US"/>
            </a:p>
          </p:txBody>
        </p:sp>
      </p:grpSp>
      <p:grpSp>
        <p:nvGrpSpPr>
          <p:cNvPr id="23581" name="Group 53"/>
          <p:cNvGrpSpPr>
            <a:grpSpLocks/>
          </p:cNvGrpSpPr>
          <p:nvPr/>
        </p:nvGrpSpPr>
        <p:grpSpPr bwMode="auto">
          <a:xfrm>
            <a:off x="4364038" y="5726113"/>
            <a:ext cx="347662" cy="103187"/>
            <a:chOff x="2749" y="3607"/>
            <a:chExt cx="219" cy="65"/>
          </a:xfrm>
        </p:grpSpPr>
        <p:sp>
          <p:nvSpPr>
            <p:cNvPr id="23616" name="Line 54"/>
            <p:cNvSpPr>
              <a:spLocks noChangeShapeType="1"/>
            </p:cNvSpPr>
            <p:nvPr/>
          </p:nvSpPr>
          <p:spPr bwMode="auto">
            <a:xfrm flipH="1" flipV="1">
              <a:off x="2784" y="3624"/>
              <a:ext cx="184" cy="48"/>
            </a:xfrm>
            <a:prstGeom prst="line">
              <a:avLst/>
            </a:prstGeom>
            <a:noFill/>
            <a:ln w="25400">
              <a:solidFill>
                <a:srgbClr val="FF0000"/>
              </a:solidFill>
              <a:prstDash val="dash"/>
              <a:round/>
              <a:headEnd/>
              <a:tailEnd/>
            </a:ln>
          </p:spPr>
          <p:txBody>
            <a:bodyPr>
              <a:spAutoFit/>
            </a:bodyPr>
            <a:lstStyle/>
            <a:p>
              <a:endParaRPr lang="en-US"/>
            </a:p>
          </p:txBody>
        </p:sp>
        <p:grpSp>
          <p:nvGrpSpPr>
            <p:cNvPr id="23617" name="Group 55"/>
            <p:cNvGrpSpPr>
              <a:grpSpLocks/>
            </p:cNvGrpSpPr>
            <p:nvPr/>
          </p:nvGrpSpPr>
          <p:grpSpPr bwMode="auto">
            <a:xfrm>
              <a:off x="2749" y="3607"/>
              <a:ext cx="35" cy="36"/>
              <a:chOff x="854" y="3388"/>
              <a:chExt cx="176" cy="176"/>
            </a:xfrm>
          </p:grpSpPr>
          <p:sp>
            <p:nvSpPr>
              <p:cNvPr id="23618" name="Freeform 56"/>
              <p:cNvSpPr>
                <a:spLocks/>
              </p:cNvSpPr>
              <p:nvPr/>
            </p:nvSpPr>
            <p:spPr bwMode="auto">
              <a:xfrm>
                <a:off x="854" y="3476"/>
                <a:ext cx="88" cy="88"/>
              </a:xfrm>
              <a:custGeom>
                <a:avLst/>
                <a:gdLst>
                  <a:gd name="T0" fmla="*/ 88 w 176"/>
                  <a:gd name="T1" fmla="*/ 0 h 177"/>
                  <a:gd name="T2" fmla="*/ 0 w 176"/>
                  <a:gd name="T3" fmla="*/ 0 h 177"/>
                  <a:gd name="T4" fmla="*/ 1 w 176"/>
                  <a:gd name="T5" fmla="*/ 14 h 177"/>
                  <a:gd name="T6" fmla="*/ 5 w 176"/>
                  <a:gd name="T7" fmla="*/ 28 h 177"/>
                  <a:gd name="T8" fmla="*/ 10 w 176"/>
                  <a:gd name="T9" fmla="*/ 40 h 177"/>
                  <a:gd name="T10" fmla="*/ 17 w 176"/>
                  <a:gd name="T11" fmla="*/ 52 h 177"/>
                  <a:gd name="T12" fmla="*/ 26 w 176"/>
                  <a:gd name="T13" fmla="*/ 62 h 177"/>
                  <a:gd name="T14" fmla="*/ 37 w 176"/>
                  <a:gd name="T15" fmla="*/ 72 h 177"/>
                  <a:gd name="T16" fmla="*/ 48 w 176"/>
                  <a:gd name="T17" fmla="*/ 79 h 177"/>
                  <a:gd name="T18" fmla="*/ 61 w 176"/>
                  <a:gd name="T19" fmla="*/ 84 h 177"/>
                  <a:gd name="T20" fmla="*/ 75 w 176"/>
                  <a:gd name="T21" fmla="*/ 87 h 177"/>
                  <a:gd name="T22" fmla="*/ 88 w 176"/>
                  <a:gd name="T23" fmla="*/ 88 h 177"/>
                  <a:gd name="T24" fmla="*/ 88 w 176"/>
                  <a:gd name="T25" fmla="*/ 0 h 1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6"/>
                  <a:gd name="T40" fmla="*/ 0 h 177"/>
                  <a:gd name="T41" fmla="*/ 176 w 176"/>
                  <a:gd name="T42" fmla="*/ 177 h 1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6" h="177">
                    <a:moveTo>
                      <a:pt x="176" y="0"/>
                    </a:moveTo>
                    <a:lnTo>
                      <a:pt x="0" y="0"/>
                    </a:lnTo>
                    <a:lnTo>
                      <a:pt x="3" y="29"/>
                    </a:lnTo>
                    <a:lnTo>
                      <a:pt x="10" y="56"/>
                    </a:lnTo>
                    <a:lnTo>
                      <a:pt x="20" y="80"/>
                    </a:lnTo>
                    <a:lnTo>
                      <a:pt x="34" y="105"/>
                    </a:lnTo>
                    <a:lnTo>
                      <a:pt x="52" y="125"/>
                    </a:lnTo>
                    <a:lnTo>
                      <a:pt x="73" y="144"/>
                    </a:lnTo>
                    <a:lnTo>
                      <a:pt x="97" y="158"/>
                    </a:lnTo>
                    <a:lnTo>
                      <a:pt x="122" y="168"/>
                    </a:lnTo>
                    <a:lnTo>
                      <a:pt x="149" y="175"/>
                    </a:lnTo>
                    <a:lnTo>
                      <a:pt x="176" y="177"/>
                    </a:lnTo>
                    <a:lnTo>
                      <a:pt x="176" y="0"/>
                    </a:lnTo>
                    <a:close/>
                  </a:path>
                </a:pathLst>
              </a:custGeom>
              <a:solidFill>
                <a:schemeClr val="bg1"/>
              </a:solidFill>
              <a:ln w="1588">
                <a:solidFill>
                  <a:srgbClr val="000000"/>
                </a:solidFill>
                <a:prstDash val="solid"/>
                <a:round/>
                <a:headEnd/>
                <a:tailEnd/>
              </a:ln>
            </p:spPr>
            <p:txBody>
              <a:bodyPr/>
              <a:lstStyle/>
              <a:p>
                <a:endParaRPr lang="en-US"/>
              </a:p>
            </p:txBody>
          </p:sp>
          <p:sp>
            <p:nvSpPr>
              <p:cNvPr id="23619" name="Freeform 57"/>
              <p:cNvSpPr>
                <a:spLocks/>
              </p:cNvSpPr>
              <p:nvPr/>
            </p:nvSpPr>
            <p:spPr bwMode="auto">
              <a:xfrm>
                <a:off x="942" y="3388"/>
                <a:ext cx="88" cy="88"/>
              </a:xfrm>
              <a:custGeom>
                <a:avLst/>
                <a:gdLst>
                  <a:gd name="T0" fmla="*/ 88 w 177"/>
                  <a:gd name="T1" fmla="*/ 88 h 176"/>
                  <a:gd name="T2" fmla="*/ 0 w 177"/>
                  <a:gd name="T3" fmla="*/ 88 h 176"/>
                  <a:gd name="T4" fmla="*/ 0 w 177"/>
                  <a:gd name="T5" fmla="*/ 0 h 176"/>
                  <a:gd name="T6" fmla="*/ 14 w 177"/>
                  <a:gd name="T7" fmla="*/ 1 h 176"/>
                  <a:gd name="T8" fmla="*/ 28 w 177"/>
                  <a:gd name="T9" fmla="*/ 5 h 176"/>
                  <a:gd name="T10" fmla="*/ 40 w 177"/>
                  <a:gd name="T11" fmla="*/ 10 h 176"/>
                  <a:gd name="T12" fmla="*/ 52 w 177"/>
                  <a:gd name="T13" fmla="*/ 17 h 176"/>
                  <a:gd name="T14" fmla="*/ 62 w 177"/>
                  <a:gd name="T15" fmla="*/ 26 h 176"/>
                  <a:gd name="T16" fmla="*/ 72 w 177"/>
                  <a:gd name="T17" fmla="*/ 37 h 176"/>
                  <a:gd name="T18" fmla="*/ 79 w 177"/>
                  <a:gd name="T19" fmla="*/ 48 h 176"/>
                  <a:gd name="T20" fmla="*/ 84 w 177"/>
                  <a:gd name="T21" fmla="*/ 61 h 176"/>
                  <a:gd name="T22" fmla="*/ 87 w 177"/>
                  <a:gd name="T23" fmla="*/ 75 h 176"/>
                  <a:gd name="T24" fmla="*/ 88 w 177"/>
                  <a:gd name="T25" fmla="*/ 88 h 1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7"/>
                  <a:gd name="T40" fmla="*/ 0 h 176"/>
                  <a:gd name="T41" fmla="*/ 177 w 177"/>
                  <a:gd name="T42" fmla="*/ 176 h 17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7" h="176">
                    <a:moveTo>
                      <a:pt x="177" y="176"/>
                    </a:moveTo>
                    <a:lnTo>
                      <a:pt x="0" y="176"/>
                    </a:lnTo>
                    <a:lnTo>
                      <a:pt x="0" y="0"/>
                    </a:lnTo>
                    <a:lnTo>
                      <a:pt x="29" y="3"/>
                    </a:lnTo>
                    <a:lnTo>
                      <a:pt x="56" y="10"/>
                    </a:lnTo>
                    <a:lnTo>
                      <a:pt x="80" y="20"/>
                    </a:lnTo>
                    <a:lnTo>
                      <a:pt x="105" y="34"/>
                    </a:lnTo>
                    <a:lnTo>
                      <a:pt x="125" y="52"/>
                    </a:lnTo>
                    <a:lnTo>
                      <a:pt x="144" y="73"/>
                    </a:lnTo>
                    <a:lnTo>
                      <a:pt x="158" y="97"/>
                    </a:lnTo>
                    <a:lnTo>
                      <a:pt x="168" y="122"/>
                    </a:lnTo>
                    <a:lnTo>
                      <a:pt x="175" y="149"/>
                    </a:lnTo>
                    <a:lnTo>
                      <a:pt x="177" y="176"/>
                    </a:lnTo>
                    <a:close/>
                  </a:path>
                </a:pathLst>
              </a:custGeom>
              <a:solidFill>
                <a:schemeClr val="bg1"/>
              </a:solidFill>
              <a:ln w="1588">
                <a:solidFill>
                  <a:srgbClr val="000000"/>
                </a:solidFill>
                <a:prstDash val="solid"/>
                <a:round/>
                <a:headEnd/>
                <a:tailEnd/>
              </a:ln>
            </p:spPr>
            <p:txBody>
              <a:bodyPr/>
              <a:lstStyle/>
              <a:p>
                <a:endParaRPr lang="en-US"/>
              </a:p>
            </p:txBody>
          </p:sp>
          <p:sp>
            <p:nvSpPr>
              <p:cNvPr id="23620" name="Freeform 58"/>
              <p:cNvSpPr>
                <a:spLocks/>
              </p:cNvSpPr>
              <p:nvPr/>
            </p:nvSpPr>
            <p:spPr bwMode="auto">
              <a:xfrm>
                <a:off x="942" y="3476"/>
                <a:ext cx="88" cy="88"/>
              </a:xfrm>
              <a:custGeom>
                <a:avLst/>
                <a:gdLst>
                  <a:gd name="T0" fmla="*/ 0 w 177"/>
                  <a:gd name="T1" fmla="*/ 0 h 177"/>
                  <a:gd name="T2" fmla="*/ 88 w 177"/>
                  <a:gd name="T3" fmla="*/ 0 h 177"/>
                  <a:gd name="T4" fmla="*/ 87 w 177"/>
                  <a:gd name="T5" fmla="*/ 14 h 177"/>
                  <a:gd name="T6" fmla="*/ 84 w 177"/>
                  <a:gd name="T7" fmla="*/ 28 h 177"/>
                  <a:gd name="T8" fmla="*/ 79 w 177"/>
                  <a:gd name="T9" fmla="*/ 40 h 177"/>
                  <a:gd name="T10" fmla="*/ 72 w 177"/>
                  <a:gd name="T11" fmla="*/ 52 h 177"/>
                  <a:gd name="T12" fmla="*/ 62 w 177"/>
                  <a:gd name="T13" fmla="*/ 62 h 177"/>
                  <a:gd name="T14" fmla="*/ 52 w 177"/>
                  <a:gd name="T15" fmla="*/ 72 h 177"/>
                  <a:gd name="T16" fmla="*/ 40 w 177"/>
                  <a:gd name="T17" fmla="*/ 79 h 177"/>
                  <a:gd name="T18" fmla="*/ 28 w 177"/>
                  <a:gd name="T19" fmla="*/ 84 h 177"/>
                  <a:gd name="T20" fmla="*/ 14 w 177"/>
                  <a:gd name="T21" fmla="*/ 87 h 177"/>
                  <a:gd name="T22" fmla="*/ 0 w 177"/>
                  <a:gd name="T23" fmla="*/ 88 h 177"/>
                  <a:gd name="T24" fmla="*/ 0 w 177"/>
                  <a:gd name="T25" fmla="*/ 0 h 1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7"/>
                  <a:gd name="T40" fmla="*/ 0 h 177"/>
                  <a:gd name="T41" fmla="*/ 177 w 177"/>
                  <a:gd name="T42" fmla="*/ 177 h 1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7" h="177">
                    <a:moveTo>
                      <a:pt x="0" y="0"/>
                    </a:moveTo>
                    <a:lnTo>
                      <a:pt x="177" y="0"/>
                    </a:lnTo>
                    <a:lnTo>
                      <a:pt x="175" y="29"/>
                    </a:lnTo>
                    <a:lnTo>
                      <a:pt x="168" y="56"/>
                    </a:lnTo>
                    <a:lnTo>
                      <a:pt x="158" y="80"/>
                    </a:lnTo>
                    <a:lnTo>
                      <a:pt x="144" y="105"/>
                    </a:lnTo>
                    <a:lnTo>
                      <a:pt x="125" y="125"/>
                    </a:lnTo>
                    <a:lnTo>
                      <a:pt x="105" y="144"/>
                    </a:lnTo>
                    <a:lnTo>
                      <a:pt x="80" y="158"/>
                    </a:lnTo>
                    <a:lnTo>
                      <a:pt x="56" y="168"/>
                    </a:lnTo>
                    <a:lnTo>
                      <a:pt x="29" y="175"/>
                    </a:lnTo>
                    <a:lnTo>
                      <a:pt x="0" y="177"/>
                    </a:lnTo>
                    <a:lnTo>
                      <a:pt x="0" y="0"/>
                    </a:lnTo>
                    <a:close/>
                  </a:path>
                </a:pathLst>
              </a:custGeom>
              <a:solidFill>
                <a:srgbClr val="FF3300"/>
              </a:solidFill>
              <a:ln w="1588">
                <a:solidFill>
                  <a:srgbClr val="FF3300"/>
                </a:solidFill>
                <a:prstDash val="solid"/>
                <a:round/>
                <a:headEnd/>
                <a:tailEnd/>
              </a:ln>
            </p:spPr>
            <p:txBody>
              <a:bodyPr/>
              <a:lstStyle/>
              <a:p>
                <a:endParaRPr lang="en-US"/>
              </a:p>
            </p:txBody>
          </p:sp>
          <p:sp>
            <p:nvSpPr>
              <p:cNvPr id="23621" name="Freeform 59"/>
              <p:cNvSpPr>
                <a:spLocks/>
              </p:cNvSpPr>
              <p:nvPr/>
            </p:nvSpPr>
            <p:spPr bwMode="auto">
              <a:xfrm>
                <a:off x="854" y="3388"/>
                <a:ext cx="88" cy="88"/>
              </a:xfrm>
              <a:custGeom>
                <a:avLst/>
                <a:gdLst>
                  <a:gd name="T0" fmla="*/ 0 w 176"/>
                  <a:gd name="T1" fmla="*/ 88 h 176"/>
                  <a:gd name="T2" fmla="*/ 88 w 176"/>
                  <a:gd name="T3" fmla="*/ 88 h 176"/>
                  <a:gd name="T4" fmla="*/ 88 w 176"/>
                  <a:gd name="T5" fmla="*/ 0 h 176"/>
                  <a:gd name="T6" fmla="*/ 75 w 176"/>
                  <a:gd name="T7" fmla="*/ 1 h 176"/>
                  <a:gd name="T8" fmla="*/ 61 w 176"/>
                  <a:gd name="T9" fmla="*/ 5 h 176"/>
                  <a:gd name="T10" fmla="*/ 48 w 176"/>
                  <a:gd name="T11" fmla="*/ 10 h 176"/>
                  <a:gd name="T12" fmla="*/ 37 w 176"/>
                  <a:gd name="T13" fmla="*/ 17 h 176"/>
                  <a:gd name="T14" fmla="*/ 26 w 176"/>
                  <a:gd name="T15" fmla="*/ 26 h 176"/>
                  <a:gd name="T16" fmla="*/ 17 w 176"/>
                  <a:gd name="T17" fmla="*/ 37 h 176"/>
                  <a:gd name="T18" fmla="*/ 10 w 176"/>
                  <a:gd name="T19" fmla="*/ 48 h 176"/>
                  <a:gd name="T20" fmla="*/ 5 w 176"/>
                  <a:gd name="T21" fmla="*/ 61 h 176"/>
                  <a:gd name="T22" fmla="*/ 1 w 176"/>
                  <a:gd name="T23" fmla="*/ 75 h 176"/>
                  <a:gd name="T24" fmla="*/ 0 w 176"/>
                  <a:gd name="T25" fmla="*/ 88 h 1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6"/>
                  <a:gd name="T40" fmla="*/ 0 h 176"/>
                  <a:gd name="T41" fmla="*/ 176 w 176"/>
                  <a:gd name="T42" fmla="*/ 176 h 17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6" h="176">
                    <a:moveTo>
                      <a:pt x="0" y="176"/>
                    </a:moveTo>
                    <a:lnTo>
                      <a:pt x="176" y="176"/>
                    </a:lnTo>
                    <a:lnTo>
                      <a:pt x="176" y="0"/>
                    </a:lnTo>
                    <a:lnTo>
                      <a:pt x="149" y="3"/>
                    </a:lnTo>
                    <a:lnTo>
                      <a:pt x="122" y="10"/>
                    </a:lnTo>
                    <a:lnTo>
                      <a:pt x="97" y="20"/>
                    </a:lnTo>
                    <a:lnTo>
                      <a:pt x="73" y="34"/>
                    </a:lnTo>
                    <a:lnTo>
                      <a:pt x="52" y="52"/>
                    </a:lnTo>
                    <a:lnTo>
                      <a:pt x="34" y="73"/>
                    </a:lnTo>
                    <a:lnTo>
                      <a:pt x="20" y="97"/>
                    </a:lnTo>
                    <a:lnTo>
                      <a:pt x="10" y="122"/>
                    </a:lnTo>
                    <a:lnTo>
                      <a:pt x="3" y="149"/>
                    </a:lnTo>
                    <a:lnTo>
                      <a:pt x="0" y="176"/>
                    </a:lnTo>
                    <a:close/>
                  </a:path>
                </a:pathLst>
              </a:custGeom>
              <a:solidFill>
                <a:srgbClr val="FF3300"/>
              </a:solidFill>
              <a:ln w="1588">
                <a:solidFill>
                  <a:srgbClr val="FF3300"/>
                </a:solidFill>
                <a:prstDash val="solid"/>
                <a:round/>
                <a:headEnd/>
                <a:tailEnd/>
              </a:ln>
            </p:spPr>
            <p:txBody>
              <a:bodyPr/>
              <a:lstStyle/>
              <a:p>
                <a:endParaRPr lang="en-US"/>
              </a:p>
            </p:txBody>
          </p:sp>
          <p:sp>
            <p:nvSpPr>
              <p:cNvPr id="23622" name="Oval 60"/>
              <p:cNvSpPr>
                <a:spLocks noChangeArrowheads="1"/>
              </p:cNvSpPr>
              <p:nvPr/>
            </p:nvSpPr>
            <p:spPr bwMode="auto">
              <a:xfrm>
                <a:off x="854" y="3388"/>
                <a:ext cx="176" cy="176"/>
              </a:xfrm>
              <a:prstGeom prst="ellipse">
                <a:avLst/>
              </a:prstGeom>
              <a:noFill/>
              <a:ln w="9525">
                <a:solidFill>
                  <a:srgbClr val="FF3300"/>
                </a:solidFill>
                <a:round/>
                <a:headEnd/>
                <a:tailEnd/>
              </a:ln>
            </p:spPr>
            <p:txBody>
              <a:bodyPr anchor="ctr">
                <a:spAutoFit/>
              </a:bodyPr>
              <a:lstStyle/>
              <a:p>
                <a:endParaRPr lang="en-US"/>
              </a:p>
            </p:txBody>
          </p:sp>
        </p:grpSp>
      </p:grpSp>
      <p:grpSp>
        <p:nvGrpSpPr>
          <p:cNvPr id="23582" name="Group 61"/>
          <p:cNvGrpSpPr>
            <a:grpSpLocks/>
          </p:cNvGrpSpPr>
          <p:nvPr/>
        </p:nvGrpSpPr>
        <p:grpSpPr bwMode="auto">
          <a:xfrm>
            <a:off x="3856038" y="2749550"/>
            <a:ext cx="584200" cy="2320925"/>
            <a:chOff x="2441" y="1756"/>
            <a:chExt cx="368" cy="1462"/>
          </a:xfrm>
        </p:grpSpPr>
        <p:sp>
          <p:nvSpPr>
            <p:cNvPr id="23614" name="Freeform 62"/>
            <p:cNvSpPr>
              <a:spLocks/>
            </p:cNvSpPr>
            <p:nvPr/>
          </p:nvSpPr>
          <p:spPr bwMode="auto">
            <a:xfrm>
              <a:off x="2546" y="2477"/>
              <a:ext cx="263" cy="741"/>
            </a:xfrm>
            <a:custGeom>
              <a:avLst/>
              <a:gdLst>
                <a:gd name="T0" fmla="*/ 32 w 263"/>
                <a:gd name="T1" fmla="*/ 741 h 741"/>
                <a:gd name="T2" fmla="*/ 13 w 263"/>
                <a:gd name="T3" fmla="*/ 652 h 741"/>
                <a:gd name="T4" fmla="*/ 3 w 263"/>
                <a:gd name="T5" fmla="*/ 562 h 741"/>
                <a:gd name="T6" fmla="*/ 3 w 263"/>
                <a:gd name="T7" fmla="*/ 433 h 741"/>
                <a:gd name="T8" fmla="*/ 19 w 263"/>
                <a:gd name="T9" fmla="*/ 319 h 741"/>
                <a:gd name="T10" fmla="*/ 48 w 263"/>
                <a:gd name="T11" fmla="*/ 231 h 741"/>
                <a:gd name="T12" fmla="*/ 97 w 263"/>
                <a:gd name="T13" fmla="*/ 150 h 741"/>
                <a:gd name="T14" fmla="*/ 172 w 263"/>
                <a:gd name="T15" fmla="*/ 71 h 741"/>
                <a:gd name="T16" fmla="*/ 263 w 263"/>
                <a:gd name="T17" fmla="*/ 0 h 74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3"/>
                <a:gd name="T28" fmla="*/ 0 h 741"/>
                <a:gd name="T29" fmla="*/ 263 w 263"/>
                <a:gd name="T30" fmla="*/ 741 h 74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3" h="741">
                  <a:moveTo>
                    <a:pt x="32" y="741"/>
                  </a:moveTo>
                  <a:cubicBezTo>
                    <a:pt x="29" y="726"/>
                    <a:pt x="18" y="682"/>
                    <a:pt x="13" y="652"/>
                  </a:cubicBezTo>
                  <a:cubicBezTo>
                    <a:pt x="8" y="622"/>
                    <a:pt x="5" y="598"/>
                    <a:pt x="3" y="562"/>
                  </a:cubicBezTo>
                  <a:cubicBezTo>
                    <a:pt x="1" y="526"/>
                    <a:pt x="0" y="473"/>
                    <a:pt x="3" y="433"/>
                  </a:cubicBezTo>
                  <a:cubicBezTo>
                    <a:pt x="6" y="393"/>
                    <a:pt x="12" y="353"/>
                    <a:pt x="19" y="319"/>
                  </a:cubicBezTo>
                  <a:cubicBezTo>
                    <a:pt x="26" y="285"/>
                    <a:pt x="35" y="259"/>
                    <a:pt x="48" y="231"/>
                  </a:cubicBezTo>
                  <a:cubicBezTo>
                    <a:pt x="61" y="203"/>
                    <a:pt x="76" y="177"/>
                    <a:pt x="97" y="150"/>
                  </a:cubicBezTo>
                  <a:cubicBezTo>
                    <a:pt x="118" y="123"/>
                    <a:pt x="144" y="96"/>
                    <a:pt x="172" y="71"/>
                  </a:cubicBezTo>
                  <a:cubicBezTo>
                    <a:pt x="200" y="46"/>
                    <a:pt x="248" y="12"/>
                    <a:pt x="263" y="0"/>
                  </a:cubicBezTo>
                </a:path>
              </a:pathLst>
            </a:custGeom>
            <a:noFill/>
            <a:ln w="28575" cap="flat" cmpd="sng">
              <a:solidFill>
                <a:schemeClr val="tx1"/>
              </a:solidFill>
              <a:prstDash val="solid"/>
              <a:round/>
              <a:headEnd type="none" w="med" len="med"/>
              <a:tailEnd type="none" w="med" len="med"/>
            </a:ln>
          </p:spPr>
          <p:txBody>
            <a:bodyPr anchor="ctr">
              <a:spAutoFit/>
            </a:bodyPr>
            <a:lstStyle/>
            <a:p>
              <a:endParaRPr lang="en-US"/>
            </a:p>
          </p:txBody>
        </p:sp>
        <p:sp>
          <p:nvSpPr>
            <p:cNvPr id="23615" name="Freeform 63"/>
            <p:cNvSpPr>
              <a:spLocks/>
            </p:cNvSpPr>
            <p:nvPr/>
          </p:nvSpPr>
          <p:spPr bwMode="auto">
            <a:xfrm>
              <a:off x="2441" y="1756"/>
              <a:ext cx="368" cy="726"/>
            </a:xfrm>
            <a:custGeom>
              <a:avLst/>
              <a:gdLst>
                <a:gd name="T0" fmla="*/ 0 w 368"/>
                <a:gd name="T1" fmla="*/ 0 h 726"/>
                <a:gd name="T2" fmla="*/ 57 w 368"/>
                <a:gd name="T3" fmla="*/ 102 h 726"/>
                <a:gd name="T4" fmla="*/ 117 w 368"/>
                <a:gd name="T5" fmla="*/ 213 h 726"/>
                <a:gd name="T6" fmla="*/ 168 w 368"/>
                <a:gd name="T7" fmla="*/ 307 h 726"/>
                <a:gd name="T8" fmla="*/ 224 w 368"/>
                <a:gd name="T9" fmla="*/ 425 h 726"/>
                <a:gd name="T10" fmla="*/ 282 w 368"/>
                <a:gd name="T11" fmla="*/ 545 h 726"/>
                <a:gd name="T12" fmla="*/ 336 w 368"/>
                <a:gd name="T13" fmla="*/ 660 h 726"/>
                <a:gd name="T14" fmla="*/ 368 w 368"/>
                <a:gd name="T15" fmla="*/ 726 h 726"/>
                <a:gd name="T16" fmla="*/ 0 60000 65536"/>
                <a:gd name="T17" fmla="*/ 0 60000 65536"/>
                <a:gd name="T18" fmla="*/ 0 60000 65536"/>
                <a:gd name="T19" fmla="*/ 0 60000 65536"/>
                <a:gd name="T20" fmla="*/ 0 60000 65536"/>
                <a:gd name="T21" fmla="*/ 0 60000 65536"/>
                <a:gd name="T22" fmla="*/ 0 60000 65536"/>
                <a:gd name="T23" fmla="*/ 0 60000 65536"/>
                <a:gd name="T24" fmla="*/ 0 w 368"/>
                <a:gd name="T25" fmla="*/ 0 h 726"/>
                <a:gd name="T26" fmla="*/ 368 w 368"/>
                <a:gd name="T27" fmla="*/ 726 h 7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68" h="726">
                  <a:moveTo>
                    <a:pt x="0" y="0"/>
                  </a:moveTo>
                  <a:cubicBezTo>
                    <a:pt x="10" y="17"/>
                    <a:pt x="37" y="66"/>
                    <a:pt x="57" y="102"/>
                  </a:cubicBezTo>
                  <a:cubicBezTo>
                    <a:pt x="77" y="138"/>
                    <a:pt x="99" y="179"/>
                    <a:pt x="117" y="213"/>
                  </a:cubicBezTo>
                  <a:cubicBezTo>
                    <a:pt x="135" y="247"/>
                    <a:pt x="150" y="272"/>
                    <a:pt x="168" y="307"/>
                  </a:cubicBezTo>
                  <a:cubicBezTo>
                    <a:pt x="186" y="342"/>
                    <a:pt x="205" y="385"/>
                    <a:pt x="224" y="425"/>
                  </a:cubicBezTo>
                  <a:cubicBezTo>
                    <a:pt x="243" y="465"/>
                    <a:pt x="263" y="506"/>
                    <a:pt x="282" y="545"/>
                  </a:cubicBezTo>
                  <a:cubicBezTo>
                    <a:pt x="301" y="584"/>
                    <a:pt x="322" y="630"/>
                    <a:pt x="336" y="660"/>
                  </a:cubicBezTo>
                  <a:cubicBezTo>
                    <a:pt x="350" y="690"/>
                    <a:pt x="361" y="712"/>
                    <a:pt x="368" y="726"/>
                  </a:cubicBezTo>
                </a:path>
              </a:pathLst>
            </a:custGeom>
            <a:noFill/>
            <a:ln w="28575" cap="flat" cmpd="sng">
              <a:solidFill>
                <a:schemeClr val="tx1"/>
              </a:solidFill>
              <a:prstDash val="solid"/>
              <a:round/>
              <a:headEnd type="none" w="med" len="med"/>
              <a:tailEnd type="none" w="med" len="med"/>
            </a:ln>
          </p:spPr>
          <p:txBody>
            <a:bodyPr anchor="ctr">
              <a:spAutoFit/>
            </a:bodyPr>
            <a:lstStyle/>
            <a:p>
              <a:endParaRPr lang="en-US"/>
            </a:p>
          </p:txBody>
        </p:sp>
      </p:grpSp>
      <p:grpSp>
        <p:nvGrpSpPr>
          <p:cNvPr id="23583" name="Group 64"/>
          <p:cNvGrpSpPr>
            <a:grpSpLocks/>
          </p:cNvGrpSpPr>
          <p:nvPr/>
        </p:nvGrpSpPr>
        <p:grpSpPr bwMode="auto">
          <a:xfrm>
            <a:off x="5078413" y="2809875"/>
            <a:ext cx="584200" cy="2320925"/>
            <a:chOff x="2441" y="1756"/>
            <a:chExt cx="368" cy="1462"/>
          </a:xfrm>
        </p:grpSpPr>
        <p:sp>
          <p:nvSpPr>
            <p:cNvPr id="23612" name="Freeform 65"/>
            <p:cNvSpPr>
              <a:spLocks/>
            </p:cNvSpPr>
            <p:nvPr/>
          </p:nvSpPr>
          <p:spPr bwMode="auto">
            <a:xfrm>
              <a:off x="2546" y="2477"/>
              <a:ext cx="263" cy="741"/>
            </a:xfrm>
            <a:custGeom>
              <a:avLst/>
              <a:gdLst>
                <a:gd name="T0" fmla="*/ 32 w 263"/>
                <a:gd name="T1" fmla="*/ 741 h 741"/>
                <a:gd name="T2" fmla="*/ 13 w 263"/>
                <a:gd name="T3" fmla="*/ 652 h 741"/>
                <a:gd name="T4" fmla="*/ 3 w 263"/>
                <a:gd name="T5" fmla="*/ 562 h 741"/>
                <a:gd name="T6" fmla="*/ 3 w 263"/>
                <a:gd name="T7" fmla="*/ 433 h 741"/>
                <a:gd name="T8" fmla="*/ 19 w 263"/>
                <a:gd name="T9" fmla="*/ 319 h 741"/>
                <a:gd name="T10" fmla="*/ 48 w 263"/>
                <a:gd name="T11" fmla="*/ 231 h 741"/>
                <a:gd name="T12" fmla="*/ 97 w 263"/>
                <a:gd name="T13" fmla="*/ 150 h 741"/>
                <a:gd name="T14" fmla="*/ 172 w 263"/>
                <a:gd name="T15" fmla="*/ 71 h 741"/>
                <a:gd name="T16" fmla="*/ 263 w 263"/>
                <a:gd name="T17" fmla="*/ 0 h 74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3"/>
                <a:gd name="T28" fmla="*/ 0 h 741"/>
                <a:gd name="T29" fmla="*/ 263 w 263"/>
                <a:gd name="T30" fmla="*/ 741 h 74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3" h="741">
                  <a:moveTo>
                    <a:pt x="32" y="741"/>
                  </a:moveTo>
                  <a:cubicBezTo>
                    <a:pt x="29" y="726"/>
                    <a:pt x="18" y="682"/>
                    <a:pt x="13" y="652"/>
                  </a:cubicBezTo>
                  <a:cubicBezTo>
                    <a:pt x="8" y="622"/>
                    <a:pt x="5" y="598"/>
                    <a:pt x="3" y="562"/>
                  </a:cubicBezTo>
                  <a:cubicBezTo>
                    <a:pt x="1" y="526"/>
                    <a:pt x="0" y="473"/>
                    <a:pt x="3" y="433"/>
                  </a:cubicBezTo>
                  <a:cubicBezTo>
                    <a:pt x="6" y="393"/>
                    <a:pt x="12" y="353"/>
                    <a:pt x="19" y="319"/>
                  </a:cubicBezTo>
                  <a:cubicBezTo>
                    <a:pt x="26" y="285"/>
                    <a:pt x="35" y="259"/>
                    <a:pt x="48" y="231"/>
                  </a:cubicBezTo>
                  <a:cubicBezTo>
                    <a:pt x="61" y="203"/>
                    <a:pt x="76" y="177"/>
                    <a:pt x="97" y="150"/>
                  </a:cubicBezTo>
                  <a:cubicBezTo>
                    <a:pt x="118" y="123"/>
                    <a:pt x="144" y="96"/>
                    <a:pt x="172" y="71"/>
                  </a:cubicBezTo>
                  <a:cubicBezTo>
                    <a:pt x="200" y="46"/>
                    <a:pt x="248" y="12"/>
                    <a:pt x="263" y="0"/>
                  </a:cubicBezTo>
                </a:path>
              </a:pathLst>
            </a:custGeom>
            <a:noFill/>
            <a:ln w="28575" cap="flat" cmpd="sng">
              <a:solidFill>
                <a:schemeClr val="tx1"/>
              </a:solidFill>
              <a:prstDash val="solid"/>
              <a:round/>
              <a:headEnd type="none" w="med" len="med"/>
              <a:tailEnd type="none" w="med" len="med"/>
            </a:ln>
          </p:spPr>
          <p:txBody>
            <a:bodyPr anchor="ctr">
              <a:spAutoFit/>
            </a:bodyPr>
            <a:lstStyle/>
            <a:p>
              <a:endParaRPr lang="en-US"/>
            </a:p>
          </p:txBody>
        </p:sp>
        <p:sp>
          <p:nvSpPr>
            <p:cNvPr id="23613" name="Freeform 66"/>
            <p:cNvSpPr>
              <a:spLocks/>
            </p:cNvSpPr>
            <p:nvPr/>
          </p:nvSpPr>
          <p:spPr bwMode="auto">
            <a:xfrm>
              <a:off x="2441" y="1756"/>
              <a:ext cx="368" cy="726"/>
            </a:xfrm>
            <a:custGeom>
              <a:avLst/>
              <a:gdLst>
                <a:gd name="T0" fmla="*/ 0 w 368"/>
                <a:gd name="T1" fmla="*/ 0 h 726"/>
                <a:gd name="T2" fmla="*/ 57 w 368"/>
                <a:gd name="T3" fmla="*/ 102 h 726"/>
                <a:gd name="T4" fmla="*/ 117 w 368"/>
                <a:gd name="T5" fmla="*/ 213 h 726"/>
                <a:gd name="T6" fmla="*/ 168 w 368"/>
                <a:gd name="T7" fmla="*/ 307 h 726"/>
                <a:gd name="T8" fmla="*/ 224 w 368"/>
                <a:gd name="T9" fmla="*/ 425 h 726"/>
                <a:gd name="T10" fmla="*/ 282 w 368"/>
                <a:gd name="T11" fmla="*/ 545 h 726"/>
                <a:gd name="T12" fmla="*/ 336 w 368"/>
                <a:gd name="T13" fmla="*/ 660 h 726"/>
                <a:gd name="T14" fmla="*/ 368 w 368"/>
                <a:gd name="T15" fmla="*/ 726 h 726"/>
                <a:gd name="T16" fmla="*/ 0 60000 65536"/>
                <a:gd name="T17" fmla="*/ 0 60000 65536"/>
                <a:gd name="T18" fmla="*/ 0 60000 65536"/>
                <a:gd name="T19" fmla="*/ 0 60000 65536"/>
                <a:gd name="T20" fmla="*/ 0 60000 65536"/>
                <a:gd name="T21" fmla="*/ 0 60000 65536"/>
                <a:gd name="T22" fmla="*/ 0 60000 65536"/>
                <a:gd name="T23" fmla="*/ 0 60000 65536"/>
                <a:gd name="T24" fmla="*/ 0 w 368"/>
                <a:gd name="T25" fmla="*/ 0 h 726"/>
                <a:gd name="T26" fmla="*/ 368 w 368"/>
                <a:gd name="T27" fmla="*/ 726 h 7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68" h="726">
                  <a:moveTo>
                    <a:pt x="0" y="0"/>
                  </a:moveTo>
                  <a:cubicBezTo>
                    <a:pt x="10" y="17"/>
                    <a:pt x="37" y="66"/>
                    <a:pt x="57" y="102"/>
                  </a:cubicBezTo>
                  <a:cubicBezTo>
                    <a:pt x="77" y="138"/>
                    <a:pt x="99" y="179"/>
                    <a:pt x="117" y="213"/>
                  </a:cubicBezTo>
                  <a:cubicBezTo>
                    <a:pt x="135" y="247"/>
                    <a:pt x="150" y="272"/>
                    <a:pt x="168" y="307"/>
                  </a:cubicBezTo>
                  <a:cubicBezTo>
                    <a:pt x="186" y="342"/>
                    <a:pt x="205" y="385"/>
                    <a:pt x="224" y="425"/>
                  </a:cubicBezTo>
                  <a:cubicBezTo>
                    <a:pt x="243" y="465"/>
                    <a:pt x="263" y="506"/>
                    <a:pt x="282" y="545"/>
                  </a:cubicBezTo>
                  <a:cubicBezTo>
                    <a:pt x="301" y="584"/>
                    <a:pt x="322" y="630"/>
                    <a:pt x="336" y="660"/>
                  </a:cubicBezTo>
                  <a:cubicBezTo>
                    <a:pt x="350" y="690"/>
                    <a:pt x="361" y="712"/>
                    <a:pt x="368" y="726"/>
                  </a:cubicBezTo>
                </a:path>
              </a:pathLst>
            </a:custGeom>
            <a:noFill/>
            <a:ln w="28575" cap="flat" cmpd="sng">
              <a:solidFill>
                <a:schemeClr val="tx1"/>
              </a:solidFill>
              <a:prstDash val="solid"/>
              <a:round/>
              <a:headEnd type="none" w="med" len="med"/>
              <a:tailEnd type="none" w="med" len="med"/>
            </a:ln>
          </p:spPr>
          <p:txBody>
            <a:bodyPr anchor="ctr">
              <a:spAutoFit/>
            </a:bodyPr>
            <a:lstStyle/>
            <a:p>
              <a:endParaRPr lang="en-US"/>
            </a:p>
          </p:txBody>
        </p:sp>
      </p:grpSp>
      <p:sp>
        <p:nvSpPr>
          <p:cNvPr id="23584" name="Line 67"/>
          <p:cNvSpPr>
            <a:spLocks noChangeShapeType="1"/>
          </p:cNvSpPr>
          <p:nvPr/>
        </p:nvSpPr>
        <p:spPr bwMode="auto">
          <a:xfrm flipV="1">
            <a:off x="4973638" y="5276850"/>
            <a:ext cx="736600" cy="549275"/>
          </a:xfrm>
          <a:prstGeom prst="line">
            <a:avLst/>
          </a:prstGeom>
          <a:noFill/>
          <a:ln w="25400">
            <a:solidFill>
              <a:srgbClr val="FF0000"/>
            </a:solidFill>
            <a:prstDash val="dash"/>
            <a:round/>
            <a:headEnd/>
            <a:tailEnd/>
          </a:ln>
        </p:spPr>
        <p:txBody>
          <a:bodyPr>
            <a:spAutoFit/>
          </a:bodyPr>
          <a:lstStyle/>
          <a:p>
            <a:endParaRPr lang="en-US"/>
          </a:p>
        </p:txBody>
      </p:sp>
      <p:sp>
        <p:nvSpPr>
          <p:cNvPr id="23585" name="Line 68"/>
          <p:cNvSpPr>
            <a:spLocks noChangeShapeType="1"/>
          </p:cNvSpPr>
          <p:nvPr/>
        </p:nvSpPr>
        <p:spPr bwMode="auto">
          <a:xfrm flipH="1" flipV="1">
            <a:off x="4067175" y="5059363"/>
            <a:ext cx="323850" cy="688975"/>
          </a:xfrm>
          <a:prstGeom prst="line">
            <a:avLst/>
          </a:prstGeom>
          <a:noFill/>
          <a:ln w="25400">
            <a:solidFill>
              <a:srgbClr val="FF0000"/>
            </a:solidFill>
            <a:prstDash val="dash"/>
            <a:round/>
            <a:headEnd/>
            <a:tailEnd/>
          </a:ln>
        </p:spPr>
        <p:txBody>
          <a:bodyPr>
            <a:spAutoFit/>
          </a:bodyPr>
          <a:lstStyle/>
          <a:p>
            <a:endParaRPr lang="en-US"/>
          </a:p>
        </p:txBody>
      </p:sp>
      <p:grpSp>
        <p:nvGrpSpPr>
          <p:cNvPr id="23586" name="Group 69"/>
          <p:cNvGrpSpPr>
            <a:grpSpLocks/>
          </p:cNvGrpSpPr>
          <p:nvPr/>
        </p:nvGrpSpPr>
        <p:grpSpPr bwMode="auto">
          <a:xfrm>
            <a:off x="4043363" y="5030788"/>
            <a:ext cx="55562" cy="57150"/>
            <a:chOff x="854" y="3388"/>
            <a:chExt cx="176" cy="176"/>
          </a:xfrm>
        </p:grpSpPr>
        <p:sp>
          <p:nvSpPr>
            <p:cNvPr id="23607" name="Freeform 70"/>
            <p:cNvSpPr>
              <a:spLocks/>
            </p:cNvSpPr>
            <p:nvPr/>
          </p:nvSpPr>
          <p:spPr bwMode="auto">
            <a:xfrm>
              <a:off x="854" y="3476"/>
              <a:ext cx="88" cy="88"/>
            </a:xfrm>
            <a:custGeom>
              <a:avLst/>
              <a:gdLst>
                <a:gd name="T0" fmla="*/ 88 w 176"/>
                <a:gd name="T1" fmla="*/ 0 h 177"/>
                <a:gd name="T2" fmla="*/ 0 w 176"/>
                <a:gd name="T3" fmla="*/ 0 h 177"/>
                <a:gd name="T4" fmla="*/ 1 w 176"/>
                <a:gd name="T5" fmla="*/ 14 h 177"/>
                <a:gd name="T6" fmla="*/ 5 w 176"/>
                <a:gd name="T7" fmla="*/ 28 h 177"/>
                <a:gd name="T8" fmla="*/ 10 w 176"/>
                <a:gd name="T9" fmla="*/ 40 h 177"/>
                <a:gd name="T10" fmla="*/ 17 w 176"/>
                <a:gd name="T11" fmla="*/ 52 h 177"/>
                <a:gd name="T12" fmla="*/ 26 w 176"/>
                <a:gd name="T13" fmla="*/ 62 h 177"/>
                <a:gd name="T14" fmla="*/ 37 w 176"/>
                <a:gd name="T15" fmla="*/ 72 h 177"/>
                <a:gd name="T16" fmla="*/ 48 w 176"/>
                <a:gd name="T17" fmla="*/ 79 h 177"/>
                <a:gd name="T18" fmla="*/ 61 w 176"/>
                <a:gd name="T19" fmla="*/ 84 h 177"/>
                <a:gd name="T20" fmla="*/ 75 w 176"/>
                <a:gd name="T21" fmla="*/ 87 h 177"/>
                <a:gd name="T22" fmla="*/ 88 w 176"/>
                <a:gd name="T23" fmla="*/ 88 h 177"/>
                <a:gd name="T24" fmla="*/ 88 w 176"/>
                <a:gd name="T25" fmla="*/ 0 h 1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6"/>
                <a:gd name="T40" fmla="*/ 0 h 177"/>
                <a:gd name="T41" fmla="*/ 176 w 176"/>
                <a:gd name="T42" fmla="*/ 177 h 1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6" h="177">
                  <a:moveTo>
                    <a:pt x="176" y="0"/>
                  </a:moveTo>
                  <a:lnTo>
                    <a:pt x="0" y="0"/>
                  </a:lnTo>
                  <a:lnTo>
                    <a:pt x="3" y="29"/>
                  </a:lnTo>
                  <a:lnTo>
                    <a:pt x="10" y="56"/>
                  </a:lnTo>
                  <a:lnTo>
                    <a:pt x="20" y="80"/>
                  </a:lnTo>
                  <a:lnTo>
                    <a:pt x="34" y="105"/>
                  </a:lnTo>
                  <a:lnTo>
                    <a:pt x="52" y="125"/>
                  </a:lnTo>
                  <a:lnTo>
                    <a:pt x="73" y="144"/>
                  </a:lnTo>
                  <a:lnTo>
                    <a:pt x="97" y="158"/>
                  </a:lnTo>
                  <a:lnTo>
                    <a:pt x="122" y="168"/>
                  </a:lnTo>
                  <a:lnTo>
                    <a:pt x="149" y="175"/>
                  </a:lnTo>
                  <a:lnTo>
                    <a:pt x="176" y="177"/>
                  </a:lnTo>
                  <a:lnTo>
                    <a:pt x="176" y="0"/>
                  </a:lnTo>
                  <a:close/>
                </a:path>
              </a:pathLst>
            </a:custGeom>
            <a:solidFill>
              <a:schemeClr val="bg1"/>
            </a:solidFill>
            <a:ln w="1588">
              <a:solidFill>
                <a:srgbClr val="000000"/>
              </a:solidFill>
              <a:prstDash val="solid"/>
              <a:round/>
              <a:headEnd/>
              <a:tailEnd/>
            </a:ln>
          </p:spPr>
          <p:txBody>
            <a:bodyPr/>
            <a:lstStyle/>
            <a:p>
              <a:endParaRPr lang="en-US"/>
            </a:p>
          </p:txBody>
        </p:sp>
        <p:sp>
          <p:nvSpPr>
            <p:cNvPr id="23608" name="Freeform 71"/>
            <p:cNvSpPr>
              <a:spLocks/>
            </p:cNvSpPr>
            <p:nvPr/>
          </p:nvSpPr>
          <p:spPr bwMode="auto">
            <a:xfrm>
              <a:off x="942" y="3388"/>
              <a:ext cx="88" cy="88"/>
            </a:xfrm>
            <a:custGeom>
              <a:avLst/>
              <a:gdLst>
                <a:gd name="T0" fmla="*/ 88 w 177"/>
                <a:gd name="T1" fmla="*/ 88 h 176"/>
                <a:gd name="T2" fmla="*/ 0 w 177"/>
                <a:gd name="T3" fmla="*/ 88 h 176"/>
                <a:gd name="T4" fmla="*/ 0 w 177"/>
                <a:gd name="T5" fmla="*/ 0 h 176"/>
                <a:gd name="T6" fmla="*/ 14 w 177"/>
                <a:gd name="T7" fmla="*/ 1 h 176"/>
                <a:gd name="T8" fmla="*/ 28 w 177"/>
                <a:gd name="T9" fmla="*/ 5 h 176"/>
                <a:gd name="T10" fmla="*/ 40 w 177"/>
                <a:gd name="T11" fmla="*/ 10 h 176"/>
                <a:gd name="T12" fmla="*/ 52 w 177"/>
                <a:gd name="T13" fmla="*/ 17 h 176"/>
                <a:gd name="T14" fmla="*/ 62 w 177"/>
                <a:gd name="T15" fmla="*/ 26 h 176"/>
                <a:gd name="T16" fmla="*/ 72 w 177"/>
                <a:gd name="T17" fmla="*/ 37 h 176"/>
                <a:gd name="T18" fmla="*/ 79 w 177"/>
                <a:gd name="T19" fmla="*/ 48 h 176"/>
                <a:gd name="T20" fmla="*/ 84 w 177"/>
                <a:gd name="T21" fmla="*/ 61 h 176"/>
                <a:gd name="T22" fmla="*/ 87 w 177"/>
                <a:gd name="T23" fmla="*/ 75 h 176"/>
                <a:gd name="T24" fmla="*/ 88 w 177"/>
                <a:gd name="T25" fmla="*/ 88 h 1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7"/>
                <a:gd name="T40" fmla="*/ 0 h 176"/>
                <a:gd name="T41" fmla="*/ 177 w 177"/>
                <a:gd name="T42" fmla="*/ 176 h 17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7" h="176">
                  <a:moveTo>
                    <a:pt x="177" y="176"/>
                  </a:moveTo>
                  <a:lnTo>
                    <a:pt x="0" y="176"/>
                  </a:lnTo>
                  <a:lnTo>
                    <a:pt x="0" y="0"/>
                  </a:lnTo>
                  <a:lnTo>
                    <a:pt x="29" y="3"/>
                  </a:lnTo>
                  <a:lnTo>
                    <a:pt x="56" y="10"/>
                  </a:lnTo>
                  <a:lnTo>
                    <a:pt x="80" y="20"/>
                  </a:lnTo>
                  <a:lnTo>
                    <a:pt x="105" y="34"/>
                  </a:lnTo>
                  <a:lnTo>
                    <a:pt x="125" y="52"/>
                  </a:lnTo>
                  <a:lnTo>
                    <a:pt x="144" y="73"/>
                  </a:lnTo>
                  <a:lnTo>
                    <a:pt x="158" y="97"/>
                  </a:lnTo>
                  <a:lnTo>
                    <a:pt x="168" y="122"/>
                  </a:lnTo>
                  <a:lnTo>
                    <a:pt x="175" y="149"/>
                  </a:lnTo>
                  <a:lnTo>
                    <a:pt x="177" y="176"/>
                  </a:lnTo>
                  <a:close/>
                </a:path>
              </a:pathLst>
            </a:custGeom>
            <a:solidFill>
              <a:schemeClr val="bg1"/>
            </a:solidFill>
            <a:ln w="1588">
              <a:solidFill>
                <a:srgbClr val="000000"/>
              </a:solidFill>
              <a:prstDash val="solid"/>
              <a:round/>
              <a:headEnd/>
              <a:tailEnd/>
            </a:ln>
          </p:spPr>
          <p:txBody>
            <a:bodyPr/>
            <a:lstStyle/>
            <a:p>
              <a:endParaRPr lang="en-US"/>
            </a:p>
          </p:txBody>
        </p:sp>
        <p:sp>
          <p:nvSpPr>
            <p:cNvPr id="23609" name="Freeform 72"/>
            <p:cNvSpPr>
              <a:spLocks/>
            </p:cNvSpPr>
            <p:nvPr/>
          </p:nvSpPr>
          <p:spPr bwMode="auto">
            <a:xfrm>
              <a:off x="942" y="3476"/>
              <a:ext cx="88" cy="88"/>
            </a:xfrm>
            <a:custGeom>
              <a:avLst/>
              <a:gdLst>
                <a:gd name="T0" fmla="*/ 0 w 177"/>
                <a:gd name="T1" fmla="*/ 0 h 177"/>
                <a:gd name="T2" fmla="*/ 88 w 177"/>
                <a:gd name="T3" fmla="*/ 0 h 177"/>
                <a:gd name="T4" fmla="*/ 87 w 177"/>
                <a:gd name="T5" fmla="*/ 14 h 177"/>
                <a:gd name="T6" fmla="*/ 84 w 177"/>
                <a:gd name="T7" fmla="*/ 28 h 177"/>
                <a:gd name="T8" fmla="*/ 79 w 177"/>
                <a:gd name="T9" fmla="*/ 40 h 177"/>
                <a:gd name="T10" fmla="*/ 72 w 177"/>
                <a:gd name="T11" fmla="*/ 52 h 177"/>
                <a:gd name="T12" fmla="*/ 62 w 177"/>
                <a:gd name="T13" fmla="*/ 62 h 177"/>
                <a:gd name="T14" fmla="*/ 52 w 177"/>
                <a:gd name="T15" fmla="*/ 72 h 177"/>
                <a:gd name="T16" fmla="*/ 40 w 177"/>
                <a:gd name="T17" fmla="*/ 79 h 177"/>
                <a:gd name="T18" fmla="*/ 28 w 177"/>
                <a:gd name="T19" fmla="*/ 84 h 177"/>
                <a:gd name="T20" fmla="*/ 14 w 177"/>
                <a:gd name="T21" fmla="*/ 87 h 177"/>
                <a:gd name="T22" fmla="*/ 0 w 177"/>
                <a:gd name="T23" fmla="*/ 88 h 177"/>
                <a:gd name="T24" fmla="*/ 0 w 177"/>
                <a:gd name="T25" fmla="*/ 0 h 1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7"/>
                <a:gd name="T40" fmla="*/ 0 h 177"/>
                <a:gd name="T41" fmla="*/ 177 w 177"/>
                <a:gd name="T42" fmla="*/ 177 h 1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7" h="177">
                  <a:moveTo>
                    <a:pt x="0" y="0"/>
                  </a:moveTo>
                  <a:lnTo>
                    <a:pt x="177" y="0"/>
                  </a:lnTo>
                  <a:lnTo>
                    <a:pt x="175" y="29"/>
                  </a:lnTo>
                  <a:lnTo>
                    <a:pt x="168" y="56"/>
                  </a:lnTo>
                  <a:lnTo>
                    <a:pt x="158" y="80"/>
                  </a:lnTo>
                  <a:lnTo>
                    <a:pt x="144" y="105"/>
                  </a:lnTo>
                  <a:lnTo>
                    <a:pt x="125" y="125"/>
                  </a:lnTo>
                  <a:lnTo>
                    <a:pt x="105" y="144"/>
                  </a:lnTo>
                  <a:lnTo>
                    <a:pt x="80" y="158"/>
                  </a:lnTo>
                  <a:lnTo>
                    <a:pt x="56" y="168"/>
                  </a:lnTo>
                  <a:lnTo>
                    <a:pt x="29" y="175"/>
                  </a:lnTo>
                  <a:lnTo>
                    <a:pt x="0" y="177"/>
                  </a:lnTo>
                  <a:lnTo>
                    <a:pt x="0" y="0"/>
                  </a:lnTo>
                  <a:close/>
                </a:path>
              </a:pathLst>
            </a:custGeom>
            <a:solidFill>
              <a:srgbClr val="FF3300"/>
            </a:solidFill>
            <a:ln w="1588">
              <a:solidFill>
                <a:srgbClr val="FF3300"/>
              </a:solidFill>
              <a:prstDash val="solid"/>
              <a:round/>
              <a:headEnd/>
              <a:tailEnd/>
            </a:ln>
          </p:spPr>
          <p:txBody>
            <a:bodyPr/>
            <a:lstStyle/>
            <a:p>
              <a:endParaRPr lang="en-US"/>
            </a:p>
          </p:txBody>
        </p:sp>
        <p:sp>
          <p:nvSpPr>
            <p:cNvPr id="23610" name="Freeform 73"/>
            <p:cNvSpPr>
              <a:spLocks/>
            </p:cNvSpPr>
            <p:nvPr/>
          </p:nvSpPr>
          <p:spPr bwMode="auto">
            <a:xfrm>
              <a:off x="854" y="3388"/>
              <a:ext cx="88" cy="88"/>
            </a:xfrm>
            <a:custGeom>
              <a:avLst/>
              <a:gdLst>
                <a:gd name="T0" fmla="*/ 0 w 176"/>
                <a:gd name="T1" fmla="*/ 88 h 176"/>
                <a:gd name="T2" fmla="*/ 88 w 176"/>
                <a:gd name="T3" fmla="*/ 88 h 176"/>
                <a:gd name="T4" fmla="*/ 88 w 176"/>
                <a:gd name="T5" fmla="*/ 0 h 176"/>
                <a:gd name="T6" fmla="*/ 75 w 176"/>
                <a:gd name="T7" fmla="*/ 1 h 176"/>
                <a:gd name="T8" fmla="*/ 61 w 176"/>
                <a:gd name="T9" fmla="*/ 5 h 176"/>
                <a:gd name="T10" fmla="*/ 48 w 176"/>
                <a:gd name="T11" fmla="*/ 10 h 176"/>
                <a:gd name="T12" fmla="*/ 37 w 176"/>
                <a:gd name="T13" fmla="*/ 17 h 176"/>
                <a:gd name="T14" fmla="*/ 26 w 176"/>
                <a:gd name="T15" fmla="*/ 26 h 176"/>
                <a:gd name="T16" fmla="*/ 17 w 176"/>
                <a:gd name="T17" fmla="*/ 37 h 176"/>
                <a:gd name="T18" fmla="*/ 10 w 176"/>
                <a:gd name="T19" fmla="*/ 48 h 176"/>
                <a:gd name="T20" fmla="*/ 5 w 176"/>
                <a:gd name="T21" fmla="*/ 61 h 176"/>
                <a:gd name="T22" fmla="*/ 1 w 176"/>
                <a:gd name="T23" fmla="*/ 75 h 176"/>
                <a:gd name="T24" fmla="*/ 0 w 176"/>
                <a:gd name="T25" fmla="*/ 88 h 1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6"/>
                <a:gd name="T40" fmla="*/ 0 h 176"/>
                <a:gd name="T41" fmla="*/ 176 w 176"/>
                <a:gd name="T42" fmla="*/ 176 h 17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6" h="176">
                  <a:moveTo>
                    <a:pt x="0" y="176"/>
                  </a:moveTo>
                  <a:lnTo>
                    <a:pt x="176" y="176"/>
                  </a:lnTo>
                  <a:lnTo>
                    <a:pt x="176" y="0"/>
                  </a:lnTo>
                  <a:lnTo>
                    <a:pt x="149" y="3"/>
                  </a:lnTo>
                  <a:lnTo>
                    <a:pt x="122" y="10"/>
                  </a:lnTo>
                  <a:lnTo>
                    <a:pt x="97" y="20"/>
                  </a:lnTo>
                  <a:lnTo>
                    <a:pt x="73" y="34"/>
                  </a:lnTo>
                  <a:lnTo>
                    <a:pt x="52" y="52"/>
                  </a:lnTo>
                  <a:lnTo>
                    <a:pt x="34" y="73"/>
                  </a:lnTo>
                  <a:lnTo>
                    <a:pt x="20" y="97"/>
                  </a:lnTo>
                  <a:lnTo>
                    <a:pt x="10" y="122"/>
                  </a:lnTo>
                  <a:lnTo>
                    <a:pt x="3" y="149"/>
                  </a:lnTo>
                  <a:lnTo>
                    <a:pt x="0" y="176"/>
                  </a:lnTo>
                  <a:close/>
                </a:path>
              </a:pathLst>
            </a:custGeom>
            <a:solidFill>
              <a:srgbClr val="FF3300"/>
            </a:solidFill>
            <a:ln w="1588">
              <a:solidFill>
                <a:srgbClr val="FF3300"/>
              </a:solidFill>
              <a:prstDash val="solid"/>
              <a:round/>
              <a:headEnd/>
              <a:tailEnd/>
            </a:ln>
          </p:spPr>
          <p:txBody>
            <a:bodyPr/>
            <a:lstStyle/>
            <a:p>
              <a:endParaRPr lang="en-US"/>
            </a:p>
          </p:txBody>
        </p:sp>
        <p:sp>
          <p:nvSpPr>
            <p:cNvPr id="23611" name="Oval 74"/>
            <p:cNvSpPr>
              <a:spLocks noChangeArrowheads="1"/>
            </p:cNvSpPr>
            <p:nvPr/>
          </p:nvSpPr>
          <p:spPr bwMode="auto">
            <a:xfrm>
              <a:off x="854" y="3388"/>
              <a:ext cx="176" cy="176"/>
            </a:xfrm>
            <a:prstGeom prst="ellipse">
              <a:avLst/>
            </a:prstGeom>
            <a:noFill/>
            <a:ln w="9525">
              <a:solidFill>
                <a:srgbClr val="FF3300"/>
              </a:solidFill>
              <a:round/>
              <a:headEnd/>
              <a:tailEnd/>
            </a:ln>
          </p:spPr>
          <p:txBody>
            <a:bodyPr anchor="ctr">
              <a:spAutoFit/>
            </a:bodyPr>
            <a:lstStyle/>
            <a:p>
              <a:endParaRPr lang="en-US"/>
            </a:p>
          </p:txBody>
        </p:sp>
      </p:grpSp>
      <p:sp>
        <p:nvSpPr>
          <p:cNvPr id="23587" name="Line 75"/>
          <p:cNvSpPr>
            <a:spLocks noChangeShapeType="1"/>
          </p:cNvSpPr>
          <p:nvPr/>
        </p:nvSpPr>
        <p:spPr bwMode="auto">
          <a:xfrm flipH="1" flipV="1">
            <a:off x="5311775" y="5135563"/>
            <a:ext cx="390525" cy="131762"/>
          </a:xfrm>
          <a:prstGeom prst="line">
            <a:avLst/>
          </a:prstGeom>
          <a:noFill/>
          <a:ln w="25400">
            <a:solidFill>
              <a:srgbClr val="FF0000"/>
            </a:solidFill>
            <a:prstDash val="dash"/>
            <a:round/>
            <a:headEnd/>
            <a:tailEnd/>
          </a:ln>
        </p:spPr>
        <p:txBody>
          <a:bodyPr>
            <a:spAutoFit/>
          </a:bodyPr>
          <a:lstStyle/>
          <a:p>
            <a:endParaRPr lang="en-US"/>
          </a:p>
        </p:txBody>
      </p:sp>
      <p:grpSp>
        <p:nvGrpSpPr>
          <p:cNvPr id="23588" name="Group 76"/>
          <p:cNvGrpSpPr>
            <a:grpSpLocks/>
          </p:cNvGrpSpPr>
          <p:nvPr/>
        </p:nvGrpSpPr>
        <p:grpSpPr bwMode="auto">
          <a:xfrm>
            <a:off x="5272088" y="5100638"/>
            <a:ext cx="55562" cy="57150"/>
            <a:chOff x="854" y="3388"/>
            <a:chExt cx="176" cy="176"/>
          </a:xfrm>
        </p:grpSpPr>
        <p:sp>
          <p:nvSpPr>
            <p:cNvPr id="23602" name="Freeform 77"/>
            <p:cNvSpPr>
              <a:spLocks/>
            </p:cNvSpPr>
            <p:nvPr/>
          </p:nvSpPr>
          <p:spPr bwMode="auto">
            <a:xfrm>
              <a:off x="854" y="3476"/>
              <a:ext cx="88" cy="88"/>
            </a:xfrm>
            <a:custGeom>
              <a:avLst/>
              <a:gdLst>
                <a:gd name="T0" fmla="*/ 88 w 176"/>
                <a:gd name="T1" fmla="*/ 0 h 177"/>
                <a:gd name="T2" fmla="*/ 0 w 176"/>
                <a:gd name="T3" fmla="*/ 0 h 177"/>
                <a:gd name="T4" fmla="*/ 1 w 176"/>
                <a:gd name="T5" fmla="*/ 14 h 177"/>
                <a:gd name="T6" fmla="*/ 5 w 176"/>
                <a:gd name="T7" fmla="*/ 28 h 177"/>
                <a:gd name="T8" fmla="*/ 10 w 176"/>
                <a:gd name="T9" fmla="*/ 40 h 177"/>
                <a:gd name="T10" fmla="*/ 17 w 176"/>
                <a:gd name="T11" fmla="*/ 52 h 177"/>
                <a:gd name="T12" fmla="*/ 26 w 176"/>
                <a:gd name="T13" fmla="*/ 62 h 177"/>
                <a:gd name="T14" fmla="*/ 37 w 176"/>
                <a:gd name="T15" fmla="*/ 72 h 177"/>
                <a:gd name="T16" fmla="*/ 48 w 176"/>
                <a:gd name="T17" fmla="*/ 79 h 177"/>
                <a:gd name="T18" fmla="*/ 61 w 176"/>
                <a:gd name="T19" fmla="*/ 84 h 177"/>
                <a:gd name="T20" fmla="*/ 75 w 176"/>
                <a:gd name="T21" fmla="*/ 87 h 177"/>
                <a:gd name="T22" fmla="*/ 88 w 176"/>
                <a:gd name="T23" fmla="*/ 88 h 177"/>
                <a:gd name="T24" fmla="*/ 88 w 176"/>
                <a:gd name="T25" fmla="*/ 0 h 1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6"/>
                <a:gd name="T40" fmla="*/ 0 h 177"/>
                <a:gd name="T41" fmla="*/ 176 w 176"/>
                <a:gd name="T42" fmla="*/ 177 h 1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6" h="177">
                  <a:moveTo>
                    <a:pt x="176" y="0"/>
                  </a:moveTo>
                  <a:lnTo>
                    <a:pt x="0" y="0"/>
                  </a:lnTo>
                  <a:lnTo>
                    <a:pt x="3" y="29"/>
                  </a:lnTo>
                  <a:lnTo>
                    <a:pt x="10" y="56"/>
                  </a:lnTo>
                  <a:lnTo>
                    <a:pt x="20" y="80"/>
                  </a:lnTo>
                  <a:lnTo>
                    <a:pt x="34" y="105"/>
                  </a:lnTo>
                  <a:lnTo>
                    <a:pt x="52" y="125"/>
                  </a:lnTo>
                  <a:lnTo>
                    <a:pt x="73" y="144"/>
                  </a:lnTo>
                  <a:lnTo>
                    <a:pt x="97" y="158"/>
                  </a:lnTo>
                  <a:lnTo>
                    <a:pt x="122" y="168"/>
                  </a:lnTo>
                  <a:lnTo>
                    <a:pt x="149" y="175"/>
                  </a:lnTo>
                  <a:lnTo>
                    <a:pt x="176" y="177"/>
                  </a:lnTo>
                  <a:lnTo>
                    <a:pt x="176" y="0"/>
                  </a:lnTo>
                  <a:close/>
                </a:path>
              </a:pathLst>
            </a:custGeom>
            <a:solidFill>
              <a:schemeClr val="bg1"/>
            </a:solidFill>
            <a:ln w="1588">
              <a:solidFill>
                <a:srgbClr val="000000"/>
              </a:solidFill>
              <a:prstDash val="solid"/>
              <a:round/>
              <a:headEnd/>
              <a:tailEnd/>
            </a:ln>
          </p:spPr>
          <p:txBody>
            <a:bodyPr/>
            <a:lstStyle/>
            <a:p>
              <a:endParaRPr lang="en-US"/>
            </a:p>
          </p:txBody>
        </p:sp>
        <p:sp>
          <p:nvSpPr>
            <p:cNvPr id="23603" name="Freeform 78"/>
            <p:cNvSpPr>
              <a:spLocks/>
            </p:cNvSpPr>
            <p:nvPr/>
          </p:nvSpPr>
          <p:spPr bwMode="auto">
            <a:xfrm>
              <a:off x="942" y="3388"/>
              <a:ext cx="88" cy="88"/>
            </a:xfrm>
            <a:custGeom>
              <a:avLst/>
              <a:gdLst>
                <a:gd name="T0" fmla="*/ 88 w 177"/>
                <a:gd name="T1" fmla="*/ 88 h 176"/>
                <a:gd name="T2" fmla="*/ 0 w 177"/>
                <a:gd name="T3" fmla="*/ 88 h 176"/>
                <a:gd name="T4" fmla="*/ 0 w 177"/>
                <a:gd name="T5" fmla="*/ 0 h 176"/>
                <a:gd name="T6" fmla="*/ 14 w 177"/>
                <a:gd name="T7" fmla="*/ 1 h 176"/>
                <a:gd name="T8" fmla="*/ 28 w 177"/>
                <a:gd name="T9" fmla="*/ 5 h 176"/>
                <a:gd name="T10" fmla="*/ 40 w 177"/>
                <a:gd name="T11" fmla="*/ 10 h 176"/>
                <a:gd name="T12" fmla="*/ 52 w 177"/>
                <a:gd name="T13" fmla="*/ 17 h 176"/>
                <a:gd name="T14" fmla="*/ 62 w 177"/>
                <a:gd name="T15" fmla="*/ 26 h 176"/>
                <a:gd name="T16" fmla="*/ 72 w 177"/>
                <a:gd name="T17" fmla="*/ 37 h 176"/>
                <a:gd name="T18" fmla="*/ 79 w 177"/>
                <a:gd name="T19" fmla="*/ 48 h 176"/>
                <a:gd name="T20" fmla="*/ 84 w 177"/>
                <a:gd name="T21" fmla="*/ 61 h 176"/>
                <a:gd name="T22" fmla="*/ 87 w 177"/>
                <a:gd name="T23" fmla="*/ 75 h 176"/>
                <a:gd name="T24" fmla="*/ 88 w 177"/>
                <a:gd name="T25" fmla="*/ 88 h 1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7"/>
                <a:gd name="T40" fmla="*/ 0 h 176"/>
                <a:gd name="T41" fmla="*/ 177 w 177"/>
                <a:gd name="T42" fmla="*/ 176 h 17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7" h="176">
                  <a:moveTo>
                    <a:pt x="177" y="176"/>
                  </a:moveTo>
                  <a:lnTo>
                    <a:pt x="0" y="176"/>
                  </a:lnTo>
                  <a:lnTo>
                    <a:pt x="0" y="0"/>
                  </a:lnTo>
                  <a:lnTo>
                    <a:pt x="29" y="3"/>
                  </a:lnTo>
                  <a:lnTo>
                    <a:pt x="56" y="10"/>
                  </a:lnTo>
                  <a:lnTo>
                    <a:pt x="80" y="20"/>
                  </a:lnTo>
                  <a:lnTo>
                    <a:pt x="105" y="34"/>
                  </a:lnTo>
                  <a:lnTo>
                    <a:pt x="125" y="52"/>
                  </a:lnTo>
                  <a:lnTo>
                    <a:pt x="144" y="73"/>
                  </a:lnTo>
                  <a:lnTo>
                    <a:pt x="158" y="97"/>
                  </a:lnTo>
                  <a:lnTo>
                    <a:pt x="168" y="122"/>
                  </a:lnTo>
                  <a:lnTo>
                    <a:pt x="175" y="149"/>
                  </a:lnTo>
                  <a:lnTo>
                    <a:pt x="177" y="176"/>
                  </a:lnTo>
                  <a:close/>
                </a:path>
              </a:pathLst>
            </a:custGeom>
            <a:solidFill>
              <a:schemeClr val="bg1"/>
            </a:solidFill>
            <a:ln w="1588">
              <a:solidFill>
                <a:srgbClr val="000000"/>
              </a:solidFill>
              <a:prstDash val="solid"/>
              <a:round/>
              <a:headEnd/>
              <a:tailEnd/>
            </a:ln>
          </p:spPr>
          <p:txBody>
            <a:bodyPr/>
            <a:lstStyle/>
            <a:p>
              <a:endParaRPr lang="en-US"/>
            </a:p>
          </p:txBody>
        </p:sp>
        <p:sp>
          <p:nvSpPr>
            <p:cNvPr id="23604" name="Freeform 79"/>
            <p:cNvSpPr>
              <a:spLocks/>
            </p:cNvSpPr>
            <p:nvPr/>
          </p:nvSpPr>
          <p:spPr bwMode="auto">
            <a:xfrm>
              <a:off x="942" y="3476"/>
              <a:ext cx="88" cy="88"/>
            </a:xfrm>
            <a:custGeom>
              <a:avLst/>
              <a:gdLst>
                <a:gd name="T0" fmla="*/ 0 w 177"/>
                <a:gd name="T1" fmla="*/ 0 h 177"/>
                <a:gd name="T2" fmla="*/ 88 w 177"/>
                <a:gd name="T3" fmla="*/ 0 h 177"/>
                <a:gd name="T4" fmla="*/ 87 w 177"/>
                <a:gd name="T5" fmla="*/ 14 h 177"/>
                <a:gd name="T6" fmla="*/ 84 w 177"/>
                <a:gd name="T7" fmla="*/ 28 h 177"/>
                <a:gd name="T8" fmla="*/ 79 w 177"/>
                <a:gd name="T9" fmla="*/ 40 h 177"/>
                <a:gd name="T10" fmla="*/ 72 w 177"/>
                <a:gd name="T11" fmla="*/ 52 h 177"/>
                <a:gd name="T12" fmla="*/ 62 w 177"/>
                <a:gd name="T13" fmla="*/ 62 h 177"/>
                <a:gd name="T14" fmla="*/ 52 w 177"/>
                <a:gd name="T15" fmla="*/ 72 h 177"/>
                <a:gd name="T16" fmla="*/ 40 w 177"/>
                <a:gd name="T17" fmla="*/ 79 h 177"/>
                <a:gd name="T18" fmla="*/ 28 w 177"/>
                <a:gd name="T19" fmla="*/ 84 h 177"/>
                <a:gd name="T20" fmla="*/ 14 w 177"/>
                <a:gd name="T21" fmla="*/ 87 h 177"/>
                <a:gd name="T22" fmla="*/ 0 w 177"/>
                <a:gd name="T23" fmla="*/ 88 h 177"/>
                <a:gd name="T24" fmla="*/ 0 w 177"/>
                <a:gd name="T25" fmla="*/ 0 h 1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7"/>
                <a:gd name="T40" fmla="*/ 0 h 177"/>
                <a:gd name="T41" fmla="*/ 177 w 177"/>
                <a:gd name="T42" fmla="*/ 177 h 1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7" h="177">
                  <a:moveTo>
                    <a:pt x="0" y="0"/>
                  </a:moveTo>
                  <a:lnTo>
                    <a:pt x="177" y="0"/>
                  </a:lnTo>
                  <a:lnTo>
                    <a:pt x="175" y="29"/>
                  </a:lnTo>
                  <a:lnTo>
                    <a:pt x="168" y="56"/>
                  </a:lnTo>
                  <a:lnTo>
                    <a:pt x="158" y="80"/>
                  </a:lnTo>
                  <a:lnTo>
                    <a:pt x="144" y="105"/>
                  </a:lnTo>
                  <a:lnTo>
                    <a:pt x="125" y="125"/>
                  </a:lnTo>
                  <a:lnTo>
                    <a:pt x="105" y="144"/>
                  </a:lnTo>
                  <a:lnTo>
                    <a:pt x="80" y="158"/>
                  </a:lnTo>
                  <a:lnTo>
                    <a:pt x="56" y="168"/>
                  </a:lnTo>
                  <a:lnTo>
                    <a:pt x="29" y="175"/>
                  </a:lnTo>
                  <a:lnTo>
                    <a:pt x="0" y="177"/>
                  </a:lnTo>
                  <a:lnTo>
                    <a:pt x="0" y="0"/>
                  </a:lnTo>
                  <a:close/>
                </a:path>
              </a:pathLst>
            </a:custGeom>
            <a:solidFill>
              <a:srgbClr val="FF3300"/>
            </a:solidFill>
            <a:ln w="1588">
              <a:solidFill>
                <a:srgbClr val="FF3300"/>
              </a:solidFill>
              <a:prstDash val="solid"/>
              <a:round/>
              <a:headEnd/>
              <a:tailEnd/>
            </a:ln>
          </p:spPr>
          <p:txBody>
            <a:bodyPr/>
            <a:lstStyle/>
            <a:p>
              <a:endParaRPr lang="en-US"/>
            </a:p>
          </p:txBody>
        </p:sp>
        <p:sp>
          <p:nvSpPr>
            <p:cNvPr id="23605" name="Freeform 80"/>
            <p:cNvSpPr>
              <a:spLocks/>
            </p:cNvSpPr>
            <p:nvPr/>
          </p:nvSpPr>
          <p:spPr bwMode="auto">
            <a:xfrm>
              <a:off x="854" y="3388"/>
              <a:ext cx="88" cy="88"/>
            </a:xfrm>
            <a:custGeom>
              <a:avLst/>
              <a:gdLst>
                <a:gd name="T0" fmla="*/ 0 w 176"/>
                <a:gd name="T1" fmla="*/ 88 h 176"/>
                <a:gd name="T2" fmla="*/ 88 w 176"/>
                <a:gd name="T3" fmla="*/ 88 h 176"/>
                <a:gd name="T4" fmla="*/ 88 w 176"/>
                <a:gd name="T5" fmla="*/ 0 h 176"/>
                <a:gd name="T6" fmla="*/ 75 w 176"/>
                <a:gd name="T7" fmla="*/ 1 h 176"/>
                <a:gd name="T8" fmla="*/ 61 w 176"/>
                <a:gd name="T9" fmla="*/ 5 h 176"/>
                <a:gd name="T10" fmla="*/ 48 w 176"/>
                <a:gd name="T11" fmla="*/ 10 h 176"/>
                <a:gd name="T12" fmla="*/ 37 w 176"/>
                <a:gd name="T13" fmla="*/ 17 h 176"/>
                <a:gd name="T14" fmla="*/ 26 w 176"/>
                <a:gd name="T15" fmla="*/ 26 h 176"/>
                <a:gd name="T16" fmla="*/ 17 w 176"/>
                <a:gd name="T17" fmla="*/ 37 h 176"/>
                <a:gd name="T18" fmla="*/ 10 w 176"/>
                <a:gd name="T19" fmla="*/ 48 h 176"/>
                <a:gd name="T20" fmla="*/ 5 w 176"/>
                <a:gd name="T21" fmla="*/ 61 h 176"/>
                <a:gd name="T22" fmla="*/ 1 w 176"/>
                <a:gd name="T23" fmla="*/ 75 h 176"/>
                <a:gd name="T24" fmla="*/ 0 w 176"/>
                <a:gd name="T25" fmla="*/ 88 h 1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6"/>
                <a:gd name="T40" fmla="*/ 0 h 176"/>
                <a:gd name="T41" fmla="*/ 176 w 176"/>
                <a:gd name="T42" fmla="*/ 176 h 17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6" h="176">
                  <a:moveTo>
                    <a:pt x="0" y="176"/>
                  </a:moveTo>
                  <a:lnTo>
                    <a:pt x="176" y="176"/>
                  </a:lnTo>
                  <a:lnTo>
                    <a:pt x="176" y="0"/>
                  </a:lnTo>
                  <a:lnTo>
                    <a:pt x="149" y="3"/>
                  </a:lnTo>
                  <a:lnTo>
                    <a:pt x="122" y="10"/>
                  </a:lnTo>
                  <a:lnTo>
                    <a:pt x="97" y="20"/>
                  </a:lnTo>
                  <a:lnTo>
                    <a:pt x="73" y="34"/>
                  </a:lnTo>
                  <a:lnTo>
                    <a:pt x="52" y="52"/>
                  </a:lnTo>
                  <a:lnTo>
                    <a:pt x="34" y="73"/>
                  </a:lnTo>
                  <a:lnTo>
                    <a:pt x="20" y="97"/>
                  </a:lnTo>
                  <a:lnTo>
                    <a:pt x="10" y="122"/>
                  </a:lnTo>
                  <a:lnTo>
                    <a:pt x="3" y="149"/>
                  </a:lnTo>
                  <a:lnTo>
                    <a:pt x="0" y="176"/>
                  </a:lnTo>
                  <a:close/>
                </a:path>
              </a:pathLst>
            </a:custGeom>
            <a:solidFill>
              <a:srgbClr val="FF3300"/>
            </a:solidFill>
            <a:ln w="1588">
              <a:solidFill>
                <a:srgbClr val="FF3300"/>
              </a:solidFill>
              <a:prstDash val="solid"/>
              <a:round/>
              <a:headEnd/>
              <a:tailEnd/>
            </a:ln>
          </p:spPr>
          <p:txBody>
            <a:bodyPr/>
            <a:lstStyle/>
            <a:p>
              <a:endParaRPr lang="en-US"/>
            </a:p>
          </p:txBody>
        </p:sp>
        <p:sp>
          <p:nvSpPr>
            <p:cNvPr id="23606" name="Oval 81"/>
            <p:cNvSpPr>
              <a:spLocks noChangeArrowheads="1"/>
            </p:cNvSpPr>
            <p:nvPr/>
          </p:nvSpPr>
          <p:spPr bwMode="auto">
            <a:xfrm>
              <a:off x="854" y="3388"/>
              <a:ext cx="176" cy="176"/>
            </a:xfrm>
            <a:prstGeom prst="ellipse">
              <a:avLst/>
            </a:prstGeom>
            <a:noFill/>
            <a:ln w="9525">
              <a:solidFill>
                <a:srgbClr val="FF3300"/>
              </a:solidFill>
              <a:round/>
              <a:headEnd/>
              <a:tailEnd/>
            </a:ln>
          </p:spPr>
          <p:txBody>
            <a:bodyPr anchor="ctr">
              <a:spAutoFit/>
            </a:bodyPr>
            <a:lstStyle/>
            <a:p>
              <a:endParaRPr lang="en-US"/>
            </a:p>
          </p:txBody>
        </p:sp>
      </p:grpSp>
      <p:grpSp>
        <p:nvGrpSpPr>
          <p:cNvPr id="23589" name="Group 82"/>
          <p:cNvGrpSpPr>
            <a:grpSpLocks/>
          </p:cNvGrpSpPr>
          <p:nvPr/>
        </p:nvGrpSpPr>
        <p:grpSpPr bwMode="auto">
          <a:xfrm>
            <a:off x="5681663" y="5245100"/>
            <a:ext cx="55562" cy="57150"/>
            <a:chOff x="3579" y="3304"/>
            <a:chExt cx="35" cy="36"/>
          </a:xfrm>
        </p:grpSpPr>
        <p:sp>
          <p:nvSpPr>
            <p:cNvPr id="23597" name="Freeform 83"/>
            <p:cNvSpPr>
              <a:spLocks/>
            </p:cNvSpPr>
            <p:nvPr/>
          </p:nvSpPr>
          <p:spPr bwMode="auto">
            <a:xfrm>
              <a:off x="3579" y="3322"/>
              <a:ext cx="18" cy="18"/>
            </a:xfrm>
            <a:custGeom>
              <a:avLst/>
              <a:gdLst>
                <a:gd name="T0" fmla="*/ 18 w 176"/>
                <a:gd name="T1" fmla="*/ 0 h 177"/>
                <a:gd name="T2" fmla="*/ 0 w 176"/>
                <a:gd name="T3" fmla="*/ 0 h 177"/>
                <a:gd name="T4" fmla="*/ 0 w 176"/>
                <a:gd name="T5" fmla="*/ 3 h 177"/>
                <a:gd name="T6" fmla="*/ 1 w 176"/>
                <a:gd name="T7" fmla="*/ 6 h 177"/>
                <a:gd name="T8" fmla="*/ 2 w 176"/>
                <a:gd name="T9" fmla="*/ 8 h 177"/>
                <a:gd name="T10" fmla="*/ 3 w 176"/>
                <a:gd name="T11" fmla="*/ 11 h 177"/>
                <a:gd name="T12" fmla="*/ 5 w 176"/>
                <a:gd name="T13" fmla="*/ 13 h 177"/>
                <a:gd name="T14" fmla="*/ 7 w 176"/>
                <a:gd name="T15" fmla="*/ 15 h 177"/>
                <a:gd name="T16" fmla="*/ 10 w 176"/>
                <a:gd name="T17" fmla="*/ 16 h 177"/>
                <a:gd name="T18" fmla="*/ 12 w 176"/>
                <a:gd name="T19" fmla="*/ 17 h 177"/>
                <a:gd name="T20" fmla="*/ 15 w 176"/>
                <a:gd name="T21" fmla="*/ 18 h 177"/>
                <a:gd name="T22" fmla="*/ 18 w 176"/>
                <a:gd name="T23" fmla="*/ 18 h 177"/>
                <a:gd name="T24" fmla="*/ 18 w 176"/>
                <a:gd name="T25" fmla="*/ 0 h 1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6"/>
                <a:gd name="T40" fmla="*/ 0 h 177"/>
                <a:gd name="T41" fmla="*/ 176 w 176"/>
                <a:gd name="T42" fmla="*/ 177 h 1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6" h="177">
                  <a:moveTo>
                    <a:pt x="176" y="0"/>
                  </a:moveTo>
                  <a:lnTo>
                    <a:pt x="0" y="0"/>
                  </a:lnTo>
                  <a:lnTo>
                    <a:pt x="3" y="29"/>
                  </a:lnTo>
                  <a:lnTo>
                    <a:pt x="10" y="56"/>
                  </a:lnTo>
                  <a:lnTo>
                    <a:pt x="20" y="80"/>
                  </a:lnTo>
                  <a:lnTo>
                    <a:pt x="34" y="105"/>
                  </a:lnTo>
                  <a:lnTo>
                    <a:pt x="52" y="125"/>
                  </a:lnTo>
                  <a:lnTo>
                    <a:pt x="73" y="144"/>
                  </a:lnTo>
                  <a:lnTo>
                    <a:pt x="97" y="158"/>
                  </a:lnTo>
                  <a:lnTo>
                    <a:pt x="122" y="168"/>
                  </a:lnTo>
                  <a:lnTo>
                    <a:pt x="149" y="175"/>
                  </a:lnTo>
                  <a:lnTo>
                    <a:pt x="176" y="177"/>
                  </a:lnTo>
                  <a:lnTo>
                    <a:pt x="176" y="0"/>
                  </a:lnTo>
                  <a:close/>
                </a:path>
              </a:pathLst>
            </a:custGeom>
            <a:solidFill>
              <a:schemeClr val="bg1"/>
            </a:solidFill>
            <a:ln w="1588">
              <a:solidFill>
                <a:srgbClr val="000000"/>
              </a:solidFill>
              <a:prstDash val="solid"/>
              <a:round/>
              <a:headEnd/>
              <a:tailEnd/>
            </a:ln>
          </p:spPr>
          <p:txBody>
            <a:bodyPr/>
            <a:lstStyle/>
            <a:p>
              <a:endParaRPr lang="en-US"/>
            </a:p>
          </p:txBody>
        </p:sp>
        <p:sp>
          <p:nvSpPr>
            <p:cNvPr id="23598" name="Freeform 84"/>
            <p:cNvSpPr>
              <a:spLocks/>
            </p:cNvSpPr>
            <p:nvPr/>
          </p:nvSpPr>
          <p:spPr bwMode="auto">
            <a:xfrm>
              <a:off x="3597" y="3304"/>
              <a:ext cx="17" cy="18"/>
            </a:xfrm>
            <a:custGeom>
              <a:avLst/>
              <a:gdLst>
                <a:gd name="T0" fmla="*/ 17 w 177"/>
                <a:gd name="T1" fmla="*/ 18 h 176"/>
                <a:gd name="T2" fmla="*/ 0 w 177"/>
                <a:gd name="T3" fmla="*/ 18 h 176"/>
                <a:gd name="T4" fmla="*/ 0 w 177"/>
                <a:gd name="T5" fmla="*/ 0 h 176"/>
                <a:gd name="T6" fmla="*/ 3 w 177"/>
                <a:gd name="T7" fmla="*/ 0 h 176"/>
                <a:gd name="T8" fmla="*/ 5 w 177"/>
                <a:gd name="T9" fmla="*/ 1 h 176"/>
                <a:gd name="T10" fmla="*/ 8 w 177"/>
                <a:gd name="T11" fmla="*/ 2 h 176"/>
                <a:gd name="T12" fmla="*/ 10 w 177"/>
                <a:gd name="T13" fmla="*/ 3 h 176"/>
                <a:gd name="T14" fmla="*/ 12 w 177"/>
                <a:gd name="T15" fmla="*/ 5 h 176"/>
                <a:gd name="T16" fmla="*/ 14 w 177"/>
                <a:gd name="T17" fmla="*/ 7 h 176"/>
                <a:gd name="T18" fmla="*/ 15 w 177"/>
                <a:gd name="T19" fmla="*/ 10 h 176"/>
                <a:gd name="T20" fmla="*/ 16 w 177"/>
                <a:gd name="T21" fmla="*/ 12 h 176"/>
                <a:gd name="T22" fmla="*/ 17 w 177"/>
                <a:gd name="T23" fmla="*/ 15 h 176"/>
                <a:gd name="T24" fmla="*/ 17 w 177"/>
                <a:gd name="T25" fmla="*/ 18 h 1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7"/>
                <a:gd name="T40" fmla="*/ 0 h 176"/>
                <a:gd name="T41" fmla="*/ 177 w 177"/>
                <a:gd name="T42" fmla="*/ 176 h 17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7" h="176">
                  <a:moveTo>
                    <a:pt x="177" y="176"/>
                  </a:moveTo>
                  <a:lnTo>
                    <a:pt x="0" y="176"/>
                  </a:lnTo>
                  <a:lnTo>
                    <a:pt x="0" y="0"/>
                  </a:lnTo>
                  <a:lnTo>
                    <a:pt x="29" y="3"/>
                  </a:lnTo>
                  <a:lnTo>
                    <a:pt x="56" y="10"/>
                  </a:lnTo>
                  <a:lnTo>
                    <a:pt x="80" y="20"/>
                  </a:lnTo>
                  <a:lnTo>
                    <a:pt x="105" y="34"/>
                  </a:lnTo>
                  <a:lnTo>
                    <a:pt x="125" y="52"/>
                  </a:lnTo>
                  <a:lnTo>
                    <a:pt x="144" y="73"/>
                  </a:lnTo>
                  <a:lnTo>
                    <a:pt x="158" y="97"/>
                  </a:lnTo>
                  <a:lnTo>
                    <a:pt x="168" y="122"/>
                  </a:lnTo>
                  <a:lnTo>
                    <a:pt x="175" y="149"/>
                  </a:lnTo>
                  <a:lnTo>
                    <a:pt x="177" y="176"/>
                  </a:lnTo>
                  <a:close/>
                </a:path>
              </a:pathLst>
            </a:custGeom>
            <a:solidFill>
              <a:schemeClr val="bg1"/>
            </a:solidFill>
            <a:ln w="1588">
              <a:solidFill>
                <a:srgbClr val="000000"/>
              </a:solidFill>
              <a:prstDash val="solid"/>
              <a:round/>
              <a:headEnd/>
              <a:tailEnd/>
            </a:ln>
          </p:spPr>
          <p:txBody>
            <a:bodyPr/>
            <a:lstStyle/>
            <a:p>
              <a:endParaRPr lang="en-US"/>
            </a:p>
          </p:txBody>
        </p:sp>
        <p:sp>
          <p:nvSpPr>
            <p:cNvPr id="23599" name="Freeform 85"/>
            <p:cNvSpPr>
              <a:spLocks/>
            </p:cNvSpPr>
            <p:nvPr/>
          </p:nvSpPr>
          <p:spPr bwMode="auto">
            <a:xfrm>
              <a:off x="3597" y="3322"/>
              <a:ext cx="17" cy="18"/>
            </a:xfrm>
            <a:custGeom>
              <a:avLst/>
              <a:gdLst>
                <a:gd name="T0" fmla="*/ 0 w 177"/>
                <a:gd name="T1" fmla="*/ 0 h 177"/>
                <a:gd name="T2" fmla="*/ 17 w 177"/>
                <a:gd name="T3" fmla="*/ 0 h 177"/>
                <a:gd name="T4" fmla="*/ 17 w 177"/>
                <a:gd name="T5" fmla="*/ 3 h 177"/>
                <a:gd name="T6" fmla="*/ 16 w 177"/>
                <a:gd name="T7" fmla="*/ 6 h 177"/>
                <a:gd name="T8" fmla="*/ 15 w 177"/>
                <a:gd name="T9" fmla="*/ 8 h 177"/>
                <a:gd name="T10" fmla="*/ 14 w 177"/>
                <a:gd name="T11" fmla="*/ 11 h 177"/>
                <a:gd name="T12" fmla="*/ 12 w 177"/>
                <a:gd name="T13" fmla="*/ 13 h 177"/>
                <a:gd name="T14" fmla="*/ 10 w 177"/>
                <a:gd name="T15" fmla="*/ 15 h 177"/>
                <a:gd name="T16" fmla="*/ 8 w 177"/>
                <a:gd name="T17" fmla="*/ 16 h 177"/>
                <a:gd name="T18" fmla="*/ 5 w 177"/>
                <a:gd name="T19" fmla="*/ 17 h 177"/>
                <a:gd name="T20" fmla="*/ 3 w 177"/>
                <a:gd name="T21" fmla="*/ 18 h 177"/>
                <a:gd name="T22" fmla="*/ 0 w 177"/>
                <a:gd name="T23" fmla="*/ 18 h 177"/>
                <a:gd name="T24" fmla="*/ 0 w 177"/>
                <a:gd name="T25" fmla="*/ 0 h 1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7"/>
                <a:gd name="T40" fmla="*/ 0 h 177"/>
                <a:gd name="T41" fmla="*/ 177 w 177"/>
                <a:gd name="T42" fmla="*/ 177 h 1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7" h="177">
                  <a:moveTo>
                    <a:pt x="0" y="0"/>
                  </a:moveTo>
                  <a:lnTo>
                    <a:pt x="177" y="0"/>
                  </a:lnTo>
                  <a:lnTo>
                    <a:pt x="175" y="29"/>
                  </a:lnTo>
                  <a:lnTo>
                    <a:pt x="168" y="56"/>
                  </a:lnTo>
                  <a:lnTo>
                    <a:pt x="158" y="80"/>
                  </a:lnTo>
                  <a:lnTo>
                    <a:pt x="144" y="105"/>
                  </a:lnTo>
                  <a:lnTo>
                    <a:pt x="125" y="125"/>
                  </a:lnTo>
                  <a:lnTo>
                    <a:pt x="105" y="144"/>
                  </a:lnTo>
                  <a:lnTo>
                    <a:pt x="80" y="158"/>
                  </a:lnTo>
                  <a:lnTo>
                    <a:pt x="56" y="168"/>
                  </a:lnTo>
                  <a:lnTo>
                    <a:pt x="29" y="175"/>
                  </a:lnTo>
                  <a:lnTo>
                    <a:pt x="0" y="177"/>
                  </a:lnTo>
                  <a:lnTo>
                    <a:pt x="0" y="0"/>
                  </a:lnTo>
                  <a:close/>
                </a:path>
              </a:pathLst>
            </a:custGeom>
            <a:solidFill>
              <a:srgbClr val="FF3300"/>
            </a:solidFill>
            <a:ln w="1588">
              <a:solidFill>
                <a:srgbClr val="FF3300"/>
              </a:solidFill>
              <a:prstDash val="solid"/>
              <a:round/>
              <a:headEnd/>
              <a:tailEnd/>
            </a:ln>
          </p:spPr>
          <p:txBody>
            <a:bodyPr/>
            <a:lstStyle/>
            <a:p>
              <a:endParaRPr lang="en-US"/>
            </a:p>
          </p:txBody>
        </p:sp>
        <p:sp>
          <p:nvSpPr>
            <p:cNvPr id="23600" name="Freeform 86"/>
            <p:cNvSpPr>
              <a:spLocks/>
            </p:cNvSpPr>
            <p:nvPr/>
          </p:nvSpPr>
          <p:spPr bwMode="auto">
            <a:xfrm>
              <a:off x="3579" y="3304"/>
              <a:ext cx="18" cy="18"/>
            </a:xfrm>
            <a:custGeom>
              <a:avLst/>
              <a:gdLst>
                <a:gd name="T0" fmla="*/ 0 w 176"/>
                <a:gd name="T1" fmla="*/ 18 h 176"/>
                <a:gd name="T2" fmla="*/ 18 w 176"/>
                <a:gd name="T3" fmla="*/ 18 h 176"/>
                <a:gd name="T4" fmla="*/ 18 w 176"/>
                <a:gd name="T5" fmla="*/ 0 h 176"/>
                <a:gd name="T6" fmla="*/ 15 w 176"/>
                <a:gd name="T7" fmla="*/ 0 h 176"/>
                <a:gd name="T8" fmla="*/ 12 w 176"/>
                <a:gd name="T9" fmla="*/ 1 h 176"/>
                <a:gd name="T10" fmla="*/ 10 w 176"/>
                <a:gd name="T11" fmla="*/ 2 h 176"/>
                <a:gd name="T12" fmla="*/ 7 w 176"/>
                <a:gd name="T13" fmla="*/ 3 h 176"/>
                <a:gd name="T14" fmla="*/ 5 w 176"/>
                <a:gd name="T15" fmla="*/ 5 h 176"/>
                <a:gd name="T16" fmla="*/ 3 w 176"/>
                <a:gd name="T17" fmla="*/ 7 h 176"/>
                <a:gd name="T18" fmla="*/ 2 w 176"/>
                <a:gd name="T19" fmla="*/ 10 h 176"/>
                <a:gd name="T20" fmla="*/ 1 w 176"/>
                <a:gd name="T21" fmla="*/ 12 h 176"/>
                <a:gd name="T22" fmla="*/ 0 w 176"/>
                <a:gd name="T23" fmla="*/ 15 h 176"/>
                <a:gd name="T24" fmla="*/ 0 w 176"/>
                <a:gd name="T25" fmla="*/ 18 h 1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6"/>
                <a:gd name="T40" fmla="*/ 0 h 176"/>
                <a:gd name="T41" fmla="*/ 176 w 176"/>
                <a:gd name="T42" fmla="*/ 176 h 17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6" h="176">
                  <a:moveTo>
                    <a:pt x="0" y="176"/>
                  </a:moveTo>
                  <a:lnTo>
                    <a:pt x="176" y="176"/>
                  </a:lnTo>
                  <a:lnTo>
                    <a:pt x="176" y="0"/>
                  </a:lnTo>
                  <a:lnTo>
                    <a:pt x="149" y="3"/>
                  </a:lnTo>
                  <a:lnTo>
                    <a:pt x="122" y="10"/>
                  </a:lnTo>
                  <a:lnTo>
                    <a:pt x="97" y="20"/>
                  </a:lnTo>
                  <a:lnTo>
                    <a:pt x="73" y="34"/>
                  </a:lnTo>
                  <a:lnTo>
                    <a:pt x="52" y="52"/>
                  </a:lnTo>
                  <a:lnTo>
                    <a:pt x="34" y="73"/>
                  </a:lnTo>
                  <a:lnTo>
                    <a:pt x="20" y="97"/>
                  </a:lnTo>
                  <a:lnTo>
                    <a:pt x="10" y="122"/>
                  </a:lnTo>
                  <a:lnTo>
                    <a:pt x="3" y="149"/>
                  </a:lnTo>
                  <a:lnTo>
                    <a:pt x="0" y="176"/>
                  </a:lnTo>
                  <a:close/>
                </a:path>
              </a:pathLst>
            </a:custGeom>
            <a:solidFill>
              <a:srgbClr val="FF3300"/>
            </a:solidFill>
            <a:ln w="1588">
              <a:solidFill>
                <a:srgbClr val="FF3300"/>
              </a:solidFill>
              <a:prstDash val="solid"/>
              <a:round/>
              <a:headEnd/>
              <a:tailEnd/>
            </a:ln>
          </p:spPr>
          <p:txBody>
            <a:bodyPr/>
            <a:lstStyle/>
            <a:p>
              <a:endParaRPr lang="en-US"/>
            </a:p>
          </p:txBody>
        </p:sp>
        <p:sp>
          <p:nvSpPr>
            <p:cNvPr id="23601" name="Oval 87"/>
            <p:cNvSpPr>
              <a:spLocks noChangeArrowheads="1"/>
            </p:cNvSpPr>
            <p:nvPr/>
          </p:nvSpPr>
          <p:spPr bwMode="auto">
            <a:xfrm>
              <a:off x="3579" y="3304"/>
              <a:ext cx="35" cy="36"/>
            </a:xfrm>
            <a:prstGeom prst="ellipse">
              <a:avLst/>
            </a:prstGeom>
            <a:noFill/>
            <a:ln w="9525">
              <a:solidFill>
                <a:srgbClr val="FF3300"/>
              </a:solidFill>
              <a:round/>
              <a:headEnd/>
              <a:tailEnd/>
            </a:ln>
          </p:spPr>
          <p:txBody>
            <a:bodyPr anchor="ctr">
              <a:spAutoFit/>
            </a:bodyPr>
            <a:lstStyle/>
            <a:p>
              <a:endParaRPr lang="en-US"/>
            </a:p>
          </p:txBody>
        </p:sp>
      </p:grpSp>
      <p:sp>
        <p:nvSpPr>
          <p:cNvPr id="23590" name="Line 88"/>
          <p:cNvSpPr>
            <a:spLocks noChangeShapeType="1"/>
          </p:cNvSpPr>
          <p:nvPr/>
        </p:nvSpPr>
        <p:spPr bwMode="auto">
          <a:xfrm flipH="1" flipV="1">
            <a:off x="3549650" y="1905000"/>
            <a:ext cx="663575" cy="4314825"/>
          </a:xfrm>
          <a:prstGeom prst="line">
            <a:avLst/>
          </a:prstGeom>
          <a:noFill/>
          <a:ln w="38100">
            <a:solidFill>
              <a:srgbClr val="1D04DA"/>
            </a:solidFill>
            <a:round/>
            <a:headEnd/>
            <a:tailEnd/>
          </a:ln>
        </p:spPr>
        <p:txBody>
          <a:bodyPr>
            <a:spAutoFit/>
          </a:bodyPr>
          <a:lstStyle/>
          <a:p>
            <a:endParaRPr lang="en-US"/>
          </a:p>
        </p:txBody>
      </p:sp>
      <p:sp>
        <p:nvSpPr>
          <p:cNvPr id="23591" name="Line 89"/>
          <p:cNvSpPr>
            <a:spLocks noChangeShapeType="1"/>
          </p:cNvSpPr>
          <p:nvPr/>
        </p:nvSpPr>
        <p:spPr bwMode="auto">
          <a:xfrm flipV="1">
            <a:off x="5241925" y="1901825"/>
            <a:ext cx="869950" cy="4318000"/>
          </a:xfrm>
          <a:prstGeom prst="line">
            <a:avLst/>
          </a:prstGeom>
          <a:noFill/>
          <a:ln w="38100">
            <a:solidFill>
              <a:srgbClr val="1D04DA"/>
            </a:solidFill>
            <a:round/>
            <a:headEnd/>
            <a:tailEnd/>
          </a:ln>
        </p:spPr>
        <p:txBody>
          <a:bodyPr>
            <a:spAutoFit/>
          </a:bodyPr>
          <a:lstStyle/>
          <a:p>
            <a:endParaRPr lang="en-US"/>
          </a:p>
        </p:txBody>
      </p:sp>
      <p:sp>
        <p:nvSpPr>
          <p:cNvPr id="23592" name="Text Box 90"/>
          <p:cNvSpPr txBox="1">
            <a:spLocks noChangeArrowheads="1"/>
          </p:cNvSpPr>
          <p:nvPr/>
        </p:nvSpPr>
        <p:spPr bwMode="auto">
          <a:xfrm>
            <a:off x="6226176" y="2936141"/>
            <a:ext cx="2855912" cy="1015663"/>
          </a:xfrm>
          <a:prstGeom prst="rect">
            <a:avLst/>
          </a:prstGeom>
          <a:noFill/>
          <a:ln w="19050">
            <a:noFill/>
            <a:miter lim="800000"/>
            <a:headEnd/>
            <a:tailEnd/>
          </a:ln>
        </p:spPr>
        <p:txBody>
          <a:bodyPr wrap="square">
            <a:spAutoFit/>
          </a:bodyPr>
          <a:lstStyle/>
          <a:p>
            <a:r>
              <a:rPr lang="en-US" sz="1500" b="0" dirty="0"/>
              <a:t>Estimate curtailments airlines will use to account for differences between calculated and actual C.G. due to:</a:t>
            </a:r>
          </a:p>
        </p:txBody>
      </p:sp>
      <p:sp>
        <p:nvSpPr>
          <p:cNvPr id="23593" name="Text Box 91"/>
          <p:cNvSpPr txBox="1">
            <a:spLocks noChangeArrowheads="1"/>
          </p:cNvSpPr>
          <p:nvPr/>
        </p:nvSpPr>
        <p:spPr bwMode="auto">
          <a:xfrm>
            <a:off x="6487299" y="3962400"/>
            <a:ext cx="2594789" cy="2287587"/>
          </a:xfrm>
          <a:prstGeom prst="rect">
            <a:avLst/>
          </a:prstGeom>
          <a:noFill/>
          <a:ln w="19050">
            <a:noFill/>
            <a:miter lim="800000"/>
            <a:headEnd/>
            <a:tailEnd/>
          </a:ln>
        </p:spPr>
        <p:txBody>
          <a:bodyPr wrap="square">
            <a:spAutoFit/>
          </a:bodyPr>
          <a:lstStyle/>
          <a:p>
            <a:pPr marL="177800" indent="-177800">
              <a:spcBef>
                <a:spcPct val="20000"/>
              </a:spcBef>
              <a:buFontTx/>
              <a:buChar char="•"/>
            </a:pPr>
            <a:r>
              <a:rPr lang="en-US" sz="1500" b="0" dirty="0"/>
              <a:t>Gear and flap movement</a:t>
            </a:r>
          </a:p>
          <a:p>
            <a:pPr marL="177800" indent="-177800">
              <a:spcBef>
                <a:spcPct val="20000"/>
              </a:spcBef>
              <a:buFontTx/>
              <a:buChar char="•"/>
            </a:pPr>
            <a:r>
              <a:rPr lang="en-US" sz="1500" b="0" dirty="0"/>
              <a:t>Movement of pax, crew and service carts during flight</a:t>
            </a:r>
          </a:p>
          <a:p>
            <a:pPr marL="177800" indent="-177800">
              <a:spcBef>
                <a:spcPct val="20000"/>
              </a:spcBef>
              <a:buFontTx/>
              <a:buChar char="•"/>
            </a:pPr>
            <a:r>
              <a:rPr lang="en-US" sz="1500" b="0" dirty="0"/>
              <a:t>Movement between potable water and waste tanks</a:t>
            </a:r>
          </a:p>
          <a:p>
            <a:pPr marL="177800" indent="-177800">
              <a:spcBef>
                <a:spcPct val="20000"/>
              </a:spcBef>
              <a:buFontTx/>
              <a:buChar char="•"/>
            </a:pPr>
            <a:r>
              <a:rPr lang="en-US" sz="1500" b="0" dirty="0"/>
              <a:t>Differences between calculated and actual C.G. location of passengers, cargo, and fuel</a:t>
            </a:r>
          </a:p>
        </p:txBody>
      </p:sp>
      <p:sp>
        <p:nvSpPr>
          <p:cNvPr id="23595" name="Text Box 93"/>
          <p:cNvSpPr txBox="1">
            <a:spLocks noChangeArrowheads="1"/>
          </p:cNvSpPr>
          <p:nvPr/>
        </p:nvSpPr>
        <p:spPr bwMode="auto">
          <a:xfrm>
            <a:off x="4286250" y="6334125"/>
            <a:ext cx="989013" cy="304800"/>
          </a:xfrm>
          <a:prstGeom prst="rect">
            <a:avLst/>
          </a:prstGeom>
          <a:noFill/>
          <a:ln w="9525">
            <a:noFill/>
            <a:miter lim="800000"/>
            <a:headEnd/>
            <a:tailEnd/>
          </a:ln>
        </p:spPr>
        <p:txBody>
          <a:bodyPr wrap="none">
            <a:spAutoFit/>
          </a:bodyPr>
          <a:lstStyle/>
          <a:p>
            <a:pPr algn="ctr"/>
            <a:r>
              <a:rPr lang="en-US" sz="1400">
                <a:solidFill>
                  <a:srgbClr val="333399"/>
                </a:solidFill>
                <a:latin typeface="Verdana" pitchFamily="34" charset="0"/>
              </a:rPr>
              <a:t>Moment</a:t>
            </a:r>
          </a:p>
        </p:txBody>
      </p:sp>
      <p:sp>
        <p:nvSpPr>
          <p:cNvPr id="23596" name="Text Box 94"/>
          <p:cNvSpPr txBox="1">
            <a:spLocks noChangeArrowheads="1"/>
          </p:cNvSpPr>
          <p:nvPr/>
        </p:nvSpPr>
        <p:spPr bwMode="auto">
          <a:xfrm>
            <a:off x="6896100" y="1570038"/>
            <a:ext cx="855663" cy="260350"/>
          </a:xfrm>
          <a:prstGeom prst="rect">
            <a:avLst/>
          </a:prstGeom>
          <a:noFill/>
          <a:ln w="9525">
            <a:noFill/>
            <a:miter lim="800000"/>
            <a:headEnd/>
            <a:tailEnd/>
          </a:ln>
        </p:spPr>
        <p:txBody>
          <a:bodyPr wrap="none">
            <a:spAutoFit/>
          </a:bodyPr>
          <a:lstStyle/>
          <a:p>
            <a:pPr algn="ctr"/>
            <a:r>
              <a:rPr lang="en-US" sz="1100">
                <a:latin typeface="Verdana" pitchFamily="34" charset="0"/>
              </a:rPr>
              <a:t>(%MAC)</a:t>
            </a:r>
          </a:p>
        </p:txBody>
      </p:sp>
      <p:sp>
        <p:nvSpPr>
          <p:cNvPr id="92" name="Text Box 56"/>
          <p:cNvSpPr txBox="1">
            <a:spLocks noChangeArrowheads="1"/>
          </p:cNvSpPr>
          <p:nvPr/>
        </p:nvSpPr>
        <p:spPr bwMode="auto">
          <a:xfrm>
            <a:off x="2928351" y="1022524"/>
            <a:ext cx="3503588" cy="523220"/>
          </a:xfrm>
          <a:prstGeom prst="rect">
            <a:avLst/>
          </a:prstGeom>
          <a:noFill/>
          <a:ln w="9525">
            <a:solidFill>
              <a:schemeClr val="bg1"/>
            </a:solidFill>
            <a:miter lim="800000"/>
            <a:headEnd/>
            <a:tailEnd/>
          </a:ln>
        </p:spPr>
        <p:txBody>
          <a:bodyPr wrap="none">
            <a:spAutoFit/>
          </a:bodyPr>
          <a:lstStyle/>
          <a:p>
            <a:pPr algn="ctr"/>
            <a:r>
              <a:rPr lang="en-US" sz="1400" dirty="0">
                <a:latin typeface="Verdana" pitchFamily="34" charset="0"/>
              </a:rPr>
              <a:t>AIRPLANE WEIGHT &amp; C.G.</a:t>
            </a:r>
          </a:p>
          <a:p>
            <a:pPr algn="ctr"/>
            <a:r>
              <a:rPr lang="en-US" sz="1400" dirty="0">
                <a:latin typeface="Verdana" pitchFamily="34" charset="0"/>
              </a:rPr>
              <a:t>WITH </a:t>
            </a:r>
            <a:r>
              <a:rPr lang="en-US" sz="1400" dirty="0" smtClean="0">
                <a:latin typeface="Verdana" pitchFamily="34" charset="0"/>
              </a:rPr>
              <a:t>PASSENGERS, CARGO &amp; FUEL</a:t>
            </a:r>
            <a:endParaRPr lang="en-US" sz="1400" dirty="0">
              <a:latin typeface="Verdana" pitchFamily="34" charset="0"/>
            </a:endParaRPr>
          </a:p>
        </p:txBody>
      </p:sp>
    </p:spTree>
    <p:extLst>
      <p:ext uri="{BB962C8B-B14F-4D97-AF65-F5344CB8AC3E}">
        <p14:creationId xmlns:p14="http://schemas.microsoft.com/office/powerpoint/2010/main" val="351505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0676" y="1178169"/>
            <a:ext cx="8836270" cy="461665"/>
          </a:xfrm>
          <a:prstGeom prst="rect">
            <a:avLst/>
          </a:prstGeom>
          <a:noFill/>
        </p:spPr>
        <p:txBody>
          <a:bodyPr wrap="square" rtlCol="0">
            <a:spAutoFit/>
          </a:bodyPr>
          <a:lstStyle/>
          <a:p>
            <a:r>
              <a:rPr lang="en-US" sz="2400" b="1" dirty="0" smtClean="0">
                <a:solidFill>
                  <a:schemeClr val="accent1">
                    <a:lumMod val="75000"/>
                  </a:schemeClr>
                </a:solidFill>
              </a:rPr>
              <a:t>Presenters</a:t>
            </a:r>
            <a:endParaRPr lang="en-US" sz="2400" b="1" dirty="0">
              <a:solidFill>
                <a:schemeClr val="accent1">
                  <a:lumMod val="75000"/>
                </a:schemeClr>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3302329415"/>
              </p:ext>
            </p:extLst>
          </p:nvPr>
        </p:nvGraphicFramePr>
        <p:xfrm>
          <a:off x="215411" y="1763423"/>
          <a:ext cx="8686800" cy="3531529"/>
        </p:xfrm>
        <a:graphic>
          <a:graphicData uri="http://schemas.openxmlformats.org/drawingml/2006/table">
            <a:tbl>
              <a:tblPr firstRow="1" bandRow="1">
                <a:tableStyleId>{5940675A-B579-460E-94D1-54222C63F5DA}</a:tableStyleId>
              </a:tblPr>
              <a:tblGrid>
                <a:gridCol w="1869867"/>
                <a:gridCol w="6816933"/>
              </a:tblGrid>
              <a:tr h="3531529">
                <a:tc>
                  <a:txBody>
                    <a:bodyPr/>
                    <a:lstStyle/>
                    <a:p>
                      <a:pPr>
                        <a:spcAft>
                          <a:spcPts val="300"/>
                        </a:spcAft>
                      </a:pPr>
                      <a:endParaRPr lang="en-US" dirty="0" smtClean="0"/>
                    </a:p>
                    <a:p>
                      <a:pPr>
                        <a:spcAft>
                          <a:spcPts val="300"/>
                        </a:spcAft>
                      </a:pPr>
                      <a:endParaRPr lang="en-US" dirty="0" smtClean="0"/>
                    </a:p>
                    <a:p>
                      <a:pPr>
                        <a:spcAft>
                          <a:spcPts val="300"/>
                        </a:spcAft>
                      </a:pPr>
                      <a:endParaRPr lang="en-US" dirty="0" smtClean="0"/>
                    </a:p>
                    <a:p>
                      <a:pPr>
                        <a:spcAft>
                          <a:spcPts val="300"/>
                        </a:spcAft>
                      </a:pPr>
                      <a:endParaRPr lang="en-US" dirty="0" smtClean="0"/>
                    </a:p>
                    <a:p>
                      <a:pPr>
                        <a:spcAft>
                          <a:spcPts val="300"/>
                        </a:spcAft>
                      </a:pPr>
                      <a:endParaRPr lang="en-US" dirty="0" smtClean="0"/>
                    </a:p>
                    <a:p>
                      <a:pPr>
                        <a:spcAft>
                          <a:spcPts val="300"/>
                        </a:spcAft>
                      </a:pPr>
                      <a:endParaRPr lang="en-US" dirty="0" smtClean="0"/>
                    </a:p>
                    <a:p>
                      <a:pPr>
                        <a:spcAft>
                          <a:spcPts val="300"/>
                        </a:spcAft>
                      </a:pPr>
                      <a:endParaRPr lang="en-US" dirty="0" smtClean="0"/>
                    </a:p>
                    <a:p>
                      <a:pPr>
                        <a:spcAft>
                          <a:spcPts val="300"/>
                        </a:spcAft>
                      </a:pPr>
                      <a:r>
                        <a:rPr lang="en-US" dirty="0" smtClean="0"/>
                        <a:t>Rod van </a:t>
                      </a:r>
                      <a:r>
                        <a:rPr lang="en-US" dirty="0" err="1" smtClean="0"/>
                        <a:t>Dyk</a:t>
                      </a:r>
                      <a:endParaRPr lang="en-US" baseline="0" dirty="0" smtClean="0"/>
                    </a:p>
                    <a:p>
                      <a:pPr>
                        <a:spcAft>
                          <a:spcPts val="300"/>
                        </a:spcAft>
                      </a:pPr>
                      <a:r>
                        <a:rPr lang="en-US" sz="1100" baseline="0" dirty="0" smtClean="0"/>
                        <a:t>Senior Mass Properties Engineering Analyst – </a:t>
                      </a:r>
                      <a:r>
                        <a:rPr lang="en-US" sz="1100" baseline="0" dirty="0" err="1" smtClean="0"/>
                        <a:t>Safran</a:t>
                      </a:r>
                      <a:endParaRPr lang="en-US" sz="1100" baseline="0" dirty="0" smtClean="0"/>
                    </a:p>
                    <a:p>
                      <a:pPr>
                        <a:spcAft>
                          <a:spcPts val="300"/>
                        </a:spcAft>
                      </a:pPr>
                      <a:r>
                        <a:rPr lang="en-US" sz="1100" baseline="0" dirty="0" smtClean="0"/>
                        <a:t>Director - SAWE Canada </a:t>
                      </a:r>
                      <a:r>
                        <a:rPr lang="en-US" sz="1100" baseline="0" dirty="0" smtClean="0">
                          <a:hlinkClick r:id="rId3"/>
                        </a:rPr>
                        <a:t>rod.vandyk@safranmbd.com</a:t>
                      </a:r>
                      <a:endParaRPr lang="en-US" sz="1100" baseline="0" dirty="0" smtClean="0"/>
                    </a:p>
                    <a:p>
                      <a:pPr>
                        <a:spcAft>
                          <a:spcPts val="300"/>
                        </a:spcAft>
                      </a:pPr>
                      <a:r>
                        <a:rPr lang="en-US" sz="1100" baseline="0" dirty="0" smtClean="0"/>
                        <a:t>905-683-3100, ext. 1239</a:t>
                      </a:r>
                    </a:p>
                  </a:txBody>
                  <a:tcPr/>
                </a:tc>
                <a:tc>
                  <a:txBody>
                    <a:bodyPr/>
                    <a:lstStyle/>
                    <a:p>
                      <a:r>
                        <a:rPr lang="en-US" sz="1400" dirty="0" smtClean="0"/>
                        <a:t>Rod </a:t>
                      </a:r>
                      <a:r>
                        <a:rPr lang="en-US" sz="1400" dirty="0" err="1" smtClean="0"/>
                        <a:t>vanDyk</a:t>
                      </a:r>
                      <a:r>
                        <a:rPr lang="en-US" sz="1400" dirty="0" smtClean="0"/>
                        <a:t> is a graduate of Air Transport</a:t>
                      </a:r>
                      <a:r>
                        <a:rPr lang="en-US" sz="1400" baseline="0" dirty="0" smtClean="0"/>
                        <a:t> &amp; Industrial Engineering, </a:t>
                      </a:r>
                      <a:r>
                        <a:rPr lang="en-US" sz="1400" dirty="0" smtClean="0"/>
                        <a:t>Durham College (1990). </a:t>
                      </a:r>
                    </a:p>
                    <a:p>
                      <a:r>
                        <a:rPr lang="en-US" sz="1400" dirty="0" smtClean="0"/>
                        <a:t>He began his engineering</a:t>
                      </a:r>
                      <a:r>
                        <a:rPr lang="en-US" sz="1400" baseline="0" dirty="0" smtClean="0"/>
                        <a:t> </a:t>
                      </a:r>
                      <a:r>
                        <a:rPr lang="en-US" sz="1400" dirty="0" smtClean="0"/>
                        <a:t>career as a Junior Mass</a:t>
                      </a:r>
                      <a:r>
                        <a:rPr lang="en-US" sz="1400" baseline="0" dirty="0" smtClean="0"/>
                        <a:t> Properties</a:t>
                      </a:r>
                      <a:r>
                        <a:rPr lang="en-US" sz="1400" dirty="0" smtClean="0"/>
                        <a:t> Analyst at Pratt &amp; Whitney Canada working on the JT15D, PW300, and PW500 turbine engines.  </a:t>
                      </a:r>
                    </a:p>
                    <a:p>
                      <a:r>
                        <a:rPr lang="en-US" sz="1400" dirty="0" smtClean="0"/>
                        <a:t>In 1995, he joined Bombardier/</a:t>
                      </a:r>
                      <a:r>
                        <a:rPr lang="en-US" sz="1400" dirty="0" err="1" smtClean="0"/>
                        <a:t>deHavilland</a:t>
                      </a:r>
                      <a:r>
                        <a:rPr lang="en-US" sz="1400" dirty="0" smtClean="0"/>
                        <a:t> where he supported the Dash series aircraft, and Global Express and Global 5000 programs.  He also served as</a:t>
                      </a:r>
                      <a:r>
                        <a:rPr lang="en-US" sz="1400" baseline="0" dirty="0" smtClean="0"/>
                        <a:t> the Q400 flight test loadmaster in Wichita, Kansas (1998-1999).</a:t>
                      </a:r>
                      <a:endParaRPr lang="en-US" sz="1400" dirty="0" smtClean="0"/>
                    </a:p>
                    <a:p>
                      <a:r>
                        <a:rPr lang="en-US" sz="1400" dirty="0" smtClean="0"/>
                        <a:t>In 2004, he became</a:t>
                      </a:r>
                      <a:r>
                        <a:rPr lang="en-US" sz="1400" baseline="0" dirty="0" smtClean="0"/>
                        <a:t> a Customer Engineer at </a:t>
                      </a:r>
                      <a:r>
                        <a:rPr lang="en-US" sz="1400" dirty="0" smtClean="0"/>
                        <a:t>Bombardier supporting aircraft deliveries and technical lead</a:t>
                      </a:r>
                      <a:r>
                        <a:rPr lang="en-US" sz="1400" baseline="0" dirty="0" smtClean="0"/>
                        <a:t> for potential new customers.</a:t>
                      </a:r>
                    </a:p>
                    <a:p>
                      <a:r>
                        <a:rPr lang="en-US" sz="1400" baseline="0" dirty="0" smtClean="0"/>
                        <a:t>Since 2006, Rod has been the Senior Mass Properties Engineering Analyst for </a:t>
                      </a:r>
                      <a:r>
                        <a:rPr lang="en-US" sz="1400" baseline="0" dirty="0" err="1" smtClean="0"/>
                        <a:t>Messier-Bugatti-Dowty</a:t>
                      </a:r>
                      <a:r>
                        <a:rPr lang="en-US" sz="1400" baseline="0" dirty="0" smtClean="0"/>
                        <a:t> (</a:t>
                      </a:r>
                      <a:r>
                        <a:rPr lang="en-US" sz="1400" baseline="0" dirty="0" err="1" smtClean="0"/>
                        <a:t>Safran</a:t>
                      </a:r>
                      <a:r>
                        <a:rPr lang="en-US" sz="1400" baseline="0" dirty="0" smtClean="0"/>
                        <a:t>) supporting all their </a:t>
                      </a:r>
                      <a:r>
                        <a:rPr lang="en-US" sz="1400" dirty="0" smtClean="0"/>
                        <a:t>business, commercial and military landing gear systems.  </a:t>
                      </a:r>
                    </a:p>
                    <a:p>
                      <a:r>
                        <a:rPr lang="en-US" sz="1400" dirty="0" smtClean="0"/>
                        <a:t>He has also been an active member of the Society of Allied Weight Engineers (SAWE) for over 20 years.   He is the current Director of the SAWE</a:t>
                      </a:r>
                      <a:r>
                        <a:rPr lang="en-US" sz="1400" baseline="0" dirty="0" smtClean="0"/>
                        <a:t> Canada Chapter, and has held every supporting title in the board during that time. </a:t>
                      </a:r>
                      <a:r>
                        <a:rPr lang="en-US" sz="1400" dirty="0" smtClean="0"/>
                        <a:t> </a:t>
                      </a:r>
                      <a:endParaRPr lang="en-US" sz="1300" dirty="0"/>
                    </a:p>
                  </a:txBody>
                  <a:tcPr/>
                </a:tc>
              </a:tr>
            </a:tbl>
          </a:graphicData>
        </a:graphic>
      </p:graphicFrame>
      <p:sp>
        <p:nvSpPr>
          <p:cNvPr id="4" name="TextBox 3"/>
          <p:cNvSpPr txBox="1"/>
          <p:nvPr/>
        </p:nvSpPr>
        <p:spPr>
          <a:xfrm>
            <a:off x="140676" y="5581043"/>
            <a:ext cx="8836270" cy="907941"/>
          </a:xfrm>
          <a:prstGeom prst="rect">
            <a:avLst/>
          </a:prstGeom>
          <a:noFill/>
        </p:spPr>
        <p:txBody>
          <a:bodyPr wrap="square" rtlCol="0">
            <a:spAutoFit/>
          </a:bodyPr>
          <a:lstStyle/>
          <a:p>
            <a:pPr>
              <a:spcAft>
                <a:spcPts val="600"/>
              </a:spcAft>
            </a:pPr>
            <a:r>
              <a:rPr lang="en-US" sz="1600" b="1" dirty="0" smtClean="0"/>
              <a:t>Acknowledgments:</a:t>
            </a:r>
          </a:p>
          <a:p>
            <a:pPr>
              <a:spcAft>
                <a:spcPts val="600"/>
              </a:spcAft>
            </a:pPr>
            <a:r>
              <a:rPr lang="en-US" sz="1600" i="1" dirty="0" smtClean="0"/>
              <a:t>A big thanks to Casey Regan, Evan Visser, and Mishaal Aleem, </a:t>
            </a:r>
            <a:r>
              <a:rPr lang="en-US" sz="1600" i="1" dirty="0"/>
              <a:t>The Boeing </a:t>
            </a:r>
            <a:r>
              <a:rPr lang="en-US" sz="1600" i="1" dirty="0" smtClean="0"/>
              <a:t>Company, and Chet Nelson, Technical Fellow - The Boeing Company, for helping to plan and compile this material.</a:t>
            </a:r>
          </a:p>
        </p:txBody>
      </p:sp>
      <p:pic>
        <p:nvPicPr>
          <p:cNvPr id="3074" name="Picture 2" descr="\\Tor-file-01\Engineering\Users\Design\mo009432\My Pictures\Van Dyk, Rod .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7485" y="1816013"/>
            <a:ext cx="1570377" cy="20938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90206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Freeform 2"/>
          <p:cNvSpPr>
            <a:spLocks/>
          </p:cNvSpPr>
          <p:nvPr/>
        </p:nvSpPr>
        <p:spPr bwMode="auto">
          <a:xfrm>
            <a:off x="3292475" y="2425700"/>
            <a:ext cx="904875" cy="3790950"/>
          </a:xfrm>
          <a:custGeom>
            <a:avLst/>
            <a:gdLst>
              <a:gd name="T0" fmla="*/ 904875 w 570"/>
              <a:gd name="T1" fmla="*/ 3790950 h 2388"/>
              <a:gd name="T2" fmla="*/ 593725 w 570"/>
              <a:gd name="T3" fmla="*/ 3790950 h 2388"/>
              <a:gd name="T4" fmla="*/ 0 w 570"/>
              <a:gd name="T5" fmla="*/ 0 h 2388"/>
              <a:gd name="T6" fmla="*/ 317500 w 570"/>
              <a:gd name="T7" fmla="*/ 0 h 2388"/>
              <a:gd name="T8" fmla="*/ 904875 w 570"/>
              <a:gd name="T9" fmla="*/ 3790950 h 2388"/>
              <a:gd name="T10" fmla="*/ 0 60000 65536"/>
              <a:gd name="T11" fmla="*/ 0 60000 65536"/>
              <a:gd name="T12" fmla="*/ 0 60000 65536"/>
              <a:gd name="T13" fmla="*/ 0 60000 65536"/>
              <a:gd name="T14" fmla="*/ 0 60000 65536"/>
              <a:gd name="T15" fmla="*/ 0 w 570"/>
              <a:gd name="T16" fmla="*/ 0 h 2388"/>
              <a:gd name="T17" fmla="*/ 570 w 570"/>
              <a:gd name="T18" fmla="*/ 2388 h 2388"/>
            </a:gdLst>
            <a:ahLst/>
            <a:cxnLst>
              <a:cxn ang="T10">
                <a:pos x="T0" y="T1"/>
              </a:cxn>
              <a:cxn ang="T11">
                <a:pos x="T2" y="T3"/>
              </a:cxn>
              <a:cxn ang="T12">
                <a:pos x="T4" y="T5"/>
              </a:cxn>
              <a:cxn ang="T13">
                <a:pos x="T6" y="T7"/>
              </a:cxn>
              <a:cxn ang="T14">
                <a:pos x="T8" y="T9"/>
              </a:cxn>
            </a:cxnLst>
            <a:rect l="T15" t="T16" r="T17" b="T18"/>
            <a:pathLst>
              <a:path w="570" h="2388">
                <a:moveTo>
                  <a:pt x="570" y="2388"/>
                </a:moveTo>
                <a:lnTo>
                  <a:pt x="374" y="2388"/>
                </a:lnTo>
                <a:lnTo>
                  <a:pt x="0" y="0"/>
                </a:lnTo>
                <a:lnTo>
                  <a:pt x="200" y="0"/>
                </a:lnTo>
                <a:lnTo>
                  <a:pt x="570" y="2388"/>
                </a:lnTo>
                <a:close/>
              </a:path>
            </a:pathLst>
          </a:custGeom>
          <a:solidFill>
            <a:srgbClr val="33CCCC"/>
          </a:solidFill>
          <a:ln w="19050" cap="flat" cmpd="sng">
            <a:noFill/>
            <a:prstDash val="solid"/>
            <a:round/>
            <a:headEnd/>
            <a:tailEnd/>
          </a:ln>
        </p:spPr>
        <p:txBody>
          <a:bodyPr>
            <a:spAutoFit/>
          </a:bodyPr>
          <a:lstStyle/>
          <a:p>
            <a:endParaRPr lang="en-US"/>
          </a:p>
        </p:txBody>
      </p:sp>
      <p:sp>
        <p:nvSpPr>
          <p:cNvPr id="24580" name="Freeform 3"/>
          <p:cNvSpPr>
            <a:spLocks/>
          </p:cNvSpPr>
          <p:nvPr/>
        </p:nvSpPr>
        <p:spPr bwMode="auto">
          <a:xfrm>
            <a:off x="5254625" y="2425700"/>
            <a:ext cx="958850" cy="3798888"/>
          </a:xfrm>
          <a:custGeom>
            <a:avLst/>
            <a:gdLst>
              <a:gd name="T0" fmla="*/ 155575 w 604"/>
              <a:gd name="T1" fmla="*/ 3798888 h 2393"/>
              <a:gd name="T2" fmla="*/ 0 w 604"/>
              <a:gd name="T3" fmla="*/ 3797301 h 2393"/>
              <a:gd name="T4" fmla="*/ 771525 w 604"/>
              <a:gd name="T5" fmla="*/ 0 h 2393"/>
              <a:gd name="T6" fmla="*/ 958850 w 604"/>
              <a:gd name="T7" fmla="*/ 0 h 2393"/>
              <a:gd name="T8" fmla="*/ 155575 w 604"/>
              <a:gd name="T9" fmla="*/ 3798888 h 2393"/>
              <a:gd name="T10" fmla="*/ 0 60000 65536"/>
              <a:gd name="T11" fmla="*/ 0 60000 65536"/>
              <a:gd name="T12" fmla="*/ 0 60000 65536"/>
              <a:gd name="T13" fmla="*/ 0 60000 65536"/>
              <a:gd name="T14" fmla="*/ 0 60000 65536"/>
              <a:gd name="T15" fmla="*/ 0 w 604"/>
              <a:gd name="T16" fmla="*/ 0 h 2393"/>
              <a:gd name="T17" fmla="*/ 604 w 604"/>
              <a:gd name="T18" fmla="*/ 2393 h 2393"/>
            </a:gdLst>
            <a:ahLst/>
            <a:cxnLst>
              <a:cxn ang="T10">
                <a:pos x="T0" y="T1"/>
              </a:cxn>
              <a:cxn ang="T11">
                <a:pos x="T2" y="T3"/>
              </a:cxn>
              <a:cxn ang="T12">
                <a:pos x="T4" y="T5"/>
              </a:cxn>
              <a:cxn ang="T13">
                <a:pos x="T6" y="T7"/>
              </a:cxn>
              <a:cxn ang="T14">
                <a:pos x="T8" y="T9"/>
              </a:cxn>
            </a:cxnLst>
            <a:rect l="T15" t="T16" r="T17" b="T18"/>
            <a:pathLst>
              <a:path w="604" h="2393">
                <a:moveTo>
                  <a:pt x="98" y="2393"/>
                </a:moveTo>
                <a:lnTo>
                  <a:pt x="0" y="2392"/>
                </a:lnTo>
                <a:lnTo>
                  <a:pt x="486" y="0"/>
                </a:lnTo>
                <a:lnTo>
                  <a:pt x="604" y="0"/>
                </a:lnTo>
                <a:lnTo>
                  <a:pt x="98" y="2393"/>
                </a:lnTo>
                <a:close/>
              </a:path>
            </a:pathLst>
          </a:custGeom>
          <a:solidFill>
            <a:srgbClr val="33CCCC"/>
          </a:solidFill>
          <a:ln w="19050" cap="flat" cmpd="sng">
            <a:noFill/>
            <a:prstDash val="solid"/>
            <a:round/>
            <a:headEnd/>
            <a:tailEnd/>
          </a:ln>
        </p:spPr>
        <p:txBody>
          <a:bodyPr>
            <a:spAutoFit/>
          </a:bodyPr>
          <a:lstStyle/>
          <a:p>
            <a:endParaRPr lang="en-US"/>
          </a:p>
        </p:txBody>
      </p:sp>
      <p:sp>
        <p:nvSpPr>
          <p:cNvPr id="24581" name="Line 5"/>
          <p:cNvSpPr>
            <a:spLocks noChangeShapeType="1"/>
          </p:cNvSpPr>
          <p:nvPr/>
        </p:nvSpPr>
        <p:spPr bwMode="auto">
          <a:xfrm>
            <a:off x="2736850" y="1905000"/>
            <a:ext cx="1165225" cy="4311650"/>
          </a:xfrm>
          <a:prstGeom prst="line">
            <a:avLst/>
          </a:prstGeom>
          <a:noFill/>
          <a:ln w="12700">
            <a:solidFill>
              <a:schemeClr val="folHlink"/>
            </a:solidFill>
            <a:round/>
            <a:headEnd/>
            <a:tailEnd/>
          </a:ln>
        </p:spPr>
        <p:txBody>
          <a:bodyPr anchor="ctr">
            <a:spAutoFit/>
          </a:bodyPr>
          <a:lstStyle/>
          <a:p>
            <a:endParaRPr lang="en-US"/>
          </a:p>
        </p:txBody>
      </p:sp>
      <p:sp>
        <p:nvSpPr>
          <p:cNvPr id="24582" name="Line 6"/>
          <p:cNvSpPr>
            <a:spLocks noChangeShapeType="1"/>
          </p:cNvSpPr>
          <p:nvPr/>
        </p:nvSpPr>
        <p:spPr bwMode="auto">
          <a:xfrm>
            <a:off x="3713163" y="1908175"/>
            <a:ext cx="582612" cy="4311650"/>
          </a:xfrm>
          <a:prstGeom prst="line">
            <a:avLst/>
          </a:prstGeom>
          <a:noFill/>
          <a:ln w="12700">
            <a:solidFill>
              <a:schemeClr val="folHlink"/>
            </a:solidFill>
            <a:round/>
            <a:headEnd/>
            <a:tailEnd/>
          </a:ln>
        </p:spPr>
        <p:txBody>
          <a:bodyPr anchor="ctr">
            <a:spAutoFit/>
          </a:bodyPr>
          <a:lstStyle/>
          <a:p>
            <a:endParaRPr lang="en-US"/>
          </a:p>
        </p:txBody>
      </p:sp>
      <p:sp>
        <p:nvSpPr>
          <p:cNvPr id="24583" name="Text Box 7"/>
          <p:cNvSpPr txBox="1">
            <a:spLocks noChangeArrowheads="1"/>
          </p:cNvSpPr>
          <p:nvPr/>
        </p:nvSpPr>
        <p:spPr bwMode="auto">
          <a:xfrm rot="-5400000">
            <a:off x="538957" y="3906044"/>
            <a:ext cx="2836862" cy="304800"/>
          </a:xfrm>
          <a:prstGeom prst="rect">
            <a:avLst/>
          </a:prstGeom>
          <a:noFill/>
          <a:ln w="9525">
            <a:noFill/>
            <a:miter lim="800000"/>
            <a:headEnd/>
            <a:tailEnd/>
          </a:ln>
        </p:spPr>
        <p:txBody>
          <a:bodyPr wrap="none">
            <a:spAutoFit/>
          </a:bodyPr>
          <a:lstStyle/>
          <a:p>
            <a:r>
              <a:rPr lang="en-US" sz="1400">
                <a:solidFill>
                  <a:srgbClr val="333399"/>
                </a:solidFill>
                <a:latin typeface="Verdana" pitchFamily="34" charset="0"/>
              </a:rPr>
              <a:t>GROSS WEIGHT (1000 LB)</a:t>
            </a:r>
          </a:p>
        </p:txBody>
      </p:sp>
      <p:sp>
        <p:nvSpPr>
          <p:cNvPr id="24584" name="Text Box 9"/>
          <p:cNvSpPr txBox="1">
            <a:spLocks noChangeArrowheads="1"/>
          </p:cNvSpPr>
          <p:nvPr/>
        </p:nvSpPr>
        <p:spPr bwMode="auto">
          <a:xfrm>
            <a:off x="3427413" y="1579563"/>
            <a:ext cx="561975" cy="260350"/>
          </a:xfrm>
          <a:prstGeom prst="rect">
            <a:avLst/>
          </a:prstGeom>
          <a:noFill/>
          <a:ln w="9525">
            <a:noFill/>
            <a:miter lim="800000"/>
            <a:headEnd/>
            <a:tailEnd/>
          </a:ln>
        </p:spPr>
        <p:txBody>
          <a:bodyPr wrap="none">
            <a:spAutoFit/>
          </a:bodyPr>
          <a:lstStyle/>
          <a:p>
            <a:pPr algn="ctr"/>
            <a:r>
              <a:rPr lang="en-US" sz="1100">
                <a:solidFill>
                  <a:schemeClr val="tx2"/>
                </a:solidFill>
                <a:latin typeface="Verdana" pitchFamily="34" charset="0"/>
              </a:rPr>
              <a:t>10%</a:t>
            </a:r>
          </a:p>
        </p:txBody>
      </p:sp>
      <p:sp>
        <p:nvSpPr>
          <p:cNvPr id="24585" name="Text Box 10"/>
          <p:cNvSpPr txBox="1">
            <a:spLocks noChangeArrowheads="1"/>
          </p:cNvSpPr>
          <p:nvPr/>
        </p:nvSpPr>
        <p:spPr bwMode="auto">
          <a:xfrm>
            <a:off x="4603750" y="5862638"/>
            <a:ext cx="590550" cy="257175"/>
          </a:xfrm>
          <a:prstGeom prst="rect">
            <a:avLst/>
          </a:prstGeom>
          <a:noFill/>
          <a:ln w="9525">
            <a:noFill/>
            <a:miter lim="800000"/>
            <a:headEnd/>
            <a:tailEnd/>
          </a:ln>
        </p:spPr>
        <p:txBody>
          <a:bodyPr wrap="none">
            <a:spAutoFit/>
          </a:bodyPr>
          <a:lstStyle/>
          <a:p>
            <a:pPr algn="ctr">
              <a:lnSpc>
                <a:spcPct val="90000"/>
              </a:lnSpc>
            </a:pPr>
            <a:r>
              <a:rPr lang="en-US" sz="1200">
                <a:solidFill>
                  <a:srgbClr val="333399"/>
                </a:solidFill>
                <a:latin typeface="Verdana" pitchFamily="34" charset="0"/>
              </a:rPr>
              <a:t>OEW</a:t>
            </a:r>
          </a:p>
        </p:txBody>
      </p:sp>
      <p:sp>
        <p:nvSpPr>
          <p:cNvPr id="24586" name="Text Box 11"/>
          <p:cNvSpPr txBox="1">
            <a:spLocks noChangeArrowheads="1"/>
          </p:cNvSpPr>
          <p:nvPr/>
        </p:nvSpPr>
        <p:spPr bwMode="auto">
          <a:xfrm>
            <a:off x="4456113" y="1579563"/>
            <a:ext cx="561975" cy="260350"/>
          </a:xfrm>
          <a:prstGeom prst="rect">
            <a:avLst/>
          </a:prstGeom>
          <a:noFill/>
          <a:ln w="9525">
            <a:noFill/>
            <a:miter lim="800000"/>
            <a:headEnd/>
            <a:tailEnd/>
          </a:ln>
        </p:spPr>
        <p:txBody>
          <a:bodyPr wrap="none">
            <a:spAutoFit/>
          </a:bodyPr>
          <a:lstStyle/>
          <a:p>
            <a:pPr algn="ctr"/>
            <a:r>
              <a:rPr lang="en-US" sz="1100">
                <a:solidFill>
                  <a:schemeClr val="tx2"/>
                </a:solidFill>
                <a:latin typeface="Verdana" pitchFamily="34" charset="0"/>
              </a:rPr>
              <a:t>20%</a:t>
            </a:r>
          </a:p>
        </p:txBody>
      </p:sp>
      <p:sp>
        <p:nvSpPr>
          <p:cNvPr id="24587" name="Text Box 12"/>
          <p:cNvSpPr txBox="1">
            <a:spLocks noChangeArrowheads="1"/>
          </p:cNvSpPr>
          <p:nvPr/>
        </p:nvSpPr>
        <p:spPr bwMode="auto">
          <a:xfrm>
            <a:off x="5449888" y="1579563"/>
            <a:ext cx="561975" cy="260350"/>
          </a:xfrm>
          <a:prstGeom prst="rect">
            <a:avLst/>
          </a:prstGeom>
          <a:noFill/>
          <a:ln w="9525">
            <a:noFill/>
            <a:miter lim="800000"/>
            <a:headEnd/>
            <a:tailEnd/>
          </a:ln>
        </p:spPr>
        <p:txBody>
          <a:bodyPr wrap="none">
            <a:spAutoFit/>
          </a:bodyPr>
          <a:lstStyle/>
          <a:p>
            <a:pPr algn="ctr"/>
            <a:r>
              <a:rPr lang="en-US" sz="1100">
                <a:solidFill>
                  <a:schemeClr val="tx2"/>
                </a:solidFill>
                <a:latin typeface="Verdana" pitchFamily="34" charset="0"/>
              </a:rPr>
              <a:t>30%</a:t>
            </a:r>
          </a:p>
        </p:txBody>
      </p:sp>
      <p:sp>
        <p:nvSpPr>
          <p:cNvPr id="24588" name="Text Box 13"/>
          <p:cNvSpPr txBox="1">
            <a:spLocks noChangeArrowheads="1"/>
          </p:cNvSpPr>
          <p:nvPr/>
        </p:nvSpPr>
        <p:spPr bwMode="auto">
          <a:xfrm>
            <a:off x="6405563" y="1579563"/>
            <a:ext cx="561975" cy="260350"/>
          </a:xfrm>
          <a:prstGeom prst="rect">
            <a:avLst/>
          </a:prstGeom>
          <a:noFill/>
          <a:ln w="9525">
            <a:noFill/>
            <a:miter lim="800000"/>
            <a:headEnd/>
            <a:tailEnd/>
          </a:ln>
        </p:spPr>
        <p:txBody>
          <a:bodyPr wrap="none">
            <a:spAutoFit/>
          </a:bodyPr>
          <a:lstStyle/>
          <a:p>
            <a:pPr algn="ctr"/>
            <a:r>
              <a:rPr lang="en-US" sz="1100">
                <a:solidFill>
                  <a:schemeClr val="tx2"/>
                </a:solidFill>
                <a:latin typeface="Verdana" pitchFamily="34" charset="0"/>
              </a:rPr>
              <a:t>40%</a:t>
            </a:r>
          </a:p>
        </p:txBody>
      </p:sp>
      <p:sp>
        <p:nvSpPr>
          <p:cNvPr id="24589" name="Text Box 14"/>
          <p:cNvSpPr txBox="1">
            <a:spLocks noChangeArrowheads="1"/>
          </p:cNvSpPr>
          <p:nvPr/>
        </p:nvSpPr>
        <p:spPr bwMode="auto">
          <a:xfrm>
            <a:off x="2544763" y="1579563"/>
            <a:ext cx="461962" cy="260350"/>
          </a:xfrm>
          <a:prstGeom prst="rect">
            <a:avLst/>
          </a:prstGeom>
          <a:noFill/>
          <a:ln w="9525">
            <a:noFill/>
            <a:miter lim="800000"/>
            <a:headEnd/>
            <a:tailEnd/>
          </a:ln>
        </p:spPr>
        <p:txBody>
          <a:bodyPr wrap="none">
            <a:spAutoFit/>
          </a:bodyPr>
          <a:lstStyle/>
          <a:p>
            <a:pPr algn="ctr"/>
            <a:r>
              <a:rPr lang="en-US" sz="1100">
                <a:solidFill>
                  <a:schemeClr val="tx2"/>
                </a:solidFill>
                <a:latin typeface="Verdana" pitchFamily="34" charset="0"/>
              </a:rPr>
              <a:t>0%</a:t>
            </a:r>
          </a:p>
        </p:txBody>
      </p:sp>
      <p:sp>
        <p:nvSpPr>
          <p:cNvPr id="24590" name="Text Box 15"/>
          <p:cNvSpPr txBox="1">
            <a:spLocks noChangeArrowheads="1"/>
          </p:cNvSpPr>
          <p:nvPr/>
        </p:nvSpPr>
        <p:spPr bwMode="auto">
          <a:xfrm>
            <a:off x="2260600" y="4621213"/>
            <a:ext cx="484188" cy="260350"/>
          </a:xfrm>
          <a:prstGeom prst="rect">
            <a:avLst/>
          </a:prstGeom>
          <a:noFill/>
          <a:ln w="9525">
            <a:noFill/>
            <a:miter lim="800000"/>
            <a:headEnd/>
            <a:tailEnd/>
          </a:ln>
        </p:spPr>
        <p:txBody>
          <a:bodyPr wrap="none">
            <a:spAutoFit/>
          </a:bodyPr>
          <a:lstStyle/>
          <a:p>
            <a:pPr algn="ctr"/>
            <a:r>
              <a:rPr lang="en-US" sz="1100">
                <a:solidFill>
                  <a:schemeClr val="tx2"/>
                </a:solidFill>
                <a:latin typeface="Verdana" pitchFamily="34" charset="0"/>
              </a:rPr>
              <a:t>300</a:t>
            </a:r>
          </a:p>
        </p:txBody>
      </p:sp>
      <p:sp>
        <p:nvSpPr>
          <p:cNvPr id="24591" name="Text Box 16"/>
          <p:cNvSpPr txBox="1">
            <a:spLocks noChangeArrowheads="1"/>
          </p:cNvSpPr>
          <p:nvPr/>
        </p:nvSpPr>
        <p:spPr bwMode="auto">
          <a:xfrm>
            <a:off x="2260600" y="3206750"/>
            <a:ext cx="484188" cy="260350"/>
          </a:xfrm>
          <a:prstGeom prst="rect">
            <a:avLst/>
          </a:prstGeom>
          <a:noFill/>
          <a:ln w="9525">
            <a:noFill/>
            <a:miter lim="800000"/>
            <a:headEnd/>
            <a:tailEnd/>
          </a:ln>
        </p:spPr>
        <p:txBody>
          <a:bodyPr wrap="none">
            <a:spAutoFit/>
          </a:bodyPr>
          <a:lstStyle/>
          <a:p>
            <a:pPr algn="ctr"/>
            <a:r>
              <a:rPr lang="en-US" sz="1100">
                <a:solidFill>
                  <a:schemeClr val="tx2"/>
                </a:solidFill>
                <a:latin typeface="Verdana" pitchFamily="34" charset="0"/>
              </a:rPr>
              <a:t>400</a:t>
            </a:r>
          </a:p>
        </p:txBody>
      </p:sp>
      <p:sp>
        <p:nvSpPr>
          <p:cNvPr id="24592" name="Text Box 17"/>
          <p:cNvSpPr txBox="1">
            <a:spLocks noChangeArrowheads="1"/>
          </p:cNvSpPr>
          <p:nvPr/>
        </p:nvSpPr>
        <p:spPr bwMode="auto">
          <a:xfrm>
            <a:off x="2260600" y="6070600"/>
            <a:ext cx="484188" cy="260350"/>
          </a:xfrm>
          <a:prstGeom prst="rect">
            <a:avLst/>
          </a:prstGeom>
          <a:noFill/>
          <a:ln w="9525">
            <a:noFill/>
            <a:miter lim="800000"/>
            <a:headEnd/>
            <a:tailEnd/>
          </a:ln>
        </p:spPr>
        <p:txBody>
          <a:bodyPr wrap="none">
            <a:spAutoFit/>
          </a:bodyPr>
          <a:lstStyle/>
          <a:p>
            <a:pPr algn="ctr"/>
            <a:r>
              <a:rPr lang="en-US" sz="1100">
                <a:solidFill>
                  <a:schemeClr val="tx2"/>
                </a:solidFill>
                <a:latin typeface="Verdana" pitchFamily="34" charset="0"/>
              </a:rPr>
              <a:t>200</a:t>
            </a:r>
          </a:p>
        </p:txBody>
      </p:sp>
      <p:sp>
        <p:nvSpPr>
          <p:cNvPr id="24593" name="Line 18"/>
          <p:cNvSpPr>
            <a:spLocks noChangeShapeType="1"/>
          </p:cNvSpPr>
          <p:nvPr/>
        </p:nvSpPr>
        <p:spPr bwMode="auto">
          <a:xfrm>
            <a:off x="2730500" y="1905000"/>
            <a:ext cx="3924300" cy="0"/>
          </a:xfrm>
          <a:prstGeom prst="line">
            <a:avLst/>
          </a:prstGeom>
          <a:noFill/>
          <a:ln w="12700">
            <a:solidFill>
              <a:schemeClr val="folHlink"/>
            </a:solidFill>
            <a:round/>
            <a:headEnd/>
            <a:tailEnd/>
          </a:ln>
        </p:spPr>
        <p:txBody>
          <a:bodyPr anchor="ctr">
            <a:spAutoFit/>
          </a:bodyPr>
          <a:lstStyle/>
          <a:p>
            <a:endParaRPr lang="en-US"/>
          </a:p>
        </p:txBody>
      </p:sp>
      <p:sp>
        <p:nvSpPr>
          <p:cNvPr id="24594" name="Text Box 19"/>
          <p:cNvSpPr txBox="1">
            <a:spLocks noChangeArrowheads="1"/>
          </p:cNvSpPr>
          <p:nvPr/>
        </p:nvSpPr>
        <p:spPr bwMode="auto">
          <a:xfrm>
            <a:off x="2260600" y="1771650"/>
            <a:ext cx="484188" cy="260350"/>
          </a:xfrm>
          <a:prstGeom prst="rect">
            <a:avLst/>
          </a:prstGeom>
          <a:noFill/>
          <a:ln w="9525">
            <a:noFill/>
            <a:miter lim="800000"/>
            <a:headEnd/>
            <a:tailEnd/>
          </a:ln>
        </p:spPr>
        <p:txBody>
          <a:bodyPr wrap="none">
            <a:spAutoFit/>
          </a:bodyPr>
          <a:lstStyle/>
          <a:p>
            <a:pPr algn="ctr"/>
            <a:r>
              <a:rPr lang="en-US" sz="1100">
                <a:solidFill>
                  <a:schemeClr val="tx2"/>
                </a:solidFill>
                <a:latin typeface="Verdana" pitchFamily="34" charset="0"/>
              </a:rPr>
              <a:t>500</a:t>
            </a:r>
          </a:p>
        </p:txBody>
      </p:sp>
      <p:sp>
        <p:nvSpPr>
          <p:cNvPr id="24595" name="Line 20"/>
          <p:cNvSpPr>
            <a:spLocks noChangeShapeType="1"/>
          </p:cNvSpPr>
          <p:nvPr/>
        </p:nvSpPr>
        <p:spPr bwMode="auto">
          <a:xfrm>
            <a:off x="2730500" y="3340100"/>
            <a:ext cx="3924300" cy="0"/>
          </a:xfrm>
          <a:prstGeom prst="line">
            <a:avLst/>
          </a:prstGeom>
          <a:noFill/>
          <a:ln w="12700">
            <a:solidFill>
              <a:schemeClr val="folHlink"/>
            </a:solidFill>
            <a:round/>
            <a:headEnd/>
            <a:tailEnd/>
          </a:ln>
        </p:spPr>
        <p:txBody>
          <a:bodyPr anchor="ctr">
            <a:spAutoFit/>
          </a:bodyPr>
          <a:lstStyle/>
          <a:p>
            <a:endParaRPr lang="en-US"/>
          </a:p>
        </p:txBody>
      </p:sp>
      <p:sp>
        <p:nvSpPr>
          <p:cNvPr id="24596" name="Line 21"/>
          <p:cNvSpPr>
            <a:spLocks noChangeShapeType="1"/>
          </p:cNvSpPr>
          <p:nvPr/>
        </p:nvSpPr>
        <p:spPr bwMode="auto">
          <a:xfrm>
            <a:off x="2740025" y="4778375"/>
            <a:ext cx="3924300" cy="0"/>
          </a:xfrm>
          <a:prstGeom prst="line">
            <a:avLst/>
          </a:prstGeom>
          <a:noFill/>
          <a:ln w="12700">
            <a:solidFill>
              <a:schemeClr val="folHlink"/>
            </a:solidFill>
            <a:round/>
            <a:headEnd/>
            <a:tailEnd/>
          </a:ln>
        </p:spPr>
        <p:txBody>
          <a:bodyPr anchor="ctr">
            <a:spAutoFit/>
          </a:bodyPr>
          <a:lstStyle/>
          <a:p>
            <a:endParaRPr lang="en-US"/>
          </a:p>
        </p:txBody>
      </p:sp>
      <p:sp>
        <p:nvSpPr>
          <p:cNvPr id="24597" name="Line 22"/>
          <p:cNvSpPr>
            <a:spLocks noChangeShapeType="1"/>
          </p:cNvSpPr>
          <p:nvPr/>
        </p:nvSpPr>
        <p:spPr bwMode="auto">
          <a:xfrm>
            <a:off x="2740025" y="6216650"/>
            <a:ext cx="3924300" cy="0"/>
          </a:xfrm>
          <a:prstGeom prst="line">
            <a:avLst/>
          </a:prstGeom>
          <a:noFill/>
          <a:ln w="12700">
            <a:solidFill>
              <a:schemeClr val="folHlink"/>
            </a:solidFill>
            <a:round/>
            <a:headEnd/>
            <a:tailEnd/>
          </a:ln>
        </p:spPr>
        <p:txBody>
          <a:bodyPr anchor="ctr">
            <a:spAutoFit/>
          </a:bodyPr>
          <a:lstStyle/>
          <a:p>
            <a:endParaRPr lang="en-US"/>
          </a:p>
        </p:txBody>
      </p:sp>
      <p:sp>
        <p:nvSpPr>
          <p:cNvPr id="24598" name="Line 23"/>
          <p:cNvSpPr>
            <a:spLocks noChangeShapeType="1"/>
          </p:cNvSpPr>
          <p:nvPr/>
        </p:nvSpPr>
        <p:spPr bwMode="auto">
          <a:xfrm>
            <a:off x="4684713" y="1898650"/>
            <a:ext cx="3175" cy="4314825"/>
          </a:xfrm>
          <a:prstGeom prst="line">
            <a:avLst/>
          </a:prstGeom>
          <a:noFill/>
          <a:ln w="12700">
            <a:solidFill>
              <a:schemeClr val="folHlink"/>
            </a:solidFill>
            <a:round/>
            <a:headEnd/>
            <a:tailEnd/>
          </a:ln>
        </p:spPr>
        <p:txBody>
          <a:bodyPr anchor="ctr">
            <a:spAutoFit/>
          </a:bodyPr>
          <a:lstStyle/>
          <a:p>
            <a:endParaRPr lang="en-US"/>
          </a:p>
        </p:txBody>
      </p:sp>
      <p:sp>
        <p:nvSpPr>
          <p:cNvPr id="24599" name="Line 24"/>
          <p:cNvSpPr>
            <a:spLocks noChangeShapeType="1"/>
          </p:cNvSpPr>
          <p:nvPr/>
        </p:nvSpPr>
        <p:spPr bwMode="auto">
          <a:xfrm flipH="1">
            <a:off x="5072063" y="1903413"/>
            <a:ext cx="593725" cy="4310062"/>
          </a:xfrm>
          <a:prstGeom prst="line">
            <a:avLst/>
          </a:prstGeom>
          <a:noFill/>
          <a:ln w="12700">
            <a:solidFill>
              <a:schemeClr val="folHlink"/>
            </a:solidFill>
            <a:round/>
            <a:headEnd/>
            <a:tailEnd/>
          </a:ln>
        </p:spPr>
        <p:txBody>
          <a:bodyPr anchor="ctr">
            <a:spAutoFit/>
          </a:bodyPr>
          <a:lstStyle/>
          <a:p>
            <a:endParaRPr lang="en-US"/>
          </a:p>
        </p:txBody>
      </p:sp>
      <p:sp>
        <p:nvSpPr>
          <p:cNvPr id="24600" name="Line 25"/>
          <p:cNvSpPr>
            <a:spLocks noChangeShapeType="1"/>
          </p:cNvSpPr>
          <p:nvPr/>
        </p:nvSpPr>
        <p:spPr bwMode="auto">
          <a:xfrm flipH="1">
            <a:off x="5461000" y="1905000"/>
            <a:ext cx="1179513" cy="4308475"/>
          </a:xfrm>
          <a:prstGeom prst="line">
            <a:avLst/>
          </a:prstGeom>
          <a:noFill/>
          <a:ln w="12700">
            <a:solidFill>
              <a:schemeClr val="folHlink"/>
            </a:solidFill>
            <a:round/>
            <a:headEnd/>
            <a:tailEnd/>
          </a:ln>
        </p:spPr>
        <p:txBody>
          <a:bodyPr anchor="ctr">
            <a:spAutoFit/>
          </a:bodyPr>
          <a:lstStyle/>
          <a:p>
            <a:endParaRPr lang="en-US"/>
          </a:p>
        </p:txBody>
      </p:sp>
      <p:grpSp>
        <p:nvGrpSpPr>
          <p:cNvPr id="24602" name="Group 27"/>
          <p:cNvGrpSpPr>
            <a:grpSpLocks/>
          </p:cNvGrpSpPr>
          <p:nvPr/>
        </p:nvGrpSpPr>
        <p:grpSpPr bwMode="auto">
          <a:xfrm>
            <a:off x="4849813" y="5781675"/>
            <a:ext cx="88900" cy="80963"/>
            <a:chOff x="854" y="3388"/>
            <a:chExt cx="176" cy="176"/>
          </a:xfrm>
        </p:grpSpPr>
        <p:sp>
          <p:nvSpPr>
            <p:cNvPr id="24663" name="Freeform 28"/>
            <p:cNvSpPr>
              <a:spLocks/>
            </p:cNvSpPr>
            <p:nvPr/>
          </p:nvSpPr>
          <p:spPr bwMode="auto">
            <a:xfrm>
              <a:off x="854" y="3476"/>
              <a:ext cx="88" cy="88"/>
            </a:xfrm>
            <a:custGeom>
              <a:avLst/>
              <a:gdLst>
                <a:gd name="T0" fmla="*/ 88 w 176"/>
                <a:gd name="T1" fmla="*/ 0 h 177"/>
                <a:gd name="T2" fmla="*/ 0 w 176"/>
                <a:gd name="T3" fmla="*/ 0 h 177"/>
                <a:gd name="T4" fmla="*/ 1 w 176"/>
                <a:gd name="T5" fmla="*/ 14 h 177"/>
                <a:gd name="T6" fmla="*/ 5 w 176"/>
                <a:gd name="T7" fmla="*/ 28 h 177"/>
                <a:gd name="T8" fmla="*/ 10 w 176"/>
                <a:gd name="T9" fmla="*/ 40 h 177"/>
                <a:gd name="T10" fmla="*/ 17 w 176"/>
                <a:gd name="T11" fmla="*/ 52 h 177"/>
                <a:gd name="T12" fmla="*/ 26 w 176"/>
                <a:gd name="T13" fmla="*/ 62 h 177"/>
                <a:gd name="T14" fmla="*/ 37 w 176"/>
                <a:gd name="T15" fmla="*/ 72 h 177"/>
                <a:gd name="T16" fmla="*/ 48 w 176"/>
                <a:gd name="T17" fmla="*/ 79 h 177"/>
                <a:gd name="T18" fmla="*/ 61 w 176"/>
                <a:gd name="T19" fmla="*/ 84 h 177"/>
                <a:gd name="T20" fmla="*/ 75 w 176"/>
                <a:gd name="T21" fmla="*/ 87 h 177"/>
                <a:gd name="T22" fmla="*/ 88 w 176"/>
                <a:gd name="T23" fmla="*/ 88 h 177"/>
                <a:gd name="T24" fmla="*/ 88 w 176"/>
                <a:gd name="T25" fmla="*/ 0 h 1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6"/>
                <a:gd name="T40" fmla="*/ 0 h 177"/>
                <a:gd name="T41" fmla="*/ 176 w 176"/>
                <a:gd name="T42" fmla="*/ 177 h 1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6" h="177">
                  <a:moveTo>
                    <a:pt x="176" y="0"/>
                  </a:moveTo>
                  <a:lnTo>
                    <a:pt x="0" y="0"/>
                  </a:lnTo>
                  <a:lnTo>
                    <a:pt x="3" y="29"/>
                  </a:lnTo>
                  <a:lnTo>
                    <a:pt x="10" y="56"/>
                  </a:lnTo>
                  <a:lnTo>
                    <a:pt x="20" y="80"/>
                  </a:lnTo>
                  <a:lnTo>
                    <a:pt x="34" y="105"/>
                  </a:lnTo>
                  <a:lnTo>
                    <a:pt x="52" y="125"/>
                  </a:lnTo>
                  <a:lnTo>
                    <a:pt x="73" y="144"/>
                  </a:lnTo>
                  <a:lnTo>
                    <a:pt x="97" y="158"/>
                  </a:lnTo>
                  <a:lnTo>
                    <a:pt x="122" y="168"/>
                  </a:lnTo>
                  <a:lnTo>
                    <a:pt x="149" y="175"/>
                  </a:lnTo>
                  <a:lnTo>
                    <a:pt x="176" y="177"/>
                  </a:lnTo>
                  <a:lnTo>
                    <a:pt x="176" y="0"/>
                  </a:lnTo>
                  <a:close/>
                </a:path>
              </a:pathLst>
            </a:custGeom>
            <a:solidFill>
              <a:schemeClr val="bg1"/>
            </a:solidFill>
            <a:ln w="1588">
              <a:solidFill>
                <a:srgbClr val="000000"/>
              </a:solidFill>
              <a:prstDash val="solid"/>
              <a:round/>
              <a:headEnd/>
              <a:tailEnd/>
            </a:ln>
          </p:spPr>
          <p:txBody>
            <a:bodyPr/>
            <a:lstStyle/>
            <a:p>
              <a:endParaRPr lang="en-US"/>
            </a:p>
          </p:txBody>
        </p:sp>
        <p:sp>
          <p:nvSpPr>
            <p:cNvPr id="24664" name="Freeform 29"/>
            <p:cNvSpPr>
              <a:spLocks/>
            </p:cNvSpPr>
            <p:nvPr/>
          </p:nvSpPr>
          <p:spPr bwMode="auto">
            <a:xfrm>
              <a:off x="942" y="3388"/>
              <a:ext cx="88" cy="88"/>
            </a:xfrm>
            <a:custGeom>
              <a:avLst/>
              <a:gdLst>
                <a:gd name="T0" fmla="*/ 88 w 177"/>
                <a:gd name="T1" fmla="*/ 88 h 176"/>
                <a:gd name="T2" fmla="*/ 0 w 177"/>
                <a:gd name="T3" fmla="*/ 88 h 176"/>
                <a:gd name="T4" fmla="*/ 0 w 177"/>
                <a:gd name="T5" fmla="*/ 0 h 176"/>
                <a:gd name="T6" fmla="*/ 14 w 177"/>
                <a:gd name="T7" fmla="*/ 1 h 176"/>
                <a:gd name="T8" fmla="*/ 28 w 177"/>
                <a:gd name="T9" fmla="*/ 5 h 176"/>
                <a:gd name="T10" fmla="*/ 40 w 177"/>
                <a:gd name="T11" fmla="*/ 10 h 176"/>
                <a:gd name="T12" fmla="*/ 52 w 177"/>
                <a:gd name="T13" fmla="*/ 17 h 176"/>
                <a:gd name="T14" fmla="*/ 62 w 177"/>
                <a:gd name="T15" fmla="*/ 26 h 176"/>
                <a:gd name="T16" fmla="*/ 72 w 177"/>
                <a:gd name="T17" fmla="*/ 37 h 176"/>
                <a:gd name="T18" fmla="*/ 79 w 177"/>
                <a:gd name="T19" fmla="*/ 48 h 176"/>
                <a:gd name="T20" fmla="*/ 84 w 177"/>
                <a:gd name="T21" fmla="*/ 61 h 176"/>
                <a:gd name="T22" fmla="*/ 87 w 177"/>
                <a:gd name="T23" fmla="*/ 75 h 176"/>
                <a:gd name="T24" fmla="*/ 88 w 177"/>
                <a:gd name="T25" fmla="*/ 88 h 1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7"/>
                <a:gd name="T40" fmla="*/ 0 h 176"/>
                <a:gd name="T41" fmla="*/ 177 w 177"/>
                <a:gd name="T42" fmla="*/ 176 h 17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7" h="176">
                  <a:moveTo>
                    <a:pt x="177" y="176"/>
                  </a:moveTo>
                  <a:lnTo>
                    <a:pt x="0" y="176"/>
                  </a:lnTo>
                  <a:lnTo>
                    <a:pt x="0" y="0"/>
                  </a:lnTo>
                  <a:lnTo>
                    <a:pt x="29" y="3"/>
                  </a:lnTo>
                  <a:lnTo>
                    <a:pt x="56" y="10"/>
                  </a:lnTo>
                  <a:lnTo>
                    <a:pt x="80" y="20"/>
                  </a:lnTo>
                  <a:lnTo>
                    <a:pt x="105" y="34"/>
                  </a:lnTo>
                  <a:lnTo>
                    <a:pt x="125" y="52"/>
                  </a:lnTo>
                  <a:lnTo>
                    <a:pt x="144" y="73"/>
                  </a:lnTo>
                  <a:lnTo>
                    <a:pt x="158" y="97"/>
                  </a:lnTo>
                  <a:lnTo>
                    <a:pt x="168" y="122"/>
                  </a:lnTo>
                  <a:lnTo>
                    <a:pt x="175" y="149"/>
                  </a:lnTo>
                  <a:lnTo>
                    <a:pt x="177" y="176"/>
                  </a:lnTo>
                  <a:close/>
                </a:path>
              </a:pathLst>
            </a:custGeom>
            <a:solidFill>
              <a:schemeClr val="bg1"/>
            </a:solidFill>
            <a:ln w="1588">
              <a:solidFill>
                <a:srgbClr val="000000"/>
              </a:solidFill>
              <a:prstDash val="solid"/>
              <a:round/>
              <a:headEnd/>
              <a:tailEnd/>
            </a:ln>
          </p:spPr>
          <p:txBody>
            <a:bodyPr/>
            <a:lstStyle/>
            <a:p>
              <a:endParaRPr lang="en-US"/>
            </a:p>
          </p:txBody>
        </p:sp>
        <p:sp>
          <p:nvSpPr>
            <p:cNvPr id="24665" name="Freeform 30"/>
            <p:cNvSpPr>
              <a:spLocks/>
            </p:cNvSpPr>
            <p:nvPr/>
          </p:nvSpPr>
          <p:spPr bwMode="auto">
            <a:xfrm>
              <a:off x="942" y="3476"/>
              <a:ext cx="88" cy="88"/>
            </a:xfrm>
            <a:custGeom>
              <a:avLst/>
              <a:gdLst>
                <a:gd name="T0" fmla="*/ 0 w 177"/>
                <a:gd name="T1" fmla="*/ 0 h 177"/>
                <a:gd name="T2" fmla="*/ 88 w 177"/>
                <a:gd name="T3" fmla="*/ 0 h 177"/>
                <a:gd name="T4" fmla="*/ 87 w 177"/>
                <a:gd name="T5" fmla="*/ 14 h 177"/>
                <a:gd name="T6" fmla="*/ 84 w 177"/>
                <a:gd name="T7" fmla="*/ 28 h 177"/>
                <a:gd name="T8" fmla="*/ 79 w 177"/>
                <a:gd name="T9" fmla="*/ 40 h 177"/>
                <a:gd name="T10" fmla="*/ 72 w 177"/>
                <a:gd name="T11" fmla="*/ 52 h 177"/>
                <a:gd name="T12" fmla="*/ 62 w 177"/>
                <a:gd name="T13" fmla="*/ 62 h 177"/>
                <a:gd name="T14" fmla="*/ 52 w 177"/>
                <a:gd name="T15" fmla="*/ 72 h 177"/>
                <a:gd name="T16" fmla="*/ 40 w 177"/>
                <a:gd name="T17" fmla="*/ 79 h 177"/>
                <a:gd name="T18" fmla="*/ 28 w 177"/>
                <a:gd name="T19" fmla="*/ 84 h 177"/>
                <a:gd name="T20" fmla="*/ 14 w 177"/>
                <a:gd name="T21" fmla="*/ 87 h 177"/>
                <a:gd name="T22" fmla="*/ 0 w 177"/>
                <a:gd name="T23" fmla="*/ 88 h 177"/>
                <a:gd name="T24" fmla="*/ 0 w 177"/>
                <a:gd name="T25" fmla="*/ 0 h 1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7"/>
                <a:gd name="T40" fmla="*/ 0 h 177"/>
                <a:gd name="T41" fmla="*/ 177 w 177"/>
                <a:gd name="T42" fmla="*/ 177 h 1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7" h="177">
                  <a:moveTo>
                    <a:pt x="0" y="0"/>
                  </a:moveTo>
                  <a:lnTo>
                    <a:pt x="177" y="0"/>
                  </a:lnTo>
                  <a:lnTo>
                    <a:pt x="175" y="29"/>
                  </a:lnTo>
                  <a:lnTo>
                    <a:pt x="168" y="56"/>
                  </a:lnTo>
                  <a:lnTo>
                    <a:pt x="158" y="80"/>
                  </a:lnTo>
                  <a:lnTo>
                    <a:pt x="144" y="105"/>
                  </a:lnTo>
                  <a:lnTo>
                    <a:pt x="125" y="125"/>
                  </a:lnTo>
                  <a:lnTo>
                    <a:pt x="105" y="144"/>
                  </a:lnTo>
                  <a:lnTo>
                    <a:pt x="80" y="158"/>
                  </a:lnTo>
                  <a:lnTo>
                    <a:pt x="56" y="168"/>
                  </a:lnTo>
                  <a:lnTo>
                    <a:pt x="29" y="175"/>
                  </a:lnTo>
                  <a:lnTo>
                    <a:pt x="0" y="177"/>
                  </a:lnTo>
                  <a:lnTo>
                    <a:pt x="0" y="0"/>
                  </a:lnTo>
                  <a:close/>
                </a:path>
              </a:pathLst>
            </a:custGeom>
            <a:solidFill>
              <a:srgbClr val="FF3300"/>
            </a:solidFill>
            <a:ln w="1588">
              <a:solidFill>
                <a:srgbClr val="FF3300"/>
              </a:solidFill>
              <a:prstDash val="solid"/>
              <a:round/>
              <a:headEnd/>
              <a:tailEnd/>
            </a:ln>
          </p:spPr>
          <p:txBody>
            <a:bodyPr/>
            <a:lstStyle/>
            <a:p>
              <a:endParaRPr lang="en-US"/>
            </a:p>
          </p:txBody>
        </p:sp>
        <p:sp>
          <p:nvSpPr>
            <p:cNvPr id="24666" name="Freeform 31"/>
            <p:cNvSpPr>
              <a:spLocks/>
            </p:cNvSpPr>
            <p:nvPr/>
          </p:nvSpPr>
          <p:spPr bwMode="auto">
            <a:xfrm>
              <a:off x="854" y="3388"/>
              <a:ext cx="88" cy="88"/>
            </a:xfrm>
            <a:custGeom>
              <a:avLst/>
              <a:gdLst>
                <a:gd name="T0" fmla="*/ 0 w 176"/>
                <a:gd name="T1" fmla="*/ 88 h 176"/>
                <a:gd name="T2" fmla="*/ 88 w 176"/>
                <a:gd name="T3" fmla="*/ 88 h 176"/>
                <a:gd name="T4" fmla="*/ 88 w 176"/>
                <a:gd name="T5" fmla="*/ 0 h 176"/>
                <a:gd name="T6" fmla="*/ 75 w 176"/>
                <a:gd name="T7" fmla="*/ 1 h 176"/>
                <a:gd name="T8" fmla="*/ 61 w 176"/>
                <a:gd name="T9" fmla="*/ 5 h 176"/>
                <a:gd name="T10" fmla="*/ 48 w 176"/>
                <a:gd name="T11" fmla="*/ 10 h 176"/>
                <a:gd name="T12" fmla="*/ 37 w 176"/>
                <a:gd name="T13" fmla="*/ 17 h 176"/>
                <a:gd name="T14" fmla="*/ 26 w 176"/>
                <a:gd name="T15" fmla="*/ 26 h 176"/>
                <a:gd name="T16" fmla="*/ 17 w 176"/>
                <a:gd name="T17" fmla="*/ 37 h 176"/>
                <a:gd name="T18" fmla="*/ 10 w 176"/>
                <a:gd name="T19" fmla="*/ 48 h 176"/>
                <a:gd name="T20" fmla="*/ 5 w 176"/>
                <a:gd name="T21" fmla="*/ 61 h 176"/>
                <a:gd name="T22" fmla="*/ 1 w 176"/>
                <a:gd name="T23" fmla="*/ 75 h 176"/>
                <a:gd name="T24" fmla="*/ 0 w 176"/>
                <a:gd name="T25" fmla="*/ 88 h 1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6"/>
                <a:gd name="T40" fmla="*/ 0 h 176"/>
                <a:gd name="T41" fmla="*/ 176 w 176"/>
                <a:gd name="T42" fmla="*/ 176 h 17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6" h="176">
                  <a:moveTo>
                    <a:pt x="0" y="176"/>
                  </a:moveTo>
                  <a:lnTo>
                    <a:pt x="176" y="176"/>
                  </a:lnTo>
                  <a:lnTo>
                    <a:pt x="176" y="0"/>
                  </a:lnTo>
                  <a:lnTo>
                    <a:pt x="149" y="3"/>
                  </a:lnTo>
                  <a:lnTo>
                    <a:pt x="122" y="10"/>
                  </a:lnTo>
                  <a:lnTo>
                    <a:pt x="97" y="20"/>
                  </a:lnTo>
                  <a:lnTo>
                    <a:pt x="73" y="34"/>
                  </a:lnTo>
                  <a:lnTo>
                    <a:pt x="52" y="52"/>
                  </a:lnTo>
                  <a:lnTo>
                    <a:pt x="34" y="73"/>
                  </a:lnTo>
                  <a:lnTo>
                    <a:pt x="20" y="97"/>
                  </a:lnTo>
                  <a:lnTo>
                    <a:pt x="10" y="122"/>
                  </a:lnTo>
                  <a:lnTo>
                    <a:pt x="3" y="149"/>
                  </a:lnTo>
                  <a:lnTo>
                    <a:pt x="0" y="176"/>
                  </a:lnTo>
                  <a:close/>
                </a:path>
              </a:pathLst>
            </a:custGeom>
            <a:solidFill>
              <a:srgbClr val="FF3300"/>
            </a:solidFill>
            <a:ln w="1588">
              <a:solidFill>
                <a:srgbClr val="FF3300"/>
              </a:solidFill>
              <a:prstDash val="solid"/>
              <a:round/>
              <a:headEnd/>
              <a:tailEnd/>
            </a:ln>
          </p:spPr>
          <p:txBody>
            <a:bodyPr/>
            <a:lstStyle/>
            <a:p>
              <a:endParaRPr lang="en-US"/>
            </a:p>
          </p:txBody>
        </p:sp>
        <p:sp>
          <p:nvSpPr>
            <p:cNvPr id="24667" name="Oval 32"/>
            <p:cNvSpPr>
              <a:spLocks noChangeArrowheads="1"/>
            </p:cNvSpPr>
            <p:nvPr/>
          </p:nvSpPr>
          <p:spPr bwMode="auto">
            <a:xfrm>
              <a:off x="854" y="3388"/>
              <a:ext cx="176" cy="176"/>
            </a:xfrm>
            <a:prstGeom prst="ellipse">
              <a:avLst/>
            </a:prstGeom>
            <a:noFill/>
            <a:ln w="9525">
              <a:solidFill>
                <a:srgbClr val="FF3300"/>
              </a:solidFill>
              <a:round/>
              <a:headEnd/>
              <a:tailEnd/>
            </a:ln>
          </p:spPr>
          <p:txBody>
            <a:bodyPr anchor="ctr">
              <a:spAutoFit/>
            </a:bodyPr>
            <a:lstStyle/>
            <a:p>
              <a:endParaRPr lang="en-US"/>
            </a:p>
          </p:txBody>
        </p:sp>
      </p:grpSp>
      <p:grpSp>
        <p:nvGrpSpPr>
          <p:cNvPr id="24603" name="Group 33"/>
          <p:cNvGrpSpPr>
            <a:grpSpLocks/>
          </p:cNvGrpSpPr>
          <p:nvPr/>
        </p:nvGrpSpPr>
        <p:grpSpPr bwMode="auto">
          <a:xfrm>
            <a:off x="4946650" y="5802313"/>
            <a:ext cx="55563" cy="57150"/>
            <a:chOff x="854" y="3388"/>
            <a:chExt cx="176" cy="176"/>
          </a:xfrm>
        </p:grpSpPr>
        <p:sp>
          <p:nvSpPr>
            <p:cNvPr id="24658" name="Freeform 34"/>
            <p:cNvSpPr>
              <a:spLocks/>
            </p:cNvSpPr>
            <p:nvPr/>
          </p:nvSpPr>
          <p:spPr bwMode="auto">
            <a:xfrm>
              <a:off x="854" y="3476"/>
              <a:ext cx="88" cy="88"/>
            </a:xfrm>
            <a:custGeom>
              <a:avLst/>
              <a:gdLst>
                <a:gd name="T0" fmla="*/ 88 w 176"/>
                <a:gd name="T1" fmla="*/ 0 h 177"/>
                <a:gd name="T2" fmla="*/ 0 w 176"/>
                <a:gd name="T3" fmla="*/ 0 h 177"/>
                <a:gd name="T4" fmla="*/ 1 w 176"/>
                <a:gd name="T5" fmla="*/ 14 h 177"/>
                <a:gd name="T6" fmla="*/ 5 w 176"/>
                <a:gd name="T7" fmla="*/ 28 h 177"/>
                <a:gd name="T8" fmla="*/ 10 w 176"/>
                <a:gd name="T9" fmla="*/ 40 h 177"/>
                <a:gd name="T10" fmla="*/ 17 w 176"/>
                <a:gd name="T11" fmla="*/ 52 h 177"/>
                <a:gd name="T12" fmla="*/ 26 w 176"/>
                <a:gd name="T13" fmla="*/ 62 h 177"/>
                <a:gd name="T14" fmla="*/ 37 w 176"/>
                <a:gd name="T15" fmla="*/ 72 h 177"/>
                <a:gd name="T16" fmla="*/ 48 w 176"/>
                <a:gd name="T17" fmla="*/ 79 h 177"/>
                <a:gd name="T18" fmla="*/ 61 w 176"/>
                <a:gd name="T19" fmla="*/ 84 h 177"/>
                <a:gd name="T20" fmla="*/ 75 w 176"/>
                <a:gd name="T21" fmla="*/ 87 h 177"/>
                <a:gd name="T22" fmla="*/ 88 w 176"/>
                <a:gd name="T23" fmla="*/ 88 h 177"/>
                <a:gd name="T24" fmla="*/ 88 w 176"/>
                <a:gd name="T25" fmla="*/ 0 h 1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6"/>
                <a:gd name="T40" fmla="*/ 0 h 177"/>
                <a:gd name="T41" fmla="*/ 176 w 176"/>
                <a:gd name="T42" fmla="*/ 177 h 1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6" h="177">
                  <a:moveTo>
                    <a:pt x="176" y="0"/>
                  </a:moveTo>
                  <a:lnTo>
                    <a:pt x="0" y="0"/>
                  </a:lnTo>
                  <a:lnTo>
                    <a:pt x="3" y="29"/>
                  </a:lnTo>
                  <a:lnTo>
                    <a:pt x="10" y="56"/>
                  </a:lnTo>
                  <a:lnTo>
                    <a:pt x="20" y="80"/>
                  </a:lnTo>
                  <a:lnTo>
                    <a:pt x="34" y="105"/>
                  </a:lnTo>
                  <a:lnTo>
                    <a:pt x="52" y="125"/>
                  </a:lnTo>
                  <a:lnTo>
                    <a:pt x="73" y="144"/>
                  </a:lnTo>
                  <a:lnTo>
                    <a:pt x="97" y="158"/>
                  </a:lnTo>
                  <a:lnTo>
                    <a:pt x="122" y="168"/>
                  </a:lnTo>
                  <a:lnTo>
                    <a:pt x="149" y="175"/>
                  </a:lnTo>
                  <a:lnTo>
                    <a:pt x="176" y="177"/>
                  </a:lnTo>
                  <a:lnTo>
                    <a:pt x="176" y="0"/>
                  </a:lnTo>
                  <a:close/>
                </a:path>
              </a:pathLst>
            </a:custGeom>
            <a:solidFill>
              <a:schemeClr val="bg1"/>
            </a:solidFill>
            <a:ln w="1588">
              <a:solidFill>
                <a:srgbClr val="000000"/>
              </a:solidFill>
              <a:prstDash val="solid"/>
              <a:round/>
              <a:headEnd/>
              <a:tailEnd/>
            </a:ln>
          </p:spPr>
          <p:txBody>
            <a:bodyPr/>
            <a:lstStyle/>
            <a:p>
              <a:endParaRPr lang="en-US"/>
            </a:p>
          </p:txBody>
        </p:sp>
        <p:sp>
          <p:nvSpPr>
            <p:cNvPr id="24659" name="Freeform 35"/>
            <p:cNvSpPr>
              <a:spLocks/>
            </p:cNvSpPr>
            <p:nvPr/>
          </p:nvSpPr>
          <p:spPr bwMode="auto">
            <a:xfrm>
              <a:off x="942" y="3388"/>
              <a:ext cx="88" cy="88"/>
            </a:xfrm>
            <a:custGeom>
              <a:avLst/>
              <a:gdLst>
                <a:gd name="T0" fmla="*/ 88 w 177"/>
                <a:gd name="T1" fmla="*/ 88 h 176"/>
                <a:gd name="T2" fmla="*/ 0 w 177"/>
                <a:gd name="T3" fmla="*/ 88 h 176"/>
                <a:gd name="T4" fmla="*/ 0 w 177"/>
                <a:gd name="T5" fmla="*/ 0 h 176"/>
                <a:gd name="T6" fmla="*/ 14 w 177"/>
                <a:gd name="T7" fmla="*/ 1 h 176"/>
                <a:gd name="T8" fmla="*/ 28 w 177"/>
                <a:gd name="T9" fmla="*/ 5 h 176"/>
                <a:gd name="T10" fmla="*/ 40 w 177"/>
                <a:gd name="T11" fmla="*/ 10 h 176"/>
                <a:gd name="T12" fmla="*/ 52 w 177"/>
                <a:gd name="T13" fmla="*/ 17 h 176"/>
                <a:gd name="T14" fmla="*/ 62 w 177"/>
                <a:gd name="T15" fmla="*/ 26 h 176"/>
                <a:gd name="T16" fmla="*/ 72 w 177"/>
                <a:gd name="T17" fmla="*/ 37 h 176"/>
                <a:gd name="T18" fmla="*/ 79 w 177"/>
                <a:gd name="T19" fmla="*/ 48 h 176"/>
                <a:gd name="T20" fmla="*/ 84 w 177"/>
                <a:gd name="T21" fmla="*/ 61 h 176"/>
                <a:gd name="T22" fmla="*/ 87 w 177"/>
                <a:gd name="T23" fmla="*/ 75 h 176"/>
                <a:gd name="T24" fmla="*/ 88 w 177"/>
                <a:gd name="T25" fmla="*/ 88 h 1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7"/>
                <a:gd name="T40" fmla="*/ 0 h 176"/>
                <a:gd name="T41" fmla="*/ 177 w 177"/>
                <a:gd name="T42" fmla="*/ 176 h 17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7" h="176">
                  <a:moveTo>
                    <a:pt x="177" y="176"/>
                  </a:moveTo>
                  <a:lnTo>
                    <a:pt x="0" y="176"/>
                  </a:lnTo>
                  <a:lnTo>
                    <a:pt x="0" y="0"/>
                  </a:lnTo>
                  <a:lnTo>
                    <a:pt x="29" y="3"/>
                  </a:lnTo>
                  <a:lnTo>
                    <a:pt x="56" y="10"/>
                  </a:lnTo>
                  <a:lnTo>
                    <a:pt x="80" y="20"/>
                  </a:lnTo>
                  <a:lnTo>
                    <a:pt x="105" y="34"/>
                  </a:lnTo>
                  <a:lnTo>
                    <a:pt x="125" y="52"/>
                  </a:lnTo>
                  <a:lnTo>
                    <a:pt x="144" y="73"/>
                  </a:lnTo>
                  <a:lnTo>
                    <a:pt x="158" y="97"/>
                  </a:lnTo>
                  <a:lnTo>
                    <a:pt x="168" y="122"/>
                  </a:lnTo>
                  <a:lnTo>
                    <a:pt x="175" y="149"/>
                  </a:lnTo>
                  <a:lnTo>
                    <a:pt x="177" y="176"/>
                  </a:lnTo>
                  <a:close/>
                </a:path>
              </a:pathLst>
            </a:custGeom>
            <a:solidFill>
              <a:schemeClr val="bg1"/>
            </a:solidFill>
            <a:ln w="1588">
              <a:solidFill>
                <a:srgbClr val="000000"/>
              </a:solidFill>
              <a:prstDash val="solid"/>
              <a:round/>
              <a:headEnd/>
              <a:tailEnd/>
            </a:ln>
          </p:spPr>
          <p:txBody>
            <a:bodyPr/>
            <a:lstStyle/>
            <a:p>
              <a:endParaRPr lang="en-US"/>
            </a:p>
          </p:txBody>
        </p:sp>
        <p:sp>
          <p:nvSpPr>
            <p:cNvPr id="24660" name="Freeform 36"/>
            <p:cNvSpPr>
              <a:spLocks/>
            </p:cNvSpPr>
            <p:nvPr/>
          </p:nvSpPr>
          <p:spPr bwMode="auto">
            <a:xfrm>
              <a:off x="942" y="3476"/>
              <a:ext cx="88" cy="88"/>
            </a:xfrm>
            <a:custGeom>
              <a:avLst/>
              <a:gdLst>
                <a:gd name="T0" fmla="*/ 0 w 177"/>
                <a:gd name="T1" fmla="*/ 0 h 177"/>
                <a:gd name="T2" fmla="*/ 88 w 177"/>
                <a:gd name="T3" fmla="*/ 0 h 177"/>
                <a:gd name="T4" fmla="*/ 87 w 177"/>
                <a:gd name="T5" fmla="*/ 14 h 177"/>
                <a:gd name="T6" fmla="*/ 84 w 177"/>
                <a:gd name="T7" fmla="*/ 28 h 177"/>
                <a:gd name="T8" fmla="*/ 79 w 177"/>
                <a:gd name="T9" fmla="*/ 40 h 177"/>
                <a:gd name="T10" fmla="*/ 72 w 177"/>
                <a:gd name="T11" fmla="*/ 52 h 177"/>
                <a:gd name="T12" fmla="*/ 62 w 177"/>
                <a:gd name="T13" fmla="*/ 62 h 177"/>
                <a:gd name="T14" fmla="*/ 52 w 177"/>
                <a:gd name="T15" fmla="*/ 72 h 177"/>
                <a:gd name="T16" fmla="*/ 40 w 177"/>
                <a:gd name="T17" fmla="*/ 79 h 177"/>
                <a:gd name="T18" fmla="*/ 28 w 177"/>
                <a:gd name="T19" fmla="*/ 84 h 177"/>
                <a:gd name="T20" fmla="*/ 14 w 177"/>
                <a:gd name="T21" fmla="*/ 87 h 177"/>
                <a:gd name="T22" fmla="*/ 0 w 177"/>
                <a:gd name="T23" fmla="*/ 88 h 177"/>
                <a:gd name="T24" fmla="*/ 0 w 177"/>
                <a:gd name="T25" fmla="*/ 0 h 1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7"/>
                <a:gd name="T40" fmla="*/ 0 h 177"/>
                <a:gd name="T41" fmla="*/ 177 w 177"/>
                <a:gd name="T42" fmla="*/ 177 h 1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7" h="177">
                  <a:moveTo>
                    <a:pt x="0" y="0"/>
                  </a:moveTo>
                  <a:lnTo>
                    <a:pt x="177" y="0"/>
                  </a:lnTo>
                  <a:lnTo>
                    <a:pt x="175" y="29"/>
                  </a:lnTo>
                  <a:lnTo>
                    <a:pt x="168" y="56"/>
                  </a:lnTo>
                  <a:lnTo>
                    <a:pt x="158" y="80"/>
                  </a:lnTo>
                  <a:lnTo>
                    <a:pt x="144" y="105"/>
                  </a:lnTo>
                  <a:lnTo>
                    <a:pt x="125" y="125"/>
                  </a:lnTo>
                  <a:lnTo>
                    <a:pt x="105" y="144"/>
                  </a:lnTo>
                  <a:lnTo>
                    <a:pt x="80" y="158"/>
                  </a:lnTo>
                  <a:lnTo>
                    <a:pt x="56" y="168"/>
                  </a:lnTo>
                  <a:lnTo>
                    <a:pt x="29" y="175"/>
                  </a:lnTo>
                  <a:lnTo>
                    <a:pt x="0" y="177"/>
                  </a:lnTo>
                  <a:lnTo>
                    <a:pt x="0" y="0"/>
                  </a:lnTo>
                  <a:close/>
                </a:path>
              </a:pathLst>
            </a:custGeom>
            <a:solidFill>
              <a:srgbClr val="FF3300"/>
            </a:solidFill>
            <a:ln w="1588">
              <a:solidFill>
                <a:srgbClr val="FF3300"/>
              </a:solidFill>
              <a:prstDash val="solid"/>
              <a:round/>
              <a:headEnd/>
              <a:tailEnd/>
            </a:ln>
          </p:spPr>
          <p:txBody>
            <a:bodyPr/>
            <a:lstStyle/>
            <a:p>
              <a:endParaRPr lang="en-US"/>
            </a:p>
          </p:txBody>
        </p:sp>
        <p:sp>
          <p:nvSpPr>
            <p:cNvPr id="24661" name="Freeform 37"/>
            <p:cNvSpPr>
              <a:spLocks/>
            </p:cNvSpPr>
            <p:nvPr/>
          </p:nvSpPr>
          <p:spPr bwMode="auto">
            <a:xfrm>
              <a:off x="854" y="3388"/>
              <a:ext cx="88" cy="88"/>
            </a:xfrm>
            <a:custGeom>
              <a:avLst/>
              <a:gdLst>
                <a:gd name="T0" fmla="*/ 0 w 176"/>
                <a:gd name="T1" fmla="*/ 88 h 176"/>
                <a:gd name="T2" fmla="*/ 88 w 176"/>
                <a:gd name="T3" fmla="*/ 88 h 176"/>
                <a:gd name="T4" fmla="*/ 88 w 176"/>
                <a:gd name="T5" fmla="*/ 0 h 176"/>
                <a:gd name="T6" fmla="*/ 75 w 176"/>
                <a:gd name="T7" fmla="*/ 1 h 176"/>
                <a:gd name="T8" fmla="*/ 61 w 176"/>
                <a:gd name="T9" fmla="*/ 5 h 176"/>
                <a:gd name="T10" fmla="*/ 48 w 176"/>
                <a:gd name="T11" fmla="*/ 10 h 176"/>
                <a:gd name="T12" fmla="*/ 37 w 176"/>
                <a:gd name="T13" fmla="*/ 17 h 176"/>
                <a:gd name="T14" fmla="*/ 26 w 176"/>
                <a:gd name="T15" fmla="*/ 26 h 176"/>
                <a:gd name="T16" fmla="*/ 17 w 176"/>
                <a:gd name="T17" fmla="*/ 37 h 176"/>
                <a:gd name="T18" fmla="*/ 10 w 176"/>
                <a:gd name="T19" fmla="*/ 48 h 176"/>
                <a:gd name="T20" fmla="*/ 5 w 176"/>
                <a:gd name="T21" fmla="*/ 61 h 176"/>
                <a:gd name="T22" fmla="*/ 1 w 176"/>
                <a:gd name="T23" fmla="*/ 75 h 176"/>
                <a:gd name="T24" fmla="*/ 0 w 176"/>
                <a:gd name="T25" fmla="*/ 88 h 1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6"/>
                <a:gd name="T40" fmla="*/ 0 h 176"/>
                <a:gd name="T41" fmla="*/ 176 w 176"/>
                <a:gd name="T42" fmla="*/ 176 h 17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6" h="176">
                  <a:moveTo>
                    <a:pt x="0" y="176"/>
                  </a:moveTo>
                  <a:lnTo>
                    <a:pt x="176" y="176"/>
                  </a:lnTo>
                  <a:lnTo>
                    <a:pt x="176" y="0"/>
                  </a:lnTo>
                  <a:lnTo>
                    <a:pt x="149" y="3"/>
                  </a:lnTo>
                  <a:lnTo>
                    <a:pt x="122" y="10"/>
                  </a:lnTo>
                  <a:lnTo>
                    <a:pt x="97" y="20"/>
                  </a:lnTo>
                  <a:lnTo>
                    <a:pt x="73" y="34"/>
                  </a:lnTo>
                  <a:lnTo>
                    <a:pt x="52" y="52"/>
                  </a:lnTo>
                  <a:lnTo>
                    <a:pt x="34" y="73"/>
                  </a:lnTo>
                  <a:lnTo>
                    <a:pt x="20" y="97"/>
                  </a:lnTo>
                  <a:lnTo>
                    <a:pt x="10" y="122"/>
                  </a:lnTo>
                  <a:lnTo>
                    <a:pt x="3" y="149"/>
                  </a:lnTo>
                  <a:lnTo>
                    <a:pt x="0" y="176"/>
                  </a:lnTo>
                  <a:close/>
                </a:path>
              </a:pathLst>
            </a:custGeom>
            <a:solidFill>
              <a:srgbClr val="FF3300"/>
            </a:solidFill>
            <a:ln w="1588">
              <a:solidFill>
                <a:srgbClr val="FF3300"/>
              </a:solidFill>
              <a:prstDash val="solid"/>
              <a:round/>
              <a:headEnd/>
              <a:tailEnd/>
            </a:ln>
          </p:spPr>
          <p:txBody>
            <a:bodyPr/>
            <a:lstStyle/>
            <a:p>
              <a:endParaRPr lang="en-US"/>
            </a:p>
          </p:txBody>
        </p:sp>
        <p:sp>
          <p:nvSpPr>
            <p:cNvPr id="24662" name="Oval 38"/>
            <p:cNvSpPr>
              <a:spLocks noChangeArrowheads="1"/>
            </p:cNvSpPr>
            <p:nvPr/>
          </p:nvSpPr>
          <p:spPr bwMode="auto">
            <a:xfrm>
              <a:off x="854" y="3388"/>
              <a:ext cx="176" cy="176"/>
            </a:xfrm>
            <a:prstGeom prst="ellipse">
              <a:avLst/>
            </a:prstGeom>
            <a:noFill/>
            <a:ln w="9525">
              <a:solidFill>
                <a:srgbClr val="FF3300"/>
              </a:solidFill>
              <a:round/>
              <a:headEnd/>
              <a:tailEnd/>
            </a:ln>
          </p:spPr>
          <p:txBody>
            <a:bodyPr anchor="ctr">
              <a:spAutoFit/>
            </a:bodyPr>
            <a:lstStyle/>
            <a:p>
              <a:endParaRPr lang="en-US"/>
            </a:p>
          </p:txBody>
        </p:sp>
      </p:grpSp>
      <p:grpSp>
        <p:nvGrpSpPr>
          <p:cNvPr id="24604" name="Group 39"/>
          <p:cNvGrpSpPr>
            <a:grpSpLocks/>
          </p:cNvGrpSpPr>
          <p:nvPr/>
        </p:nvGrpSpPr>
        <p:grpSpPr bwMode="auto">
          <a:xfrm>
            <a:off x="4694238" y="5802313"/>
            <a:ext cx="55562" cy="57150"/>
            <a:chOff x="854" y="3388"/>
            <a:chExt cx="176" cy="176"/>
          </a:xfrm>
        </p:grpSpPr>
        <p:sp>
          <p:nvSpPr>
            <p:cNvPr id="24653" name="Freeform 40"/>
            <p:cNvSpPr>
              <a:spLocks/>
            </p:cNvSpPr>
            <p:nvPr/>
          </p:nvSpPr>
          <p:spPr bwMode="auto">
            <a:xfrm>
              <a:off x="854" y="3476"/>
              <a:ext cx="88" cy="88"/>
            </a:xfrm>
            <a:custGeom>
              <a:avLst/>
              <a:gdLst>
                <a:gd name="T0" fmla="*/ 88 w 176"/>
                <a:gd name="T1" fmla="*/ 0 h 177"/>
                <a:gd name="T2" fmla="*/ 0 w 176"/>
                <a:gd name="T3" fmla="*/ 0 h 177"/>
                <a:gd name="T4" fmla="*/ 1 w 176"/>
                <a:gd name="T5" fmla="*/ 14 h 177"/>
                <a:gd name="T6" fmla="*/ 5 w 176"/>
                <a:gd name="T7" fmla="*/ 28 h 177"/>
                <a:gd name="T8" fmla="*/ 10 w 176"/>
                <a:gd name="T9" fmla="*/ 40 h 177"/>
                <a:gd name="T10" fmla="*/ 17 w 176"/>
                <a:gd name="T11" fmla="*/ 52 h 177"/>
                <a:gd name="T12" fmla="*/ 26 w 176"/>
                <a:gd name="T13" fmla="*/ 62 h 177"/>
                <a:gd name="T14" fmla="*/ 37 w 176"/>
                <a:gd name="T15" fmla="*/ 72 h 177"/>
                <a:gd name="T16" fmla="*/ 48 w 176"/>
                <a:gd name="T17" fmla="*/ 79 h 177"/>
                <a:gd name="T18" fmla="*/ 61 w 176"/>
                <a:gd name="T19" fmla="*/ 84 h 177"/>
                <a:gd name="T20" fmla="*/ 75 w 176"/>
                <a:gd name="T21" fmla="*/ 87 h 177"/>
                <a:gd name="T22" fmla="*/ 88 w 176"/>
                <a:gd name="T23" fmla="*/ 88 h 177"/>
                <a:gd name="T24" fmla="*/ 88 w 176"/>
                <a:gd name="T25" fmla="*/ 0 h 1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6"/>
                <a:gd name="T40" fmla="*/ 0 h 177"/>
                <a:gd name="T41" fmla="*/ 176 w 176"/>
                <a:gd name="T42" fmla="*/ 177 h 1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6" h="177">
                  <a:moveTo>
                    <a:pt x="176" y="0"/>
                  </a:moveTo>
                  <a:lnTo>
                    <a:pt x="0" y="0"/>
                  </a:lnTo>
                  <a:lnTo>
                    <a:pt x="3" y="29"/>
                  </a:lnTo>
                  <a:lnTo>
                    <a:pt x="10" y="56"/>
                  </a:lnTo>
                  <a:lnTo>
                    <a:pt x="20" y="80"/>
                  </a:lnTo>
                  <a:lnTo>
                    <a:pt x="34" y="105"/>
                  </a:lnTo>
                  <a:lnTo>
                    <a:pt x="52" y="125"/>
                  </a:lnTo>
                  <a:lnTo>
                    <a:pt x="73" y="144"/>
                  </a:lnTo>
                  <a:lnTo>
                    <a:pt x="97" y="158"/>
                  </a:lnTo>
                  <a:lnTo>
                    <a:pt x="122" y="168"/>
                  </a:lnTo>
                  <a:lnTo>
                    <a:pt x="149" y="175"/>
                  </a:lnTo>
                  <a:lnTo>
                    <a:pt x="176" y="177"/>
                  </a:lnTo>
                  <a:lnTo>
                    <a:pt x="176" y="0"/>
                  </a:lnTo>
                  <a:close/>
                </a:path>
              </a:pathLst>
            </a:custGeom>
            <a:solidFill>
              <a:schemeClr val="bg1"/>
            </a:solidFill>
            <a:ln w="1588">
              <a:solidFill>
                <a:srgbClr val="000000"/>
              </a:solidFill>
              <a:prstDash val="solid"/>
              <a:round/>
              <a:headEnd/>
              <a:tailEnd/>
            </a:ln>
          </p:spPr>
          <p:txBody>
            <a:bodyPr/>
            <a:lstStyle/>
            <a:p>
              <a:endParaRPr lang="en-US"/>
            </a:p>
          </p:txBody>
        </p:sp>
        <p:sp>
          <p:nvSpPr>
            <p:cNvPr id="24654" name="Freeform 41"/>
            <p:cNvSpPr>
              <a:spLocks/>
            </p:cNvSpPr>
            <p:nvPr/>
          </p:nvSpPr>
          <p:spPr bwMode="auto">
            <a:xfrm>
              <a:off x="942" y="3388"/>
              <a:ext cx="88" cy="88"/>
            </a:xfrm>
            <a:custGeom>
              <a:avLst/>
              <a:gdLst>
                <a:gd name="T0" fmla="*/ 88 w 177"/>
                <a:gd name="T1" fmla="*/ 88 h 176"/>
                <a:gd name="T2" fmla="*/ 0 w 177"/>
                <a:gd name="T3" fmla="*/ 88 h 176"/>
                <a:gd name="T4" fmla="*/ 0 w 177"/>
                <a:gd name="T5" fmla="*/ 0 h 176"/>
                <a:gd name="T6" fmla="*/ 14 w 177"/>
                <a:gd name="T7" fmla="*/ 1 h 176"/>
                <a:gd name="T8" fmla="*/ 28 w 177"/>
                <a:gd name="T9" fmla="*/ 5 h 176"/>
                <a:gd name="T10" fmla="*/ 40 w 177"/>
                <a:gd name="T11" fmla="*/ 10 h 176"/>
                <a:gd name="T12" fmla="*/ 52 w 177"/>
                <a:gd name="T13" fmla="*/ 17 h 176"/>
                <a:gd name="T14" fmla="*/ 62 w 177"/>
                <a:gd name="T15" fmla="*/ 26 h 176"/>
                <a:gd name="T16" fmla="*/ 72 w 177"/>
                <a:gd name="T17" fmla="*/ 37 h 176"/>
                <a:gd name="T18" fmla="*/ 79 w 177"/>
                <a:gd name="T19" fmla="*/ 48 h 176"/>
                <a:gd name="T20" fmla="*/ 84 w 177"/>
                <a:gd name="T21" fmla="*/ 61 h 176"/>
                <a:gd name="T22" fmla="*/ 87 w 177"/>
                <a:gd name="T23" fmla="*/ 75 h 176"/>
                <a:gd name="T24" fmla="*/ 88 w 177"/>
                <a:gd name="T25" fmla="*/ 88 h 1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7"/>
                <a:gd name="T40" fmla="*/ 0 h 176"/>
                <a:gd name="T41" fmla="*/ 177 w 177"/>
                <a:gd name="T42" fmla="*/ 176 h 17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7" h="176">
                  <a:moveTo>
                    <a:pt x="177" y="176"/>
                  </a:moveTo>
                  <a:lnTo>
                    <a:pt x="0" y="176"/>
                  </a:lnTo>
                  <a:lnTo>
                    <a:pt x="0" y="0"/>
                  </a:lnTo>
                  <a:lnTo>
                    <a:pt x="29" y="3"/>
                  </a:lnTo>
                  <a:lnTo>
                    <a:pt x="56" y="10"/>
                  </a:lnTo>
                  <a:lnTo>
                    <a:pt x="80" y="20"/>
                  </a:lnTo>
                  <a:lnTo>
                    <a:pt x="105" y="34"/>
                  </a:lnTo>
                  <a:lnTo>
                    <a:pt x="125" y="52"/>
                  </a:lnTo>
                  <a:lnTo>
                    <a:pt x="144" y="73"/>
                  </a:lnTo>
                  <a:lnTo>
                    <a:pt x="158" y="97"/>
                  </a:lnTo>
                  <a:lnTo>
                    <a:pt x="168" y="122"/>
                  </a:lnTo>
                  <a:lnTo>
                    <a:pt x="175" y="149"/>
                  </a:lnTo>
                  <a:lnTo>
                    <a:pt x="177" y="176"/>
                  </a:lnTo>
                  <a:close/>
                </a:path>
              </a:pathLst>
            </a:custGeom>
            <a:solidFill>
              <a:schemeClr val="bg1"/>
            </a:solidFill>
            <a:ln w="1588">
              <a:solidFill>
                <a:srgbClr val="000000"/>
              </a:solidFill>
              <a:prstDash val="solid"/>
              <a:round/>
              <a:headEnd/>
              <a:tailEnd/>
            </a:ln>
          </p:spPr>
          <p:txBody>
            <a:bodyPr/>
            <a:lstStyle/>
            <a:p>
              <a:endParaRPr lang="en-US"/>
            </a:p>
          </p:txBody>
        </p:sp>
        <p:sp>
          <p:nvSpPr>
            <p:cNvPr id="24655" name="Freeform 42"/>
            <p:cNvSpPr>
              <a:spLocks/>
            </p:cNvSpPr>
            <p:nvPr/>
          </p:nvSpPr>
          <p:spPr bwMode="auto">
            <a:xfrm>
              <a:off x="942" y="3476"/>
              <a:ext cx="88" cy="88"/>
            </a:xfrm>
            <a:custGeom>
              <a:avLst/>
              <a:gdLst>
                <a:gd name="T0" fmla="*/ 0 w 177"/>
                <a:gd name="T1" fmla="*/ 0 h 177"/>
                <a:gd name="T2" fmla="*/ 88 w 177"/>
                <a:gd name="T3" fmla="*/ 0 h 177"/>
                <a:gd name="T4" fmla="*/ 87 w 177"/>
                <a:gd name="T5" fmla="*/ 14 h 177"/>
                <a:gd name="T6" fmla="*/ 84 w 177"/>
                <a:gd name="T7" fmla="*/ 28 h 177"/>
                <a:gd name="T8" fmla="*/ 79 w 177"/>
                <a:gd name="T9" fmla="*/ 40 h 177"/>
                <a:gd name="T10" fmla="*/ 72 w 177"/>
                <a:gd name="T11" fmla="*/ 52 h 177"/>
                <a:gd name="T12" fmla="*/ 62 w 177"/>
                <a:gd name="T13" fmla="*/ 62 h 177"/>
                <a:gd name="T14" fmla="*/ 52 w 177"/>
                <a:gd name="T15" fmla="*/ 72 h 177"/>
                <a:gd name="T16" fmla="*/ 40 w 177"/>
                <a:gd name="T17" fmla="*/ 79 h 177"/>
                <a:gd name="T18" fmla="*/ 28 w 177"/>
                <a:gd name="T19" fmla="*/ 84 h 177"/>
                <a:gd name="T20" fmla="*/ 14 w 177"/>
                <a:gd name="T21" fmla="*/ 87 h 177"/>
                <a:gd name="T22" fmla="*/ 0 w 177"/>
                <a:gd name="T23" fmla="*/ 88 h 177"/>
                <a:gd name="T24" fmla="*/ 0 w 177"/>
                <a:gd name="T25" fmla="*/ 0 h 1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7"/>
                <a:gd name="T40" fmla="*/ 0 h 177"/>
                <a:gd name="T41" fmla="*/ 177 w 177"/>
                <a:gd name="T42" fmla="*/ 177 h 1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7" h="177">
                  <a:moveTo>
                    <a:pt x="0" y="0"/>
                  </a:moveTo>
                  <a:lnTo>
                    <a:pt x="177" y="0"/>
                  </a:lnTo>
                  <a:lnTo>
                    <a:pt x="175" y="29"/>
                  </a:lnTo>
                  <a:lnTo>
                    <a:pt x="168" y="56"/>
                  </a:lnTo>
                  <a:lnTo>
                    <a:pt x="158" y="80"/>
                  </a:lnTo>
                  <a:lnTo>
                    <a:pt x="144" y="105"/>
                  </a:lnTo>
                  <a:lnTo>
                    <a:pt x="125" y="125"/>
                  </a:lnTo>
                  <a:lnTo>
                    <a:pt x="105" y="144"/>
                  </a:lnTo>
                  <a:lnTo>
                    <a:pt x="80" y="158"/>
                  </a:lnTo>
                  <a:lnTo>
                    <a:pt x="56" y="168"/>
                  </a:lnTo>
                  <a:lnTo>
                    <a:pt x="29" y="175"/>
                  </a:lnTo>
                  <a:lnTo>
                    <a:pt x="0" y="177"/>
                  </a:lnTo>
                  <a:lnTo>
                    <a:pt x="0" y="0"/>
                  </a:lnTo>
                  <a:close/>
                </a:path>
              </a:pathLst>
            </a:custGeom>
            <a:solidFill>
              <a:srgbClr val="FF3300"/>
            </a:solidFill>
            <a:ln w="1588">
              <a:solidFill>
                <a:srgbClr val="FF3300"/>
              </a:solidFill>
              <a:prstDash val="solid"/>
              <a:round/>
              <a:headEnd/>
              <a:tailEnd/>
            </a:ln>
          </p:spPr>
          <p:txBody>
            <a:bodyPr/>
            <a:lstStyle/>
            <a:p>
              <a:endParaRPr lang="en-US"/>
            </a:p>
          </p:txBody>
        </p:sp>
        <p:sp>
          <p:nvSpPr>
            <p:cNvPr id="24656" name="Freeform 43"/>
            <p:cNvSpPr>
              <a:spLocks/>
            </p:cNvSpPr>
            <p:nvPr/>
          </p:nvSpPr>
          <p:spPr bwMode="auto">
            <a:xfrm>
              <a:off x="854" y="3388"/>
              <a:ext cx="88" cy="88"/>
            </a:xfrm>
            <a:custGeom>
              <a:avLst/>
              <a:gdLst>
                <a:gd name="T0" fmla="*/ 0 w 176"/>
                <a:gd name="T1" fmla="*/ 88 h 176"/>
                <a:gd name="T2" fmla="*/ 88 w 176"/>
                <a:gd name="T3" fmla="*/ 88 h 176"/>
                <a:gd name="T4" fmla="*/ 88 w 176"/>
                <a:gd name="T5" fmla="*/ 0 h 176"/>
                <a:gd name="T6" fmla="*/ 75 w 176"/>
                <a:gd name="T7" fmla="*/ 1 h 176"/>
                <a:gd name="T8" fmla="*/ 61 w 176"/>
                <a:gd name="T9" fmla="*/ 5 h 176"/>
                <a:gd name="T10" fmla="*/ 48 w 176"/>
                <a:gd name="T11" fmla="*/ 10 h 176"/>
                <a:gd name="T12" fmla="*/ 37 w 176"/>
                <a:gd name="T13" fmla="*/ 17 h 176"/>
                <a:gd name="T14" fmla="*/ 26 w 176"/>
                <a:gd name="T15" fmla="*/ 26 h 176"/>
                <a:gd name="T16" fmla="*/ 17 w 176"/>
                <a:gd name="T17" fmla="*/ 37 h 176"/>
                <a:gd name="T18" fmla="*/ 10 w 176"/>
                <a:gd name="T19" fmla="*/ 48 h 176"/>
                <a:gd name="T20" fmla="*/ 5 w 176"/>
                <a:gd name="T21" fmla="*/ 61 h 176"/>
                <a:gd name="T22" fmla="*/ 1 w 176"/>
                <a:gd name="T23" fmla="*/ 75 h 176"/>
                <a:gd name="T24" fmla="*/ 0 w 176"/>
                <a:gd name="T25" fmla="*/ 88 h 1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6"/>
                <a:gd name="T40" fmla="*/ 0 h 176"/>
                <a:gd name="T41" fmla="*/ 176 w 176"/>
                <a:gd name="T42" fmla="*/ 176 h 17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6" h="176">
                  <a:moveTo>
                    <a:pt x="0" y="176"/>
                  </a:moveTo>
                  <a:lnTo>
                    <a:pt x="176" y="176"/>
                  </a:lnTo>
                  <a:lnTo>
                    <a:pt x="176" y="0"/>
                  </a:lnTo>
                  <a:lnTo>
                    <a:pt x="149" y="3"/>
                  </a:lnTo>
                  <a:lnTo>
                    <a:pt x="122" y="10"/>
                  </a:lnTo>
                  <a:lnTo>
                    <a:pt x="97" y="20"/>
                  </a:lnTo>
                  <a:lnTo>
                    <a:pt x="73" y="34"/>
                  </a:lnTo>
                  <a:lnTo>
                    <a:pt x="52" y="52"/>
                  </a:lnTo>
                  <a:lnTo>
                    <a:pt x="34" y="73"/>
                  </a:lnTo>
                  <a:lnTo>
                    <a:pt x="20" y="97"/>
                  </a:lnTo>
                  <a:lnTo>
                    <a:pt x="10" y="122"/>
                  </a:lnTo>
                  <a:lnTo>
                    <a:pt x="3" y="149"/>
                  </a:lnTo>
                  <a:lnTo>
                    <a:pt x="0" y="176"/>
                  </a:lnTo>
                  <a:close/>
                </a:path>
              </a:pathLst>
            </a:custGeom>
            <a:solidFill>
              <a:srgbClr val="FF3300"/>
            </a:solidFill>
            <a:ln w="1588">
              <a:solidFill>
                <a:srgbClr val="FF3300"/>
              </a:solidFill>
              <a:prstDash val="solid"/>
              <a:round/>
              <a:headEnd/>
              <a:tailEnd/>
            </a:ln>
          </p:spPr>
          <p:txBody>
            <a:bodyPr/>
            <a:lstStyle/>
            <a:p>
              <a:endParaRPr lang="en-US"/>
            </a:p>
          </p:txBody>
        </p:sp>
        <p:sp>
          <p:nvSpPr>
            <p:cNvPr id="24657" name="Oval 44"/>
            <p:cNvSpPr>
              <a:spLocks noChangeArrowheads="1"/>
            </p:cNvSpPr>
            <p:nvPr/>
          </p:nvSpPr>
          <p:spPr bwMode="auto">
            <a:xfrm>
              <a:off x="854" y="3388"/>
              <a:ext cx="176" cy="176"/>
            </a:xfrm>
            <a:prstGeom prst="ellipse">
              <a:avLst/>
            </a:prstGeom>
            <a:noFill/>
            <a:ln w="9525">
              <a:solidFill>
                <a:srgbClr val="FF3300"/>
              </a:solidFill>
              <a:round/>
              <a:headEnd/>
              <a:tailEnd/>
            </a:ln>
          </p:spPr>
          <p:txBody>
            <a:bodyPr anchor="ctr">
              <a:spAutoFit/>
            </a:bodyPr>
            <a:lstStyle/>
            <a:p>
              <a:endParaRPr lang="en-US"/>
            </a:p>
          </p:txBody>
        </p:sp>
      </p:grpSp>
      <p:grpSp>
        <p:nvGrpSpPr>
          <p:cNvPr id="24605" name="Group 45"/>
          <p:cNvGrpSpPr>
            <a:grpSpLocks/>
          </p:cNvGrpSpPr>
          <p:nvPr/>
        </p:nvGrpSpPr>
        <p:grpSpPr bwMode="auto">
          <a:xfrm>
            <a:off x="4364038" y="5726113"/>
            <a:ext cx="347662" cy="103187"/>
            <a:chOff x="2749" y="3607"/>
            <a:chExt cx="219" cy="65"/>
          </a:xfrm>
        </p:grpSpPr>
        <p:sp>
          <p:nvSpPr>
            <p:cNvPr id="24646" name="Line 46"/>
            <p:cNvSpPr>
              <a:spLocks noChangeShapeType="1"/>
            </p:cNvSpPr>
            <p:nvPr/>
          </p:nvSpPr>
          <p:spPr bwMode="auto">
            <a:xfrm flipH="1" flipV="1">
              <a:off x="2784" y="3624"/>
              <a:ext cx="184" cy="48"/>
            </a:xfrm>
            <a:prstGeom prst="line">
              <a:avLst/>
            </a:prstGeom>
            <a:noFill/>
            <a:ln w="25400">
              <a:solidFill>
                <a:srgbClr val="FF0000"/>
              </a:solidFill>
              <a:prstDash val="dash"/>
              <a:round/>
              <a:headEnd/>
              <a:tailEnd/>
            </a:ln>
          </p:spPr>
          <p:txBody>
            <a:bodyPr>
              <a:spAutoFit/>
            </a:bodyPr>
            <a:lstStyle/>
            <a:p>
              <a:endParaRPr lang="en-US"/>
            </a:p>
          </p:txBody>
        </p:sp>
        <p:grpSp>
          <p:nvGrpSpPr>
            <p:cNvPr id="24647" name="Group 47"/>
            <p:cNvGrpSpPr>
              <a:grpSpLocks/>
            </p:cNvGrpSpPr>
            <p:nvPr/>
          </p:nvGrpSpPr>
          <p:grpSpPr bwMode="auto">
            <a:xfrm>
              <a:off x="2749" y="3607"/>
              <a:ext cx="35" cy="36"/>
              <a:chOff x="854" y="3388"/>
              <a:chExt cx="176" cy="176"/>
            </a:xfrm>
          </p:grpSpPr>
          <p:sp>
            <p:nvSpPr>
              <p:cNvPr id="24648" name="Freeform 48"/>
              <p:cNvSpPr>
                <a:spLocks/>
              </p:cNvSpPr>
              <p:nvPr/>
            </p:nvSpPr>
            <p:spPr bwMode="auto">
              <a:xfrm>
                <a:off x="854" y="3476"/>
                <a:ext cx="88" cy="88"/>
              </a:xfrm>
              <a:custGeom>
                <a:avLst/>
                <a:gdLst>
                  <a:gd name="T0" fmla="*/ 88 w 176"/>
                  <a:gd name="T1" fmla="*/ 0 h 177"/>
                  <a:gd name="T2" fmla="*/ 0 w 176"/>
                  <a:gd name="T3" fmla="*/ 0 h 177"/>
                  <a:gd name="T4" fmla="*/ 1 w 176"/>
                  <a:gd name="T5" fmla="*/ 14 h 177"/>
                  <a:gd name="T6" fmla="*/ 5 w 176"/>
                  <a:gd name="T7" fmla="*/ 28 h 177"/>
                  <a:gd name="T8" fmla="*/ 10 w 176"/>
                  <a:gd name="T9" fmla="*/ 40 h 177"/>
                  <a:gd name="T10" fmla="*/ 17 w 176"/>
                  <a:gd name="T11" fmla="*/ 52 h 177"/>
                  <a:gd name="T12" fmla="*/ 26 w 176"/>
                  <a:gd name="T13" fmla="*/ 62 h 177"/>
                  <a:gd name="T14" fmla="*/ 37 w 176"/>
                  <a:gd name="T15" fmla="*/ 72 h 177"/>
                  <a:gd name="T16" fmla="*/ 48 w 176"/>
                  <a:gd name="T17" fmla="*/ 79 h 177"/>
                  <a:gd name="T18" fmla="*/ 61 w 176"/>
                  <a:gd name="T19" fmla="*/ 84 h 177"/>
                  <a:gd name="T20" fmla="*/ 75 w 176"/>
                  <a:gd name="T21" fmla="*/ 87 h 177"/>
                  <a:gd name="T22" fmla="*/ 88 w 176"/>
                  <a:gd name="T23" fmla="*/ 88 h 177"/>
                  <a:gd name="T24" fmla="*/ 88 w 176"/>
                  <a:gd name="T25" fmla="*/ 0 h 1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6"/>
                  <a:gd name="T40" fmla="*/ 0 h 177"/>
                  <a:gd name="T41" fmla="*/ 176 w 176"/>
                  <a:gd name="T42" fmla="*/ 177 h 1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6" h="177">
                    <a:moveTo>
                      <a:pt x="176" y="0"/>
                    </a:moveTo>
                    <a:lnTo>
                      <a:pt x="0" y="0"/>
                    </a:lnTo>
                    <a:lnTo>
                      <a:pt x="3" y="29"/>
                    </a:lnTo>
                    <a:lnTo>
                      <a:pt x="10" y="56"/>
                    </a:lnTo>
                    <a:lnTo>
                      <a:pt x="20" y="80"/>
                    </a:lnTo>
                    <a:lnTo>
                      <a:pt x="34" y="105"/>
                    </a:lnTo>
                    <a:lnTo>
                      <a:pt x="52" y="125"/>
                    </a:lnTo>
                    <a:lnTo>
                      <a:pt x="73" y="144"/>
                    </a:lnTo>
                    <a:lnTo>
                      <a:pt x="97" y="158"/>
                    </a:lnTo>
                    <a:lnTo>
                      <a:pt x="122" y="168"/>
                    </a:lnTo>
                    <a:lnTo>
                      <a:pt x="149" y="175"/>
                    </a:lnTo>
                    <a:lnTo>
                      <a:pt x="176" y="177"/>
                    </a:lnTo>
                    <a:lnTo>
                      <a:pt x="176" y="0"/>
                    </a:lnTo>
                    <a:close/>
                  </a:path>
                </a:pathLst>
              </a:custGeom>
              <a:solidFill>
                <a:schemeClr val="bg1"/>
              </a:solidFill>
              <a:ln w="1588">
                <a:solidFill>
                  <a:srgbClr val="000000"/>
                </a:solidFill>
                <a:prstDash val="solid"/>
                <a:round/>
                <a:headEnd/>
                <a:tailEnd/>
              </a:ln>
            </p:spPr>
            <p:txBody>
              <a:bodyPr/>
              <a:lstStyle/>
              <a:p>
                <a:endParaRPr lang="en-US"/>
              </a:p>
            </p:txBody>
          </p:sp>
          <p:sp>
            <p:nvSpPr>
              <p:cNvPr id="24649" name="Freeform 49"/>
              <p:cNvSpPr>
                <a:spLocks/>
              </p:cNvSpPr>
              <p:nvPr/>
            </p:nvSpPr>
            <p:spPr bwMode="auto">
              <a:xfrm>
                <a:off x="942" y="3388"/>
                <a:ext cx="88" cy="88"/>
              </a:xfrm>
              <a:custGeom>
                <a:avLst/>
                <a:gdLst>
                  <a:gd name="T0" fmla="*/ 88 w 177"/>
                  <a:gd name="T1" fmla="*/ 88 h 176"/>
                  <a:gd name="T2" fmla="*/ 0 w 177"/>
                  <a:gd name="T3" fmla="*/ 88 h 176"/>
                  <a:gd name="T4" fmla="*/ 0 w 177"/>
                  <a:gd name="T5" fmla="*/ 0 h 176"/>
                  <a:gd name="T6" fmla="*/ 14 w 177"/>
                  <a:gd name="T7" fmla="*/ 1 h 176"/>
                  <a:gd name="T8" fmla="*/ 28 w 177"/>
                  <a:gd name="T9" fmla="*/ 5 h 176"/>
                  <a:gd name="T10" fmla="*/ 40 w 177"/>
                  <a:gd name="T11" fmla="*/ 10 h 176"/>
                  <a:gd name="T12" fmla="*/ 52 w 177"/>
                  <a:gd name="T13" fmla="*/ 17 h 176"/>
                  <a:gd name="T14" fmla="*/ 62 w 177"/>
                  <a:gd name="T15" fmla="*/ 26 h 176"/>
                  <a:gd name="T16" fmla="*/ 72 w 177"/>
                  <a:gd name="T17" fmla="*/ 37 h 176"/>
                  <a:gd name="T18" fmla="*/ 79 w 177"/>
                  <a:gd name="T19" fmla="*/ 48 h 176"/>
                  <a:gd name="T20" fmla="*/ 84 w 177"/>
                  <a:gd name="T21" fmla="*/ 61 h 176"/>
                  <a:gd name="T22" fmla="*/ 87 w 177"/>
                  <a:gd name="T23" fmla="*/ 75 h 176"/>
                  <a:gd name="T24" fmla="*/ 88 w 177"/>
                  <a:gd name="T25" fmla="*/ 88 h 1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7"/>
                  <a:gd name="T40" fmla="*/ 0 h 176"/>
                  <a:gd name="T41" fmla="*/ 177 w 177"/>
                  <a:gd name="T42" fmla="*/ 176 h 17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7" h="176">
                    <a:moveTo>
                      <a:pt x="177" y="176"/>
                    </a:moveTo>
                    <a:lnTo>
                      <a:pt x="0" y="176"/>
                    </a:lnTo>
                    <a:lnTo>
                      <a:pt x="0" y="0"/>
                    </a:lnTo>
                    <a:lnTo>
                      <a:pt x="29" y="3"/>
                    </a:lnTo>
                    <a:lnTo>
                      <a:pt x="56" y="10"/>
                    </a:lnTo>
                    <a:lnTo>
                      <a:pt x="80" y="20"/>
                    </a:lnTo>
                    <a:lnTo>
                      <a:pt x="105" y="34"/>
                    </a:lnTo>
                    <a:lnTo>
                      <a:pt x="125" y="52"/>
                    </a:lnTo>
                    <a:lnTo>
                      <a:pt x="144" y="73"/>
                    </a:lnTo>
                    <a:lnTo>
                      <a:pt x="158" y="97"/>
                    </a:lnTo>
                    <a:lnTo>
                      <a:pt x="168" y="122"/>
                    </a:lnTo>
                    <a:lnTo>
                      <a:pt x="175" y="149"/>
                    </a:lnTo>
                    <a:lnTo>
                      <a:pt x="177" y="176"/>
                    </a:lnTo>
                    <a:close/>
                  </a:path>
                </a:pathLst>
              </a:custGeom>
              <a:solidFill>
                <a:schemeClr val="bg1"/>
              </a:solidFill>
              <a:ln w="1588">
                <a:solidFill>
                  <a:srgbClr val="000000"/>
                </a:solidFill>
                <a:prstDash val="solid"/>
                <a:round/>
                <a:headEnd/>
                <a:tailEnd/>
              </a:ln>
            </p:spPr>
            <p:txBody>
              <a:bodyPr/>
              <a:lstStyle/>
              <a:p>
                <a:endParaRPr lang="en-US"/>
              </a:p>
            </p:txBody>
          </p:sp>
          <p:sp>
            <p:nvSpPr>
              <p:cNvPr id="24650" name="Freeform 50"/>
              <p:cNvSpPr>
                <a:spLocks/>
              </p:cNvSpPr>
              <p:nvPr/>
            </p:nvSpPr>
            <p:spPr bwMode="auto">
              <a:xfrm>
                <a:off x="942" y="3476"/>
                <a:ext cx="88" cy="88"/>
              </a:xfrm>
              <a:custGeom>
                <a:avLst/>
                <a:gdLst>
                  <a:gd name="T0" fmla="*/ 0 w 177"/>
                  <a:gd name="T1" fmla="*/ 0 h 177"/>
                  <a:gd name="T2" fmla="*/ 88 w 177"/>
                  <a:gd name="T3" fmla="*/ 0 h 177"/>
                  <a:gd name="T4" fmla="*/ 87 w 177"/>
                  <a:gd name="T5" fmla="*/ 14 h 177"/>
                  <a:gd name="T6" fmla="*/ 84 w 177"/>
                  <a:gd name="T7" fmla="*/ 28 h 177"/>
                  <a:gd name="T8" fmla="*/ 79 w 177"/>
                  <a:gd name="T9" fmla="*/ 40 h 177"/>
                  <a:gd name="T10" fmla="*/ 72 w 177"/>
                  <a:gd name="T11" fmla="*/ 52 h 177"/>
                  <a:gd name="T12" fmla="*/ 62 w 177"/>
                  <a:gd name="T13" fmla="*/ 62 h 177"/>
                  <a:gd name="T14" fmla="*/ 52 w 177"/>
                  <a:gd name="T15" fmla="*/ 72 h 177"/>
                  <a:gd name="T16" fmla="*/ 40 w 177"/>
                  <a:gd name="T17" fmla="*/ 79 h 177"/>
                  <a:gd name="T18" fmla="*/ 28 w 177"/>
                  <a:gd name="T19" fmla="*/ 84 h 177"/>
                  <a:gd name="T20" fmla="*/ 14 w 177"/>
                  <a:gd name="T21" fmla="*/ 87 h 177"/>
                  <a:gd name="T22" fmla="*/ 0 w 177"/>
                  <a:gd name="T23" fmla="*/ 88 h 177"/>
                  <a:gd name="T24" fmla="*/ 0 w 177"/>
                  <a:gd name="T25" fmla="*/ 0 h 1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7"/>
                  <a:gd name="T40" fmla="*/ 0 h 177"/>
                  <a:gd name="T41" fmla="*/ 177 w 177"/>
                  <a:gd name="T42" fmla="*/ 177 h 1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7" h="177">
                    <a:moveTo>
                      <a:pt x="0" y="0"/>
                    </a:moveTo>
                    <a:lnTo>
                      <a:pt x="177" y="0"/>
                    </a:lnTo>
                    <a:lnTo>
                      <a:pt x="175" y="29"/>
                    </a:lnTo>
                    <a:lnTo>
                      <a:pt x="168" y="56"/>
                    </a:lnTo>
                    <a:lnTo>
                      <a:pt x="158" y="80"/>
                    </a:lnTo>
                    <a:lnTo>
                      <a:pt x="144" y="105"/>
                    </a:lnTo>
                    <a:lnTo>
                      <a:pt x="125" y="125"/>
                    </a:lnTo>
                    <a:lnTo>
                      <a:pt x="105" y="144"/>
                    </a:lnTo>
                    <a:lnTo>
                      <a:pt x="80" y="158"/>
                    </a:lnTo>
                    <a:lnTo>
                      <a:pt x="56" y="168"/>
                    </a:lnTo>
                    <a:lnTo>
                      <a:pt x="29" y="175"/>
                    </a:lnTo>
                    <a:lnTo>
                      <a:pt x="0" y="177"/>
                    </a:lnTo>
                    <a:lnTo>
                      <a:pt x="0" y="0"/>
                    </a:lnTo>
                    <a:close/>
                  </a:path>
                </a:pathLst>
              </a:custGeom>
              <a:solidFill>
                <a:srgbClr val="FF3300"/>
              </a:solidFill>
              <a:ln w="1588">
                <a:solidFill>
                  <a:srgbClr val="FF3300"/>
                </a:solidFill>
                <a:prstDash val="solid"/>
                <a:round/>
                <a:headEnd/>
                <a:tailEnd/>
              </a:ln>
            </p:spPr>
            <p:txBody>
              <a:bodyPr/>
              <a:lstStyle/>
              <a:p>
                <a:endParaRPr lang="en-US"/>
              </a:p>
            </p:txBody>
          </p:sp>
          <p:sp>
            <p:nvSpPr>
              <p:cNvPr id="24651" name="Freeform 51"/>
              <p:cNvSpPr>
                <a:spLocks/>
              </p:cNvSpPr>
              <p:nvPr/>
            </p:nvSpPr>
            <p:spPr bwMode="auto">
              <a:xfrm>
                <a:off x="854" y="3388"/>
                <a:ext cx="88" cy="88"/>
              </a:xfrm>
              <a:custGeom>
                <a:avLst/>
                <a:gdLst>
                  <a:gd name="T0" fmla="*/ 0 w 176"/>
                  <a:gd name="T1" fmla="*/ 88 h 176"/>
                  <a:gd name="T2" fmla="*/ 88 w 176"/>
                  <a:gd name="T3" fmla="*/ 88 h 176"/>
                  <a:gd name="T4" fmla="*/ 88 w 176"/>
                  <a:gd name="T5" fmla="*/ 0 h 176"/>
                  <a:gd name="T6" fmla="*/ 75 w 176"/>
                  <a:gd name="T7" fmla="*/ 1 h 176"/>
                  <a:gd name="T8" fmla="*/ 61 w 176"/>
                  <a:gd name="T9" fmla="*/ 5 h 176"/>
                  <a:gd name="T10" fmla="*/ 48 w 176"/>
                  <a:gd name="T11" fmla="*/ 10 h 176"/>
                  <a:gd name="T12" fmla="*/ 37 w 176"/>
                  <a:gd name="T13" fmla="*/ 17 h 176"/>
                  <a:gd name="T14" fmla="*/ 26 w 176"/>
                  <a:gd name="T15" fmla="*/ 26 h 176"/>
                  <a:gd name="T16" fmla="*/ 17 w 176"/>
                  <a:gd name="T17" fmla="*/ 37 h 176"/>
                  <a:gd name="T18" fmla="*/ 10 w 176"/>
                  <a:gd name="T19" fmla="*/ 48 h 176"/>
                  <a:gd name="T20" fmla="*/ 5 w 176"/>
                  <a:gd name="T21" fmla="*/ 61 h 176"/>
                  <a:gd name="T22" fmla="*/ 1 w 176"/>
                  <a:gd name="T23" fmla="*/ 75 h 176"/>
                  <a:gd name="T24" fmla="*/ 0 w 176"/>
                  <a:gd name="T25" fmla="*/ 88 h 1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6"/>
                  <a:gd name="T40" fmla="*/ 0 h 176"/>
                  <a:gd name="T41" fmla="*/ 176 w 176"/>
                  <a:gd name="T42" fmla="*/ 176 h 17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6" h="176">
                    <a:moveTo>
                      <a:pt x="0" y="176"/>
                    </a:moveTo>
                    <a:lnTo>
                      <a:pt x="176" y="176"/>
                    </a:lnTo>
                    <a:lnTo>
                      <a:pt x="176" y="0"/>
                    </a:lnTo>
                    <a:lnTo>
                      <a:pt x="149" y="3"/>
                    </a:lnTo>
                    <a:lnTo>
                      <a:pt x="122" y="10"/>
                    </a:lnTo>
                    <a:lnTo>
                      <a:pt x="97" y="20"/>
                    </a:lnTo>
                    <a:lnTo>
                      <a:pt x="73" y="34"/>
                    </a:lnTo>
                    <a:lnTo>
                      <a:pt x="52" y="52"/>
                    </a:lnTo>
                    <a:lnTo>
                      <a:pt x="34" y="73"/>
                    </a:lnTo>
                    <a:lnTo>
                      <a:pt x="20" y="97"/>
                    </a:lnTo>
                    <a:lnTo>
                      <a:pt x="10" y="122"/>
                    </a:lnTo>
                    <a:lnTo>
                      <a:pt x="3" y="149"/>
                    </a:lnTo>
                    <a:lnTo>
                      <a:pt x="0" y="176"/>
                    </a:lnTo>
                    <a:close/>
                  </a:path>
                </a:pathLst>
              </a:custGeom>
              <a:solidFill>
                <a:srgbClr val="FF3300"/>
              </a:solidFill>
              <a:ln w="1588">
                <a:solidFill>
                  <a:srgbClr val="FF3300"/>
                </a:solidFill>
                <a:prstDash val="solid"/>
                <a:round/>
                <a:headEnd/>
                <a:tailEnd/>
              </a:ln>
            </p:spPr>
            <p:txBody>
              <a:bodyPr/>
              <a:lstStyle/>
              <a:p>
                <a:endParaRPr lang="en-US"/>
              </a:p>
            </p:txBody>
          </p:sp>
          <p:sp>
            <p:nvSpPr>
              <p:cNvPr id="24652" name="Oval 52"/>
              <p:cNvSpPr>
                <a:spLocks noChangeArrowheads="1"/>
              </p:cNvSpPr>
              <p:nvPr/>
            </p:nvSpPr>
            <p:spPr bwMode="auto">
              <a:xfrm>
                <a:off x="854" y="3388"/>
                <a:ext cx="176" cy="176"/>
              </a:xfrm>
              <a:prstGeom prst="ellipse">
                <a:avLst/>
              </a:prstGeom>
              <a:noFill/>
              <a:ln w="9525">
                <a:solidFill>
                  <a:srgbClr val="FF3300"/>
                </a:solidFill>
                <a:round/>
                <a:headEnd/>
                <a:tailEnd/>
              </a:ln>
            </p:spPr>
            <p:txBody>
              <a:bodyPr anchor="ctr">
                <a:spAutoFit/>
              </a:bodyPr>
              <a:lstStyle/>
              <a:p>
                <a:endParaRPr lang="en-US"/>
              </a:p>
            </p:txBody>
          </p:sp>
        </p:grpSp>
      </p:grpSp>
      <p:grpSp>
        <p:nvGrpSpPr>
          <p:cNvPr id="24606" name="Group 53"/>
          <p:cNvGrpSpPr>
            <a:grpSpLocks/>
          </p:cNvGrpSpPr>
          <p:nvPr/>
        </p:nvGrpSpPr>
        <p:grpSpPr bwMode="auto">
          <a:xfrm>
            <a:off x="3856038" y="2749550"/>
            <a:ext cx="584200" cy="2320925"/>
            <a:chOff x="2441" y="1756"/>
            <a:chExt cx="368" cy="1462"/>
          </a:xfrm>
        </p:grpSpPr>
        <p:sp>
          <p:nvSpPr>
            <p:cNvPr id="24644" name="Freeform 54"/>
            <p:cNvSpPr>
              <a:spLocks/>
            </p:cNvSpPr>
            <p:nvPr/>
          </p:nvSpPr>
          <p:spPr bwMode="auto">
            <a:xfrm>
              <a:off x="2546" y="2477"/>
              <a:ext cx="263" cy="741"/>
            </a:xfrm>
            <a:custGeom>
              <a:avLst/>
              <a:gdLst>
                <a:gd name="T0" fmla="*/ 32 w 263"/>
                <a:gd name="T1" fmla="*/ 741 h 741"/>
                <a:gd name="T2" fmla="*/ 13 w 263"/>
                <a:gd name="T3" fmla="*/ 652 h 741"/>
                <a:gd name="T4" fmla="*/ 3 w 263"/>
                <a:gd name="T5" fmla="*/ 562 h 741"/>
                <a:gd name="T6" fmla="*/ 3 w 263"/>
                <a:gd name="T7" fmla="*/ 433 h 741"/>
                <a:gd name="T8" fmla="*/ 19 w 263"/>
                <a:gd name="T9" fmla="*/ 319 h 741"/>
                <a:gd name="T10" fmla="*/ 48 w 263"/>
                <a:gd name="T11" fmla="*/ 231 h 741"/>
                <a:gd name="T12" fmla="*/ 97 w 263"/>
                <a:gd name="T13" fmla="*/ 150 h 741"/>
                <a:gd name="T14" fmla="*/ 172 w 263"/>
                <a:gd name="T15" fmla="*/ 71 h 741"/>
                <a:gd name="T16" fmla="*/ 263 w 263"/>
                <a:gd name="T17" fmla="*/ 0 h 74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3"/>
                <a:gd name="T28" fmla="*/ 0 h 741"/>
                <a:gd name="T29" fmla="*/ 263 w 263"/>
                <a:gd name="T30" fmla="*/ 741 h 74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3" h="741">
                  <a:moveTo>
                    <a:pt x="32" y="741"/>
                  </a:moveTo>
                  <a:cubicBezTo>
                    <a:pt x="29" y="726"/>
                    <a:pt x="18" y="682"/>
                    <a:pt x="13" y="652"/>
                  </a:cubicBezTo>
                  <a:cubicBezTo>
                    <a:pt x="8" y="622"/>
                    <a:pt x="5" y="598"/>
                    <a:pt x="3" y="562"/>
                  </a:cubicBezTo>
                  <a:cubicBezTo>
                    <a:pt x="1" y="526"/>
                    <a:pt x="0" y="473"/>
                    <a:pt x="3" y="433"/>
                  </a:cubicBezTo>
                  <a:cubicBezTo>
                    <a:pt x="6" y="393"/>
                    <a:pt x="12" y="353"/>
                    <a:pt x="19" y="319"/>
                  </a:cubicBezTo>
                  <a:cubicBezTo>
                    <a:pt x="26" y="285"/>
                    <a:pt x="35" y="259"/>
                    <a:pt x="48" y="231"/>
                  </a:cubicBezTo>
                  <a:cubicBezTo>
                    <a:pt x="61" y="203"/>
                    <a:pt x="76" y="177"/>
                    <a:pt x="97" y="150"/>
                  </a:cubicBezTo>
                  <a:cubicBezTo>
                    <a:pt x="118" y="123"/>
                    <a:pt x="144" y="96"/>
                    <a:pt x="172" y="71"/>
                  </a:cubicBezTo>
                  <a:cubicBezTo>
                    <a:pt x="200" y="46"/>
                    <a:pt x="248" y="12"/>
                    <a:pt x="263" y="0"/>
                  </a:cubicBezTo>
                </a:path>
              </a:pathLst>
            </a:custGeom>
            <a:noFill/>
            <a:ln w="28575" cap="flat" cmpd="sng">
              <a:solidFill>
                <a:schemeClr val="tx1"/>
              </a:solidFill>
              <a:prstDash val="solid"/>
              <a:round/>
              <a:headEnd type="none" w="med" len="med"/>
              <a:tailEnd type="none" w="med" len="med"/>
            </a:ln>
          </p:spPr>
          <p:txBody>
            <a:bodyPr anchor="ctr">
              <a:spAutoFit/>
            </a:bodyPr>
            <a:lstStyle/>
            <a:p>
              <a:endParaRPr lang="en-US"/>
            </a:p>
          </p:txBody>
        </p:sp>
        <p:sp>
          <p:nvSpPr>
            <p:cNvPr id="24645" name="Freeform 55"/>
            <p:cNvSpPr>
              <a:spLocks/>
            </p:cNvSpPr>
            <p:nvPr/>
          </p:nvSpPr>
          <p:spPr bwMode="auto">
            <a:xfrm>
              <a:off x="2441" y="1756"/>
              <a:ext cx="368" cy="726"/>
            </a:xfrm>
            <a:custGeom>
              <a:avLst/>
              <a:gdLst>
                <a:gd name="T0" fmla="*/ 0 w 368"/>
                <a:gd name="T1" fmla="*/ 0 h 726"/>
                <a:gd name="T2" fmla="*/ 57 w 368"/>
                <a:gd name="T3" fmla="*/ 102 h 726"/>
                <a:gd name="T4" fmla="*/ 117 w 368"/>
                <a:gd name="T5" fmla="*/ 213 h 726"/>
                <a:gd name="T6" fmla="*/ 168 w 368"/>
                <a:gd name="T7" fmla="*/ 307 h 726"/>
                <a:gd name="T8" fmla="*/ 224 w 368"/>
                <a:gd name="T9" fmla="*/ 425 h 726"/>
                <a:gd name="T10" fmla="*/ 282 w 368"/>
                <a:gd name="T11" fmla="*/ 545 h 726"/>
                <a:gd name="T12" fmla="*/ 336 w 368"/>
                <a:gd name="T13" fmla="*/ 660 h 726"/>
                <a:gd name="T14" fmla="*/ 368 w 368"/>
                <a:gd name="T15" fmla="*/ 726 h 726"/>
                <a:gd name="T16" fmla="*/ 0 60000 65536"/>
                <a:gd name="T17" fmla="*/ 0 60000 65536"/>
                <a:gd name="T18" fmla="*/ 0 60000 65536"/>
                <a:gd name="T19" fmla="*/ 0 60000 65536"/>
                <a:gd name="T20" fmla="*/ 0 60000 65536"/>
                <a:gd name="T21" fmla="*/ 0 60000 65536"/>
                <a:gd name="T22" fmla="*/ 0 60000 65536"/>
                <a:gd name="T23" fmla="*/ 0 60000 65536"/>
                <a:gd name="T24" fmla="*/ 0 w 368"/>
                <a:gd name="T25" fmla="*/ 0 h 726"/>
                <a:gd name="T26" fmla="*/ 368 w 368"/>
                <a:gd name="T27" fmla="*/ 726 h 7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68" h="726">
                  <a:moveTo>
                    <a:pt x="0" y="0"/>
                  </a:moveTo>
                  <a:cubicBezTo>
                    <a:pt x="10" y="17"/>
                    <a:pt x="37" y="66"/>
                    <a:pt x="57" y="102"/>
                  </a:cubicBezTo>
                  <a:cubicBezTo>
                    <a:pt x="77" y="138"/>
                    <a:pt x="99" y="179"/>
                    <a:pt x="117" y="213"/>
                  </a:cubicBezTo>
                  <a:cubicBezTo>
                    <a:pt x="135" y="247"/>
                    <a:pt x="150" y="272"/>
                    <a:pt x="168" y="307"/>
                  </a:cubicBezTo>
                  <a:cubicBezTo>
                    <a:pt x="186" y="342"/>
                    <a:pt x="205" y="385"/>
                    <a:pt x="224" y="425"/>
                  </a:cubicBezTo>
                  <a:cubicBezTo>
                    <a:pt x="243" y="465"/>
                    <a:pt x="263" y="506"/>
                    <a:pt x="282" y="545"/>
                  </a:cubicBezTo>
                  <a:cubicBezTo>
                    <a:pt x="301" y="584"/>
                    <a:pt x="322" y="630"/>
                    <a:pt x="336" y="660"/>
                  </a:cubicBezTo>
                  <a:cubicBezTo>
                    <a:pt x="350" y="690"/>
                    <a:pt x="361" y="712"/>
                    <a:pt x="368" y="726"/>
                  </a:cubicBezTo>
                </a:path>
              </a:pathLst>
            </a:custGeom>
            <a:noFill/>
            <a:ln w="28575" cap="flat" cmpd="sng">
              <a:solidFill>
                <a:schemeClr val="tx1"/>
              </a:solidFill>
              <a:prstDash val="solid"/>
              <a:round/>
              <a:headEnd type="none" w="med" len="med"/>
              <a:tailEnd type="none" w="med" len="med"/>
            </a:ln>
          </p:spPr>
          <p:txBody>
            <a:bodyPr anchor="ctr">
              <a:spAutoFit/>
            </a:bodyPr>
            <a:lstStyle/>
            <a:p>
              <a:endParaRPr lang="en-US"/>
            </a:p>
          </p:txBody>
        </p:sp>
      </p:grpSp>
      <p:grpSp>
        <p:nvGrpSpPr>
          <p:cNvPr id="24607" name="Group 56"/>
          <p:cNvGrpSpPr>
            <a:grpSpLocks/>
          </p:cNvGrpSpPr>
          <p:nvPr/>
        </p:nvGrpSpPr>
        <p:grpSpPr bwMode="auto">
          <a:xfrm>
            <a:off x="5078413" y="2809875"/>
            <a:ext cx="584200" cy="2320925"/>
            <a:chOff x="2441" y="1756"/>
            <a:chExt cx="368" cy="1462"/>
          </a:xfrm>
        </p:grpSpPr>
        <p:sp>
          <p:nvSpPr>
            <p:cNvPr id="24642" name="Freeform 57"/>
            <p:cNvSpPr>
              <a:spLocks/>
            </p:cNvSpPr>
            <p:nvPr/>
          </p:nvSpPr>
          <p:spPr bwMode="auto">
            <a:xfrm>
              <a:off x="2546" y="2477"/>
              <a:ext cx="263" cy="741"/>
            </a:xfrm>
            <a:custGeom>
              <a:avLst/>
              <a:gdLst>
                <a:gd name="T0" fmla="*/ 32 w 263"/>
                <a:gd name="T1" fmla="*/ 741 h 741"/>
                <a:gd name="T2" fmla="*/ 13 w 263"/>
                <a:gd name="T3" fmla="*/ 652 h 741"/>
                <a:gd name="T4" fmla="*/ 3 w 263"/>
                <a:gd name="T5" fmla="*/ 562 h 741"/>
                <a:gd name="T6" fmla="*/ 3 w 263"/>
                <a:gd name="T7" fmla="*/ 433 h 741"/>
                <a:gd name="T8" fmla="*/ 19 w 263"/>
                <a:gd name="T9" fmla="*/ 319 h 741"/>
                <a:gd name="T10" fmla="*/ 48 w 263"/>
                <a:gd name="T11" fmla="*/ 231 h 741"/>
                <a:gd name="T12" fmla="*/ 97 w 263"/>
                <a:gd name="T13" fmla="*/ 150 h 741"/>
                <a:gd name="T14" fmla="*/ 172 w 263"/>
                <a:gd name="T15" fmla="*/ 71 h 741"/>
                <a:gd name="T16" fmla="*/ 263 w 263"/>
                <a:gd name="T17" fmla="*/ 0 h 74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3"/>
                <a:gd name="T28" fmla="*/ 0 h 741"/>
                <a:gd name="T29" fmla="*/ 263 w 263"/>
                <a:gd name="T30" fmla="*/ 741 h 74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3" h="741">
                  <a:moveTo>
                    <a:pt x="32" y="741"/>
                  </a:moveTo>
                  <a:cubicBezTo>
                    <a:pt x="29" y="726"/>
                    <a:pt x="18" y="682"/>
                    <a:pt x="13" y="652"/>
                  </a:cubicBezTo>
                  <a:cubicBezTo>
                    <a:pt x="8" y="622"/>
                    <a:pt x="5" y="598"/>
                    <a:pt x="3" y="562"/>
                  </a:cubicBezTo>
                  <a:cubicBezTo>
                    <a:pt x="1" y="526"/>
                    <a:pt x="0" y="473"/>
                    <a:pt x="3" y="433"/>
                  </a:cubicBezTo>
                  <a:cubicBezTo>
                    <a:pt x="6" y="393"/>
                    <a:pt x="12" y="353"/>
                    <a:pt x="19" y="319"/>
                  </a:cubicBezTo>
                  <a:cubicBezTo>
                    <a:pt x="26" y="285"/>
                    <a:pt x="35" y="259"/>
                    <a:pt x="48" y="231"/>
                  </a:cubicBezTo>
                  <a:cubicBezTo>
                    <a:pt x="61" y="203"/>
                    <a:pt x="76" y="177"/>
                    <a:pt x="97" y="150"/>
                  </a:cubicBezTo>
                  <a:cubicBezTo>
                    <a:pt x="118" y="123"/>
                    <a:pt x="144" y="96"/>
                    <a:pt x="172" y="71"/>
                  </a:cubicBezTo>
                  <a:cubicBezTo>
                    <a:pt x="200" y="46"/>
                    <a:pt x="248" y="12"/>
                    <a:pt x="263" y="0"/>
                  </a:cubicBezTo>
                </a:path>
              </a:pathLst>
            </a:custGeom>
            <a:noFill/>
            <a:ln w="28575" cap="flat" cmpd="sng">
              <a:solidFill>
                <a:schemeClr val="tx1"/>
              </a:solidFill>
              <a:prstDash val="solid"/>
              <a:round/>
              <a:headEnd type="none" w="med" len="med"/>
              <a:tailEnd type="none" w="med" len="med"/>
            </a:ln>
          </p:spPr>
          <p:txBody>
            <a:bodyPr anchor="ctr">
              <a:spAutoFit/>
            </a:bodyPr>
            <a:lstStyle/>
            <a:p>
              <a:endParaRPr lang="en-US"/>
            </a:p>
          </p:txBody>
        </p:sp>
        <p:sp>
          <p:nvSpPr>
            <p:cNvPr id="24643" name="Freeform 58"/>
            <p:cNvSpPr>
              <a:spLocks/>
            </p:cNvSpPr>
            <p:nvPr/>
          </p:nvSpPr>
          <p:spPr bwMode="auto">
            <a:xfrm>
              <a:off x="2441" y="1756"/>
              <a:ext cx="368" cy="726"/>
            </a:xfrm>
            <a:custGeom>
              <a:avLst/>
              <a:gdLst>
                <a:gd name="T0" fmla="*/ 0 w 368"/>
                <a:gd name="T1" fmla="*/ 0 h 726"/>
                <a:gd name="T2" fmla="*/ 57 w 368"/>
                <a:gd name="T3" fmla="*/ 102 h 726"/>
                <a:gd name="T4" fmla="*/ 117 w 368"/>
                <a:gd name="T5" fmla="*/ 213 h 726"/>
                <a:gd name="T6" fmla="*/ 168 w 368"/>
                <a:gd name="T7" fmla="*/ 307 h 726"/>
                <a:gd name="T8" fmla="*/ 224 w 368"/>
                <a:gd name="T9" fmla="*/ 425 h 726"/>
                <a:gd name="T10" fmla="*/ 282 w 368"/>
                <a:gd name="T11" fmla="*/ 545 h 726"/>
                <a:gd name="T12" fmla="*/ 336 w 368"/>
                <a:gd name="T13" fmla="*/ 660 h 726"/>
                <a:gd name="T14" fmla="*/ 368 w 368"/>
                <a:gd name="T15" fmla="*/ 726 h 726"/>
                <a:gd name="T16" fmla="*/ 0 60000 65536"/>
                <a:gd name="T17" fmla="*/ 0 60000 65536"/>
                <a:gd name="T18" fmla="*/ 0 60000 65536"/>
                <a:gd name="T19" fmla="*/ 0 60000 65536"/>
                <a:gd name="T20" fmla="*/ 0 60000 65536"/>
                <a:gd name="T21" fmla="*/ 0 60000 65536"/>
                <a:gd name="T22" fmla="*/ 0 60000 65536"/>
                <a:gd name="T23" fmla="*/ 0 60000 65536"/>
                <a:gd name="T24" fmla="*/ 0 w 368"/>
                <a:gd name="T25" fmla="*/ 0 h 726"/>
                <a:gd name="T26" fmla="*/ 368 w 368"/>
                <a:gd name="T27" fmla="*/ 726 h 7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68" h="726">
                  <a:moveTo>
                    <a:pt x="0" y="0"/>
                  </a:moveTo>
                  <a:cubicBezTo>
                    <a:pt x="10" y="17"/>
                    <a:pt x="37" y="66"/>
                    <a:pt x="57" y="102"/>
                  </a:cubicBezTo>
                  <a:cubicBezTo>
                    <a:pt x="77" y="138"/>
                    <a:pt x="99" y="179"/>
                    <a:pt x="117" y="213"/>
                  </a:cubicBezTo>
                  <a:cubicBezTo>
                    <a:pt x="135" y="247"/>
                    <a:pt x="150" y="272"/>
                    <a:pt x="168" y="307"/>
                  </a:cubicBezTo>
                  <a:cubicBezTo>
                    <a:pt x="186" y="342"/>
                    <a:pt x="205" y="385"/>
                    <a:pt x="224" y="425"/>
                  </a:cubicBezTo>
                  <a:cubicBezTo>
                    <a:pt x="243" y="465"/>
                    <a:pt x="263" y="506"/>
                    <a:pt x="282" y="545"/>
                  </a:cubicBezTo>
                  <a:cubicBezTo>
                    <a:pt x="301" y="584"/>
                    <a:pt x="322" y="630"/>
                    <a:pt x="336" y="660"/>
                  </a:cubicBezTo>
                  <a:cubicBezTo>
                    <a:pt x="350" y="690"/>
                    <a:pt x="361" y="712"/>
                    <a:pt x="368" y="726"/>
                  </a:cubicBezTo>
                </a:path>
              </a:pathLst>
            </a:custGeom>
            <a:noFill/>
            <a:ln w="28575" cap="flat" cmpd="sng">
              <a:solidFill>
                <a:schemeClr val="tx1"/>
              </a:solidFill>
              <a:prstDash val="solid"/>
              <a:round/>
              <a:headEnd type="none" w="med" len="med"/>
              <a:tailEnd type="none" w="med" len="med"/>
            </a:ln>
          </p:spPr>
          <p:txBody>
            <a:bodyPr anchor="ctr">
              <a:spAutoFit/>
            </a:bodyPr>
            <a:lstStyle/>
            <a:p>
              <a:endParaRPr lang="en-US"/>
            </a:p>
          </p:txBody>
        </p:sp>
      </p:grpSp>
      <p:sp>
        <p:nvSpPr>
          <p:cNvPr id="24608" name="Line 59"/>
          <p:cNvSpPr>
            <a:spLocks noChangeShapeType="1"/>
          </p:cNvSpPr>
          <p:nvPr/>
        </p:nvSpPr>
        <p:spPr bwMode="auto">
          <a:xfrm flipV="1">
            <a:off x="4973638" y="5276850"/>
            <a:ext cx="736600" cy="549275"/>
          </a:xfrm>
          <a:prstGeom prst="line">
            <a:avLst/>
          </a:prstGeom>
          <a:noFill/>
          <a:ln w="25400">
            <a:solidFill>
              <a:srgbClr val="FF0000"/>
            </a:solidFill>
            <a:prstDash val="dash"/>
            <a:round/>
            <a:headEnd/>
            <a:tailEnd/>
          </a:ln>
        </p:spPr>
        <p:txBody>
          <a:bodyPr>
            <a:spAutoFit/>
          </a:bodyPr>
          <a:lstStyle/>
          <a:p>
            <a:endParaRPr lang="en-US"/>
          </a:p>
        </p:txBody>
      </p:sp>
      <p:sp>
        <p:nvSpPr>
          <p:cNvPr id="24609" name="Line 60"/>
          <p:cNvSpPr>
            <a:spLocks noChangeShapeType="1"/>
          </p:cNvSpPr>
          <p:nvPr/>
        </p:nvSpPr>
        <p:spPr bwMode="auto">
          <a:xfrm flipH="1" flipV="1">
            <a:off x="4067175" y="5059363"/>
            <a:ext cx="323850" cy="688975"/>
          </a:xfrm>
          <a:prstGeom prst="line">
            <a:avLst/>
          </a:prstGeom>
          <a:noFill/>
          <a:ln w="25400">
            <a:solidFill>
              <a:srgbClr val="FF0000"/>
            </a:solidFill>
            <a:prstDash val="dash"/>
            <a:round/>
            <a:headEnd/>
            <a:tailEnd/>
          </a:ln>
        </p:spPr>
        <p:txBody>
          <a:bodyPr>
            <a:spAutoFit/>
          </a:bodyPr>
          <a:lstStyle/>
          <a:p>
            <a:endParaRPr lang="en-US"/>
          </a:p>
        </p:txBody>
      </p:sp>
      <p:grpSp>
        <p:nvGrpSpPr>
          <p:cNvPr id="24610" name="Group 61"/>
          <p:cNvGrpSpPr>
            <a:grpSpLocks/>
          </p:cNvGrpSpPr>
          <p:nvPr/>
        </p:nvGrpSpPr>
        <p:grpSpPr bwMode="auto">
          <a:xfrm>
            <a:off x="4043363" y="5030788"/>
            <a:ext cx="55562" cy="57150"/>
            <a:chOff x="854" y="3388"/>
            <a:chExt cx="176" cy="176"/>
          </a:xfrm>
        </p:grpSpPr>
        <p:sp>
          <p:nvSpPr>
            <p:cNvPr id="24637" name="Freeform 62"/>
            <p:cNvSpPr>
              <a:spLocks/>
            </p:cNvSpPr>
            <p:nvPr/>
          </p:nvSpPr>
          <p:spPr bwMode="auto">
            <a:xfrm>
              <a:off x="854" y="3476"/>
              <a:ext cx="88" cy="88"/>
            </a:xfrm>
            <a:custGeom>
              <a:avLst/>
              <a:gdLst>
                <a:gd name="T0" fmla="*/ 88 w 176"/>
                <a:gd name="T1" fmla="*/ 0 h 177"/>
                <a:gd name="T2" fmla="*/ 0 w 176"/>
                <a:gd name="T3" fmla="*/ 0 h 177"/>
                <a:gd name="T4" fmla="*/ 1 w 176"/>
                <a:gd name="T5" fmla="*/ 14 h 177"/>
                <a:gd name="T6" fmla="*/ 5 w 176"/>
                <a:gd name="T7" fmla="*/ 28 h 177"/>
                <a:gd name="T8" fmla="*/ 10 w 176"/>
                <a:gd name="T9" fmla="*/ 40 h 177"/>
                <a:gd name="T10" fmla="*/ 17 w 176"/>
                <a:gd name="T11" fmla="*/ 52 h 177"/>
                <a:gd name="T12" fmla="*/ 26 w 176"/>
                <a:gd name="T13" fmla="*/ 62 h 177"/>
                <a:gd name="T14" fmla="*/ 37 w 176"/>
                <a:gd name="T15" fmla="*/ 72 h 177"/>
                <a:gd name="T16" fmla="*/ 48 w 176"/>
                <a:gd name="T17" fmla="*/ 79 h 177"/>
                <a:gd name="T18" fmla="*/ 61 w 176"/>
                <a:gd name="T19" fmla="*/ 84 h 177"/>
                <a:gd name="T20" fmla="*/ 75 w 176"/>
                <a:gd name="T21" fmla="*/ 87 h 177"/>
                <a:gd name="T22" fmla="*/ 88 w 176"/>
                <a:gd name="T23" fmla="*/ 88 h 177"/>
                <a:gd name="T24" fmla="*/ 88 w 176"/>
                <a:gd name="T25" fmla="*/ 0 h 1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6"/>
                <a:gd name="T40" fmla="*/ 0 h 177"/>
                <a:gd name="T41" fmla="*/ 176 w 176"/>
                <a:gd name="T42" fmla="*/ 177 h 1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6" h="177">
                  <a:moveTo>
                    <a:pt x="176" y="0"/>
                  </a:moveTo>
                  <a:lnTo>
                    <a:pt x="0" y="0"/>
                  </a:lnTo>
                  <a:lnTo>
                    <a:pt x="3" y="29"/>
                  </a:lnTo>
                  <a:lnTo>
                    <a:pt x="10" y="56"/>
                  </a:lnTo>
                  <a:lnTo>
                    <a:pt x="20" y="80"/>
                  </a:lnTo>
                  <a:lnTo>
                    <a:pt x="34" y="105"/>
                  </a:lnTo>
                  <a:lnTo>
                    <a:pt x="52" y="125"/>
                  </a:lnTo>
                  <a:lnTo>
                    <a:pt x="73" y="144"/>
                  </a:lnTo>
                  <a:lnTo>
                    <a:pt x="97" y="158"/>
                  </a:lnTo>
                  <a:lnTo>
                    <a:pt x="122" y="168"/>
                  </a:lnTo>
                  <a:lnTo>
                    <a:pt x="149" y="175"/>
                  </a:lnTo>
                  <a:lnTo>
                    <a:pt x="176" y="177"/>
                  </a:lnTo>
                  <a:lnTo>
                    <a:pt x="176" y="0"/>
                  </a:lnTo>
                  <a:close/>
                </a:path>
              </a:pathLst>
            </a:custGeom>
            <a:solidFill>
              <a:schemeClr val="bg1"/>
            </a:solidFill>
            <a:ln w="1588">
              <a:solidFill>
                <a:srgbClr val="000000"/>
              </a:solidFill>
              <a:prstDash val="solid"/>
              <a:round/>
              <a:headEnd/>
              <a:tailEnd/>
            </a:ln>
          </p:spPr>
          <p:txBody>
            <a:bodyPr/>
            <a:lstStyle/>
            <a:p>
              <a:endParaRPr lang="en-US"/>
            </a:p>
          </p:txBody>
        </p:sp>
        <p:sp>
          <p:nvSpPr>
            <p:cNvPr id="24638" name="Freeform 63"/>
            <p:cNvSpPr>
              <a:spLocks/>
            </p:cNvSpPr>
            <p:nvPr/>
          </p:nvSpPr>
          <p:spPr bwMode="auto">
            <a:xfrm>
              <a:off x="942" y="3388"/>
              <a:ext cx="88" cy="88"/>
            </a:xfrm>
            <a:custGeom>
              <a:avLst/>
              <a:gdLst>
                <a:gd name="T0" fmla="*/ 88 w 177"/>
                <a:gd name="T1" fmla="*/ 88 h 176"/>
                <a:gd name="T2" fmla="*/ 0 w 177"/>
                <a:gd name="T3" fmla="*/ 88 h 176"/>
                <a:gd name="T4" fmla="*/ 0 w 177"/>
                <a:gd name="T5" fmla="*/ 0 h 176"/>
                <a:gd name="T6" fmla="*/ 14 w 177"/>
                <a:gd name="T7" fmla="*/ 1 h 176"/>
                <a:gd name="T8" fmla="*/ 28 w 177"/>
                <a:gd name="T9" fmla="*/ 5 h 176"/>
                <a:gd name="T10" fmla="*/ 40 w 177"/>
                <a:gd name="T11" fmla="*/ 10 h 176"/>
                <a:gd name="T12" fmla="*/ 52 w 177"/>
                <a:gd name="T13" fmla="*/ 17 h 176"/>
                <a:gd name="T14" fmla="*/ 62 w 177"/>
                <a:gd name="T15" fmla="*/ 26 h 176"/>
                <a:gd name="T16" fmla="*/ 72 w 177"/>
                <a:gd name="T17" fmla="*/ 37 h 176"/>
                <a:gd name="T18" fmla="*/ 79 w 177"/>
                <a:gd name="T19" fmla="*/ 48 h 176"/>
                <a:gd name="T20" fmla="*/ 84 w 177"/>
                <a:gd name="T21" fmla="*/ 61 h 176"/>
                <a:gd name="T22" fmla="*/ 87 w 177"/>
                <a:gd name="T23" fmla="*/ 75 h 176"/>
                <a:gd name="T24" fmla="*/ 88 w 177"/>
                <a:gd name="T25" fmla="*/ 88 h 1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7"/>
                <a:gd name="T40" fmla="*/ 0 h 176"/>
                <a:gd name="T41" fmla="*/ 177 w 177"/>
                <a:gd name="T42" fmla="*/ 176 h 17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7" h="176">
                  <a:moveTo>
                    <a:pt x="177" y="176"/>
                  </a:moveTo>
                  <a:lnTo>
                    <a:pt x="0" y="176"/>
                  </a:lnTo>
                  <a:lnTo>
                    <a:pt x="0" y="0"/>
                  </a:lnTo>
                  <a:lnTo>
                    <a:pt x="29" y="3"/>
                  </a:lnTo>
                  <a:lnTo>
                    <a:pt x="56" y="10"/>
                  </a:lnTo>
                  <a:lnTo>
                    <a:pt x="80" y="20"/>
                  </a:lnTo>
                  <a:lnTo>
                    <a:pt x="105" y="34"/>
                  </a:lnTo>
                  <a:lnTo>
                    <a:pt x="125" y="52"/>
                  </a:lnTo>
                  <a:lnTo>
                    <a:pt x="144" y="73"/>
                  </a:lnTo>
                  <a:lnTo>
                    <a:pt x="158" y="97"/>
                  </a:lnTo>
                  <a:lnTo>
                    <a:pt x="168" y="122"/>
                  </a:lnTo>
                  <a:lnTo>
                    <a:pt x="175" y="149"/>
                  </a:lnTo>
                  <a:lnTo>
                    <a:pt x="177" y="176"/>
                  </a:lnTo>
                  <a:close/>
                </a:path>
              </a:pathLst>
            </a:custGeom>
            <a:solidFill>
              <a:schemeClr val="bg1"/>
            </a:solidFill>
            <a:ln w="1588">
              <a:solidFill>
                <a:srgbClr val="000000"/>
              </a:solidFill>
              <a:prstDash val="solid"/>
              <a:round/>
              <a:headEnd/>
              <a:tailEnd/>
            </a:ln>
          </p:spPr>
          <p:txBody>
            <a:bodyPr/>
            <a:lstStyle/>
            <a:p>
              <a:endParaRPr lang="en-US"/>
            </a:p>
          </p:txBody>
        </p:sp>
        <p:sp>
          <p:nvSpPr>
            <p:cNvPr id="24639" name="Freeform 64"/>
            <p:cNvSpPr>
              <a:spLocks/>
            </p:cNvSpPr>
            <p:nvPr/>
          </p:nvSpPr>
          <p:spPr bwMode="auto">
            <a:xfrm>
              <a:off x="942" y="3476"/>
              <a:ext cx="88" cy="88"/>
            </a:xfrm>
            <a:custGeom>
              <a:avLst/>
              <a:gdLst>
                <a:gd name="T0" fmla="*/ 0 w 177"/>
                <a:gd name="T1" fmla="*/ 0 h 177"/>
                <a:gd name="T2" fmla="*/ 88 w 177"/>
                <a:gd name="T3" fmla="*/ 0 h 177"/>
                <a:gd name="T4" fmla="*/ 87 w 177"/>
                <a:gd name="T5" fmla="*/ 14 h 177"/>
                <a:gd name="T6" fmla="*/ 84 w 177"/>
                <a:gd name="T7" fmla="*/ 28 h 177"/>
                <a:gd name="T8" fmla="*/ 79 w 177"/>
                <a:gd name="T9" fmla="*/ 40 h 177"/>
                <a:gd name="T10" fmla="*/ 72 w 177"/>
                <a:gd name="T11" fmla="*/ 52 h 177"/>
                <a:gd name="T12" fmla="*/ 62 w 177"/>
                <a:gd name="T13" fmla="*/ 62 h 177"/>
                <a:gd name="T14" fmla="*/ 52 w 177"/>
                <a:gd name="T15" fmla="*/ 72 h 177"/>
                <a:gd name="T16" fmla="*/ 40 w 177"/>
                <a:gd name="T17" fmla="*/ 79 h 177"/>
                <a:gd name="T18" fmla="*/ 28 w 177"/>
                <a:gd name="T19" fmla="*/ 84 h 177"/>
                <a:gd name="T20" fmla="*/ 14 w 177"/>
                <a:gd name="T21" fmla="*/ 87 h 177"/>
                <a:gd name="T22" fmla="*/ 0 w 177"/>
                <a:gd name="T23" fmla="*/ 88 h 177"/>
                <a:gd name="T24" fmla="*/ 0 w 177"/>
                <a:gd name="T25" fmla="*/ 0 h 1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7"/>
                <a:gd name="T40" fmla="*/ 0 h 177"/>
                <a:gd name="T41" fmla="*/ 177 w 177"/>
                <a:gd name="T42" fmla="*/ 177 h 1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7" h="177">
                  <a:moveTo>
                    <a:pt x="0" y="0"/>
                  </a:moveTo>
                  <a:lnTo>
                    <a:pt x="177" y="0"/>
                  </a:lnTo>
                  <a:lnTo>
                    <a:pt x="175" y="29"/>
                  </a:lnTo>
                  <a:lnTo>
                    <a:pt x="168" y="56"/>
                  </a:lnTo>
                  <a:lnTo>
                    <a:pt x="158" y="80"/>
                  </a:lnTo>
                  <a:lnTo>
                    <a:pt x="144" y="105"/>
                  </a:lnTo>
                  <a:lnTo>
                    <a:pt x="125" y="125"/>
                  </a:lnTo>
                  <a:lnTo>
                    <a:pt x="105" y="144"/>
                  </a:lnTo>
                  <a:lnTo>
                    <a:pt x="80" y="158"/>
                  </a:lnTo>
                  <a:lnTo>
                    <a:pt x="56" y="168"/>
                  </a:lnTo>
                  <a:lnTo>
                    <a:pt x="29" y="175"/>
                  </a:lnTo>
                  <a:lnTo>
                    <a:pt x="0" y="177"/>
                  </a:lnTo>
                  <a:lnTo>
                    <a:pt x="0" y="0"/>
                  </a:lnTo>
                  <a:close/>
                </a:path>
              </a:pathLst>
            </a:custGeom>
            <a:solidFill>
              <a:srgbClr val="FF3300"/>
            </a:solidFill>
            <a:ln w="1588">
              <a:solidFill>
                <a:srgbClr val="FF3300"/>
              </a:solidFill>
              <a:prstDash val="solid"/>
              <a:round/>
              <a:headEnd/>
              <a:tailEnd/>
            </a:ln>
          </p:spPr>
          <p:txBody>
            <a:bodyPr/>
            <a:lstStyle/>
            <a:p>
              <a:endParaRPr lang="en-US"/>
            </a:p>
          </p:txBody>
        </p:sp>
        <p:sp>
          <p:nvSpPr>
            <p:cNvPr id="24640" name="Freeform 65"/>
            <p:cNvSpPr>
              <a:spLocks/>
            </p:cNvSpPr>
            <p:nvPr/>
          </p:nvSpPr>
          <p:spPr bwMode="auto">
            <a:xfrm>
              <a:off x="854" y="3388"/>
              <a:ext cx="88" cy="88"/>
            </a:xfrm>
            <a:custGeom>
              <a:avLst/>
              <a:gdLst>
                <a:gd name="T0" fmla="*/ 0 w 176"/>
                <a:gd name="T1" fmla="*/ 88 h 176"/>
                <a:gd name="T2" fmla="*/ 88 w 176"/>
                <a:gd name="T3" fmla="*/ 88 h 176"/>
                <a:gd name="T4" fmla="*/ 88 w 176"/>
                <a:gd name="T5" fmla="*/ 0 h 176"/>
                <a:gd name="T6" fmla="*/ 75 w 176"/>
                <a:gd name="T7" fmla="*/ 1 h 176"/>
                <a:gd name="T8" fmla="*/ 61 w 176"/>
                <a:gd name="T9" fmla="*/ 5 h 176"/>
                <a:gd name="T10" fmla="*/ 48 w 176"/>
                <a:gd name="T11" fmla="*/ 10 h 176"/>
                <a:gd name="T12" fmla="*/ 37 w 176"/>
                <a:gd name="T13" fmla="*/ 17 h 176"/>
                <a:gd name="T14" fmla="*/ 26 w 176"/>
                <a:gd name="T15" fmla="*/ 26 h 176"/>
                <a:gd name="T16" fmla="*/ 17 w 176"/>
                <a:gd name="T17" fmla="*/ 37 h 176"/>
                <a:gd name="T18" fmla="*/ 10 w 176"/>
                <a:gd name="T19" fmla="*/ 48 h 176"/>
                <a:gd name="T20" fmla="*/ 5 w 176"/>
                <a:gd name="T21" fmla="*/ 61 h 176"/>
                <a:gd name="T22" fmla="*/ 1 w 176"/>
                <a:gd name="T23" fmla="*/ 75 h 176"/>
                <a:gd name="T24" fmla="*/ 0 w 176"/>
                <a:gd name="T25" fmla="*/ 88 h 1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6"/>
                <a:gd name="T40" fmla="*/ 0 h 176"/>
                <a:gd name="T41" fmla="*/ 176 w 176"/>
                <a:gd name="T42" fmla="*/ 176 h 17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6" h="176">
                  <a:moveTo>
                    <a:pt x="0" y="176"/>
                  </a:moveTo>
                  <a:lnTo>
                    <a:pt x="176" y="176"/>
                  </a:lnTo>
                  <a:lnTo>
                    <a:pt x="176" y="0"/>
                  </a:lnTo>
                  <a:lnTo>
                    <a:pt x="149" y="3"/>
                  </a:lnTo>
                  <a:lnTo>
                    <a:pt x="122" y="10"/>
                  </a:lnTo>
                  <a:lnTo>
                    <a:pt x="97" y="20"/>
                  </a:lnTo>
                  <a:lnTo>
                    <a:pt x="73" y="34"/>
                  </a:lnTo>
                  <a:lnTo>
                    <a:pt x="52" y="52"/>
                  </a:lnTo>
                  <a:lnTo>
                    <a:pt x="34" y="73"/>
                  </a:lnTo>
                  <a:lnTo>
                    <a:pt x="20" y="97"/>
                  </a:lnTo>
                  <a:lnTo>
                    <a:pt x="10" y="122"/>
                  </a:lnTo>
                  <a:lnTo>
                    <a:pt x="3" y="149"/>
                  </a:lnTo>
                  <a:lnTo>
                    <a:pt x="0" y="176"/>
                  </a:lnTo>
                  <a:close/>
                </a:path>
              </a:pathLst>
            </a:custGeom>
            <a:solidFill>
              <a:srgbClr val="FF3300"/>
            </a:solidFill>
            <a:ln w="1588">
              <a:solidFill>
                <a:srgbClr val="FF3300"/>
              </a:solidFill>
              <a:prstDash val="solid"/>
              <a:round/>
              <a:headEnd/>
              <a:tailEnd/>
            </a:ln>
          </p:spPr>
          <p:txBody>
            <a:bodyPr/>
            <a:lstStyle/>
            <a:p>
              <a:endParaRPr lang="en-US"/>
            </a:p>
          </p:txBody>
        </p:sp>
        <p:sp>
          <p:nvSpPr>
            <p:cNvPr id="24641" name="Oval 66"/>
            <p:cNvSpPr>
              <a:spLocks noChangeArrowheads="1"/>
            </p:cNvSpPr>
            <p:nvPr/>
          </p:nvSpPr>
          <p:spPr bwMode="auto">
            <a:xfrm>
              <a:off x="854" y="3388"/>
              <a:ext cx="176" cy="176"/>
            </a:xfrm>
            <a:prstGeom prst="ellipse">
              <a:avLst/>
            </a:prstGeom>
            <a:noFill/>
            <a:ln w="9525">
              <a:solidFill>
                <a:srgbClr val="FF3300"/>
              </a:solidFill>
              <a:round/>
              <a:headEnd/>
              <a:tailEnd/>
            </a:ln>
          </p:spPr>
          <p:txBody>
            <a:bodyPr anchor="ctr">
              <a:spAutoFit/>
            </a:bodyPr>
            <a:lstStyle/>
            <a:p>
              <a:endParaRPr lang="en-US"/>
            </a:p>
          </p:txBody>
        </p:sp>
      </p:grpSp>
      <p:sp>
        <p:nvSpPr>
          <p:cNvPr id="24611" name="Line 67"/>
          <p:cNvSpPr>
            <a:spLocks noChangeShapeType="1"/>
          </p:cNvSpPr>
          <p:nvPr/>
        </p:nvSpPr>
        <p:spPr bwMode="auto">
          <a:xfrm flipH="1" flipV="1">
            <a:off x="5311775" y="5135563"/>
            <a:ext cx="390525" cy="131762"/>
          </a:xfrm>
          <a:prstGeom prst="line">
            <a:avLst/>
          </a:prstGeom>
          <a:noFill/>
          <a:ln w="25400">
            <a:solidFill>
              <a:srgbClr val="FF0000"/>
            </a:solidFill>
            <a:prstDash val="dash"/>
            <a:round/>
            <a:headEnd/>
            <a:tailEnd/>
          </a:ln>
        </p:spPr>
        <p:txBody>
          <a:bodyPr>
            <a:spAutoFit/>
          </a:bodyPr>
          <a:lstStyle/>
          <a:p>
            <a:endParaRPr lang="en-US"/>
          </a:p>
        </p:txBody>
      </p:sp>
      <p:grpSp>
        <p:nvGrpSpPr>
          <p:cNvPr id="24612" name="Group 68"/>
          <p:cNvGrpSpPr>
            <a:grpSpLocks/>
          </p:cNvGrpSpPr>
          <p:nvPr/>
        </p:nvGrpSpPr>
        <p:grpSpPr bwMode="auto">
          <a:xfrm>
            <a:off x="5272088" y="5100638"/>
            <a:ext cx="55562" cy="57150"/>
            <a:chOff x="854" y="3388"/>
            <a:chExt cx="176" cy="176"/>
          </a:xfrm>
        </p:grpSpPr>
        <p:sp>
          <p:nvSpPr>
            <p:cNvPr id="24632" name="Freeform 69"/>
            <p:cNvSpPr>
              <a:spLocks/>
            </p:cNvSpPr>
            <p:nvPr/>
          </p:nvSpPr>
          <p:spPr bwMode="auto">
            <a:xfrm>
              <a:off x="854" y="3476"/>
              <a:ext cx="88" cy="88"/>
            </a:xfrm>
            <a:custGeom>
              <a:avLst/>
              <a:gdLst>
                <a:gd name="T0" fmla="*/ 88 w 176"/>
                <a:gd name="T1" fmla="*/ 0 h 177"/>
                <a:gd name="T2" fmla="*/ 0 w 176"/>
                <a:gd name="T3" fmla="*/ 0 h 177"/>
                <a:gd name="T4" fmla="*/ 1 w 176"/>
                <a:gd name="T5" fmla="*/ 14 h 177"/>
                <a:gd name="T6" fmla="*/ 5 w 176"/>
                <a:gd name="T7" fmla="*/ 28 h 177"/>
                <a:gd name="T8" fmla="*/ 10 w 176"/>
                <a:gd name="T9" fmla="*/ 40 h 177"/>
                <a:gd name="T10" fmla="*/ 17 w 176"/>
                <a:gd name="T11" fmla="*/ 52 h 177"/>
                <a:gd name="T12" fmla="*/ 26 w 176"/>
                <a:gd name="T13" fmla="*/ 62 h 177"/>
                <a:gd name="T14" fmla="*/ 37 w 176"/>
                <a:gd name="T15" fmla="*/ 72 h 177"/>
                <a:gd name="T16" fmla="*/ 48 w 176"/>
                <a:gd name="T17" fmla="*/ 79 h 177"/>
                <a:gd name="T18" fmla="*/ 61 w 176"/>
                <a:gd name="T19" fmla="*/ 84 h 177"/>
                <a:gd name="T20" fmla="*/ 75 w 176"/>
                <a:gd name="T21" fmla="*/ 87 h 177"/>
                <a:gd name="T22" fmla="*/ 88 w 176"/>
                <a:gd name="T23" fmla="*/ 88 h 177"/>
                <a:gd name="T24" fmla="*/ 88 w 176"/>
                <a:gd name="T25" fmla="*/ 0 h 1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6"/>
                <a:gd name="T40" fmla="*/ 0 h 177"/>
                <a:gd name="T41" fmla="*/ 176 w 176"/>
                <a:gd name="T42" fmla="*/ 177 h 1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6" h="177">
                  <a:moveTo>
                    <a:pt x="176" y="0"/>
                  </a:moveTo>
                  <a:lnTo>
                    <a:pt x="0" y="0"/>
                  </a:lnTo>
                  <a:lnTo>
                    <a:pt x="3" y="29"/>
                  </a:lnTo>
                  <a:lnTo>
                    <a:pt x="10" y="56"/>
                  </a:lnTo>
                  <a:lnTo>
                    <a:pt x="20" y="80"/>
                  </a:lnTo>
                  <a:lnTo>
                    <a:pt x="34" y="105"/>
                  </a:lnTo>
                  <a:lnTo>
                    <a:pt x="52" y="125"/>
                  </a:lnTo>
                  <a:lnTo>
                    <a:pt x="73" y="144"/>
                  </a:lnTo>
                  <a:lnTo>
                    <a:pt x="97" y="158"/>
                  </a:lnTo>
                  <a:lnTo>
                    <a:pt x="122" y="168"/>
                  </a:lnTo>
                  <a:lnTo>
                    <a:pt x="149" y="175"/>
                  </a:lnTo>
                  <a:lnTo>
                    <a:pt x="176" y="177"/>
                  </a:lnTo>
                  <a:lnTo>
                    <a:pt x="176" y="0"/>
                  </a:lnTo>
                  <a:close/>
                </a:path>
              </a:pathLst>
            </a:custGeom>
            <a:solidFill>
              <a:schemeClr val="bg1"/>
            </a:solidFill>
            <a:ln w="1588">
              <a:solidFill>
                <a:srgbClr val="000000"/>
              </a:solidFill>
              <a:prstDash val="solid"/>
              <a:round/>
              <a:headEnd/>
              <a:tailEnd/>
            </a:ln>
          </p:spPr>
          <p:txBody>
            <a:bodyPr/>
            <a:lstStyle/>
            <a:p>
              <a:endParaRPr lang="en-US"/>
            </a:p>
          </p:txBody>
        </p:sp>
        <p:sp>
          <p:nvSpPr>
            <p:cNvPr id="24633" name="Freeform 70"/>
            <p:cNvSpPr>
              <a:spLocks/>
            </p:cNvSpPr>
            <p:nvPr/>
          </p:nvSpPr>
          <p:spPr bwMode="auto">
            <a:xfrm>
              <a:off x="942" y="3388"/>
              <a:ext cx="88" cy="88"/>
            </a:xfrm>
            <a:custGeom>
              <a:avLst/>
              <a:gdLst>
                <a:gd name="T0" fmla="*/ 88 w 177"/>
                <a:gd name="T1" fmla="*/ 88 h 176"/>
                <a:gd name="T2" fmla="*/ 0 w 177"/>
                <a:gd name="T3" fmla="*/ 88 h 176"/>
                <a:gd name="T4" fmla="*/ 0 w 177"/>
                <a:gd name="T5" fmla="*/ 0 h 176"/>
                <a:gd name="T6" fmla="*/ 14 w 177"/>
                <a:gd name="T7" fmla="*/ 1 h 176"/>
                <a:gd name="T8" fmla="*/ 28 w 177"/>
                <a:gd name="T9" fmla="*/ 5 h 176"/>
                <a:gd name="T10" fmla="*/ 40 w 177"/>
                <a:gd name="T11" fmla="*/ 10 h 176"/>
                <a:gd name="T12" fmla="*/ 52 w 177"/>
                <a:gd name="T13" fmla="*/ 17 h 176"/>
                <a:gd name="T14" fmla="*/ 62 w 177"/>
                <a:gd name="T15" fmla="*/ 26 h 176"/>
                <a:gd name="T16" fmla="*/ 72 w 177"/>
                <a:gd name="T17" fmla="*/ 37 h 176"/>
                <a:gd name="T18" fmla="*/ 79 w 177"/>
                <a:gd name="T19" fmla="*/ 48 h 176"/>
                <a:gd name="T20" fmla="*/ 84 w 177"/>
                <a:gd name="T21" fmla="*/ 61 h 176"/>
                <a:gd name="T22" fmla="*/ 87 w 177"/>
                <a:gd name="T23" fmla="*/ 75 h 176"/>
                <a:gd name="T24" fmla="*/ 88 w 177"/>
                <a:gd name="T25" fmla="*/ 88 h 1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7"/>
                <a:gd name="T40" fmla="*/ 0 h 176"/>
                <a:gd name="T41" fmla="*/ 177 w 177"/>
                <a:gd name="T42" fmla="*/ 176 h 17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7" h="176">
                  <a:moveTo>
                    <a:pt x="177" y="176"/>
                  </a:moveTo>
                  <a:lnTo>
                    <a:pt x="0" y="176"/>
                  </a:lnTo>
                  <a:lnTo>
                    <a:pt x="0" y="0"/>
                  </a:lnTo>
                  <a:lnTo>
                    <a:pt x="29" y="3"/>
                  </a:lnTo>
                  <a:lnTo>
                    <a:pt x="56" y="10"/>
                  </a:lnTo>
                  <a:lnTo>
                    <a:pt x="80" y="20"/>
                  </a:lnTo>
                  <a:lnTo>
                    <a:pt x="105" y="34"/>
                  </a:lnTo>
                  <a:lnTo>
                    <a:pt x="125" y="52"/>
                  </a:lnTo>
                  <a:lnTo>
                    <a:pt x="144" y="73"/>
                  </a:lnTo>
                  <a:lnTo>
                    <a:pt x="158" y="97"/>
                  </a:lnTo>
                  <a:lnTo>
                    <a:pt x="168" y="122"/>
                  </a:lnTo>
                  <a:lnTo>
                    <a:pt x="175" y="149"/>
                  </a:lnTo>
                  <a:lnTo>
                    <a:pt x="177" y="176"/>
                  </a:lnTo>
                  <a:close/>
                </a:path>
              </a:pathLst>
            </a:custGeom>
            <a:solidFill>
              <a:schemeClr val="bg1"/>
            </a:solidFill>
            <a:ln w="1588">
              <a:solidFill>
                <a:srgbClr val="000000"/>
              </a:solidFill>
              <a:prstDash val="solid"/>
              <a:round/>
              <a:headEnd/>
              <a:tailEnd/>
            </a:ln>
          </p:spPr>
          <p:txBody>
            <a:bodyPr/>
            <a:lstStyle/>
            <a:p>
              <a:endParaRPr lang="en-US"/>
            </a:p>
          </p:txBody>
        </p:sp>
        <p:sp>
          <p:nvSpPr>
            <p:cNvPr id="24634" name="Freeform 71"/>
            <p:cNvSpPr>
              <a:spLocks/>
            </p:cNvSpPr>
            <p:nvPr/>
          </p:nvSpPr>
          <p:spPr bwMode="auto">
            <a:xfrm>
              <a:off x="942" y="3476"/>
              <a:ext cx="88" cy="88"/>
            </a:xfrm>
            <a:custGeom>
              <a:avLst/>
              <a:gdLst>
                <a:gd name="T0" fmla="*/ 0 w 177"/>
                <a:gd name="T1" fmla="*/ 0 h 177"/>
                <a:gd name="T2" fmla="*/ 88 w 177"/>
                <a:gd name="T3" fmla="*/ 0 h 177"/>
                <a:gd name="T4" fmla="*/ 87 w 177"/>
                <a:gd name="T5" fmla="*/ 14 h 177"/>
                <a:gd name="T6" fmla="*/ 84 w 177"/>
                <a:gd name="T7" fmla="*/ 28 h 177"/>
                <a:gd name="T8" fmla="*/ 79 w 177"/>
                <a:gd name="T9" fmla="*/ 40 h 177"/>
                <a:gd name="T10" fmla="*/ 72 w 177"/>
                <a:gd name="T11" fmla="*/ 52 h 177"/>
                <a:gd name="T12" fmla="*/ 62 w 177"/>
                <a:gd name="T13" fmla="*/ 62 h 177"/>
                <a:gd name="T14" fmla="*/ 52 w 177"/>
                <a:gd name="T15" fmla="*/ 72 h 177"/>
                <a:gd name="T16" fmla="*/ 40 w 177"/>
                <a:gd name="T17" fmla="*/ 79 h 177"/>
                <a:gd name="T18" fmla="*/ 28 w 177"/>
                <a:gd name="T19" fmla="*/ 84 h 177"/>
                <a:gd name="T20" fmla="*/ 14 w 177"/>
                <a:gd name="T21" fmla="*/ 87 h 177"/>
                <a:gd name="T22" fmla="*/ 0 w 177"/>
                <a:gd name="T23" fmla="*/ 88 h 177"/>
                <a:gd name="T24" fmla="*/ 0 w 177"/>
                <a:gd name="T25" fmla="*/ 0 h 1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7"/>
                <a:gd name="T40" fmla="*/ 0 h 177"/>
                <a:gd name="T41" fmla="*/ 177 w 177"/>
                <a:gd name="T42" fmla="*/ 177 h 1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7" h="177">
                  <a:moveTo>
                    <a:pt x="0" y="0"/>
                  </a:moveTo>
                  <a:lnTo>
                    <a:pt x="177" y="0"/>
                  </a:lnTo>
                  <a:lnTo>
                    <a:pt x="175" y="29"/>
                  </a:lnTo>
                  <a:lnTo>
                    <a:pt x="168" y="56"/>
                  </a:lnTo>
                  <a:lnTo>
                    <a:pt x="158" y="80"/>
                  </a:lnTo>
                  <a:lnTo>
                    <a:pt x="144" y="105"/>
                  </a:lnTo>
                  <a:lnTo>
                    <a:pt x="125" y="125"/>
                  </a:lnTo>
                  <a:lnTo>
                    <a:pt x="105" y="144"/>
                  </a:lnTo>
                  <a:lnTo>
                    <a:pt x="80" y="158"/>
                  </a:lnTo>
                  <a:lnTo>
                    <a:pt x="56" y="168"/>
                  </a:lnTo>
                  <a:lnTo>
                    <a:pt x="29" y="175"/>
                  </a:lnTo>
                  <a:lnTo>
                    <a:pt x="0" y="177"/>
                  </a:lnTo>
                  <a:lnTo>
                    <a:pt x="0" y="0"/>
                  </a:lnTo>
                  <a:close/>
                </a:path>
              </a:pathLst>
            </a:custGeom>
            <a:solidFill>
              <a:srgbClr val="FF3300"/>
            </a:solidFill>
            <a:ln w="1588">
              <a:solidFill>
                <a:srgbClr val="FF3300"/>
              </a:solidFill>
              <a:prstDash val="solid"/>
              <a:round/>
              <a:headEnd/>
              <a:tailEnd/>
            </a:ln>
          </p:spPr>
          <p:txBody>
            <a:bodyPr/>
            <a:lstStyle/>
            <a:p>
              <a:endParaRPr lang="en-US"/>
            </a:p>
          </p:txBody>
        </p:sp>
        <p:sp>
          <p:nvSpPr>
            <p:cNvPr id="24635" name="Freeform 72"/>
            <p:cNvSpPr>
              <a:spLocks/>
            </p:cNvSpPr>
            <p:nvPr/>
          </p:nvSpPr>
          <p:spPr bwMode="auto">
            <a:xfrm>
              <a:off x="854" y="3388"/>
              <a:ext cx="88" cy="88"/>
            </a:xfrm>
            <a:custGeom>
              <a:avLst/>
              <a:gdLst>
                <a:gd name="T0" fmla="*/ 0 w 176"/>
                <a:gd name="T1" fmla="*/ 88 h 176"/>
                <a:gd name="T2" fmla="*/ 88 w 176"/>
                <a:gd name="T3" fmla="*/ 88 h 176"/>
                <a:gd name="T4" fmla="*/ 88 w 176"/>
                <a:gd name="T5" fmla="*/ 0 h 176"/>
                <a:gd name="T6" fmla="*/ 75 w 176"/>
                <a:gd name="T7" fmla="*/ 1 h 176"/>
                <a:gd name="T8" fmla="*/ 61 w 176"/>
                <a:gd name="T9" fmla="*/ 5 h 176"/>
                <a:gd name="T10" fmla="*/ 48 w 176"/>
                <a:gd name="T11" fmla="*/ 10 h 176"/>
                <a:gd name="T12" fmla="*/ 37 w 176"/>
                <a:gd name="T13" fmla="*/ 17 h 176"/>
                <a:gd name="T14" fmla="*/ 26 w 176"/>
                <a:gd name="T15" fmla="*/ 26 h 176"/>
                <a:gd name="T16" fmla="*/ 17 w 176"/>
                <a:gd name="T17" fmla="*/ 37 h 176"/>
                <a:gd name="T18" fmla="*/ 10 w 176"/>
                <a:gd name="T19" fmla="*/ 48 h 176"/>
                <a:gd name="T20" fmla="*/ 5 w 176"/>
                <a:gd name="T21" fmla="*/ 61 h 176"/>
                <a:gd name="T22" fmla="*/ 1 w 176"/>
                <a:gd name="T23" fmla="*/ 75 h 176"/>
                <a:gd name="T24" fmla="*/ 0 w 176"/>
                <a:gd name="T25" fmla="*/ 88 h 1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6"/>
                <a:gd name="T40" fmla="*/ 0 h 176"/>
                <a:gd name="T41" fmla="*/ 176 w 176"/>
                <a:gd name="T42" fmla="*/ 176 h 17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6" h="176">
                  <a:moveTo>
                    <a:pt x="0" y="176"/>
                  </a:moveTo>
                  <a:lnTo>
                    <a:pt x="176" y="176"/>
                  </a:lnTo>
                  <a:lnTo>
                    <a:pt x="176" y="0"/>
                  </a:lnTo>
                  <a:lnTo>
                    <a:pt x="149" y="3"/>
                  </a:lnTo>
                  <a:lnTo>
                    <a:pt x="122" y="10"/>
                  </a:lnTo>
                  <a:lnTo>
                    <a:pt x="97" y="20"/>
                  </a:lnTo>
                  <a:lnTo>
                    <a:pt x="73" y="34"/>
                  </a:lnTo>
                  <a:lnTo>
                    <a:pt x="52" y="52"/>
                  </a:lnTo>
                  <a:lnTo>
                    <a:pt x="34" y="73"/>
                  </a:lnTo>
                  <a:lnTo>
                    <a:pt x="20" y="97"/>
                  </a:lnTo>
                  <a:lnTo>
                    <a:pt x="10" y="122"/>
                  </a:lnTo>
                  <a:lnTo>
                    <a:pt x="3" y="149"/>
                  </a:lnTo>
                  <a:lnTo>
                    <a:pt x="0" y="176"/>
                  </a:lnTo>
                  <a:close/>
                </a:path>
              </a:pathLst>
            </a:custGeom>
            <a:solidFill>
              <a:srgbClr val="FF3300"/>
            </a:solidFill>
            <a:ln w="1588">
              <a:solidFill>
                <a:srgbClr val="FF3300"/>
              </a:solidFill>
              <a:prstDash val="solid"/>
              <a:round/>
              <a:headEnd/>
              <a:tailEnd/>
            </a:ln>
          </p:spPr>
          <p:txBody>
            <a:bodyPr/>
            <a:lstStyle/>
            <a:p>
              <a:endParaRPr lang="en-US"/>
            </a:p>
          </p:txBody>
        </p:sp>
        <p:sp>
          <p:nvSpPr>
            <p:cNvPr id="24636" name="Oval 73"/>
            <p:cNvSpPr>
              <a:spLocks noChangeArrowheads="1"/>
            </p:cNvSpPr>
            <p:nvPr/>
          </p:nvSpPr>
          <p:spPr bwMode="auto">
            <a:xfrm>
              <a:off x="854" y="3388"/>
              <a:ext cx="176" cy="176"/>
            </a:xfrm>
            <a:prstGeom prst="ellipse">
              <a:avLst/>
            </a:prstGeom>
            <a:noFill/>
            <a:ln w="9525">
              <a:solidFill>
                <a:srgbClr val="FF3300"/>
              </a:solidFill>
              <a:round/>
              <a:headEnd/>
              <a:tailEnd/>
            </a:ln>
          </p:spPr>
          <p:txBody>
            <a:bodyPr anchor="ctr">
              <a:spAutoFit/>
            </a:bodyPr>
            <a:lstStyle/>
            <a:p>
              <a:endParaRPr lang="en-US"/>
            </a:p>
          </p:txBody>
        </p:sp>
      </p:grpSp>
      <p:grpSp>
        <p:nvGrpSpPr>
          <p:cNvPr id="24613" name="Group 74"/>
          <p:cNvGrpSpPr>
            <a:grpSpLocks/>
          </p:cNvGrpSpPr>
          <p:nvPr/>
        </p:nvGrpSpPr>
        <p:grpSpPr bwMode="auto">
          <a:xfrm>
            <a:off x="5681663" y="5245100"/>
            <a:ext cx="55562" cy="57150"/>
            <a:chOff x="3579" y="3304"/>
            <a:chExt cx="35" cy="36"/>
          </a:xfrm>
        </p:grpSpPr>
        <p:sp>
          <p:nvSpPr>
            <p:cNvPr id="24627" name="Freeform 75"/>
            <p:cNvSpPr>
              <a:spLocks/>
            </p:cNvSpPr>
            <p:nvPr/>
          </p:nvSpPr>
          <p:spPr bwMode="auto">
            <a:xfrm>
              <a:off x="3579" y="3322"/>
              <a:ext cx="18" cy="18"/>
            </a:xfrm>
            <a:custGeom>
              <a:avLst/>
              <a:gdLst>
                <a:gd name="T0" fmla="*/ 18 w 176"/>
                <a:gd name="T1" fmla="*/ 0 h 177"/>
                <a:gd name="T2" fmla="*/ 0 w 176"/>
                <a:gd name="T3" fmla="*/ 0 h 177"/>
                <a:gd name="T4" fmla="*/ 0 w 176"/>
                <a:gd name="T5" fmla="*/ 3 h 177"/>
                <a:gd name="T6" fmla="*/ 1 w 176"/>
                <a:gd name="T7" fmla="*/ 6 h 177"/>
                <a:gd name="T8" fmla="*/ 2 w 176"/>
                <a:gd name="T9" fmla="*/ 8 h 177"/>
                <a:gd name="T10" fmla="*/ 3 w 176"/>
                <a:gd name="T11" fmla="*/ 11 h 177"/>
                <a:gd name="T12" fmla="*/ 5 w 176"/>
                <a:gd name="T13" fmla="*/ 13 h 177"/>
                <a:gd name="T14" fmla="*/ 7 w 176"/>
                <a:gd name="T15" fmla="*/ 15 h 177"/>
                <a:gd name="T16" fmla="*/ 10 w 176"/>
                <a:gd name="T17" fmla="*/ 16 h 177"/>
                <a:gd name="T18" fmla="*/ 12 w 176"/>
                <a:gd name="T19" fmla="*/ 17 h 177"/>
                <a:gd name="T20" fmla="*/ 15 w 176"/>
                <a:gd name="T21" fmla="*/ 18 h 177"/>
                <a:gd name="T22" fmla="*/ 18 w 176"/>
                <a:gd name="T23" fmla="*/ 18 h 177"/>
                <a:gd name="T24" fmla="*/ 18 w 176"/>
                <a:gd name="T25" fmla="*/ 0 h 1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6"/>
                <a:gd name="T40" fmla="*/ 0 h 177"/>
                <a:gd name="T41" fmla="*/ 176 w 176"/>
                <a:gd name="T42" fmla="*/ 177 h 1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6" h="177">
                  <a:moveTo>
                    <a:pt x="176" y="0"/>
                  </a:moveTo>
                  <a:lnTo>
                    <a:pt x="0" y="0"/>
                  </a:lnTo>
                  <a:lnTo>
                    <a:pt x="3" y="29"/>
                  </a:lnTo>
                  <a:lnTo>
                    <a:pt x="10" y="56"/>
                  </a:lnTo>
                  <a:lnTo>
                    <a:pt x="20" y="80"/>
                  </a:lnTo>
                  <a:lnTo>
                    <a:pt x="34" y="105"/>
                  </a:lnTo>
                  <a:lnTo>
                    <a:pt x="52" y="125"/>
                  </a:lnTo>
                  <a:lnTo>
                    <a:pt x="73" y="144"/>
                  </a:lnTo>
                  <a:lnTo>
                    <a:pt x="97" y="158"/>
                  </a:lnTo>
                  <a:lnTo>
                    <a:pt x="122" y="168"/>
                  </a:lnTo>
                  <a:lnTo>
                    <a:pt x="149" y="175"/>
                  </a:lnTo>
                  <a:lnTo>
                    <a:pt x="176" y="177"/>
                  </a:lnTo>
                  <a:lnTo>
                    <a:pt x="176" y="0"/>
                  </a:lnTo>
                  <a:close/>
                </a:path>
              </a:pathLst>
            </a:custGeom>
            <a:solidFill>
              <a:schemeClr val="bg1"/>
            </a:solidFill>
            <a:ln w="1588">
              <a:solidFill>
                <a:srgbClr val="000000"/>
              </a:solidFill>
              <a:prstDash val="solid"/>
              <a:round/>
              <a:headEnd/>
              <a:tailEnd/>
            </a:ln>
          </p:spPr>
          <p:txBody>
            <a:bodyPr/>
            <a:lstStyle/>
            <a:p>
              <a:endParaRPr lang="en-US"/>
            </a:p>
          </p:txBody>
        </p:sp>
        <p:sp>
          <p:nvSpPr>
            <p:cNvPr id="24628" name="Freeform 76"/>
            <p:cNvSpPr>
              <a:spLocks/>
            </p:cNvSpPr>
            <p:nvPr/>
          </p:nvSpPr>
          <p:spPr bwMode="auto">
            <a:xfrm>
              <a:off x="3597" y="3304"/>
              <a:ext cx="17" cy="18"/>
            </a:xfrm>
            <a:custGeom>
              <a:avLst/>
              <a:gdLst>
                <a:gd name="T0" fmla="*/ 17 w 177"/>
                <a:gd name="T1" fmla="*/ 18 h 176"/>
                <a:gd name="T2" fmla="*/ 0 w 177"/>
                <a:gd name="T3" fmla="*/ 18 h 176"/>
                <a:gd name="T4" fmla="*/ 0 w 177"/>
                <a:gd name="T5" fmla="*/ 0 h 176"/>
                <a:gd name="T6" fmla="*/ 3 w 177"/>
                <a:gd name="T7" fmla="*/ 0 h 176"/>
                <a:gd name="T8" fmla="*/ 5 w 177"/>
                <a:gd name="T9" fmla="*/ 1 h 176"/>
                <a:gd name="T10" fmla="*/ 8 w 177"/>
                <a:gd name="T11" fmla="*/ 2 h 176"/>
                <a:gd name="T12" fmla="*/ 10 w 177"/>
                <a:gd name="T13" fmla="*/ 3 h 176"/>
                <a:gd name="T14" fmla="*/ 12 w 177"/>
                <a:gd name="T15" fmla="*/ 5 h 176"/>
                <a:gd name="T16" fmla="*/ 14 w 177"/>
                <a:gd name="T17" fmla="*/ 7 h 176"/>
                <a:gd name="T18" fmla="*/ 15 w 177"/>
                <a:gd name="T19" fmla="*/ 10 h 176"/>
                <a:gd name="T20" fmla="*/ 16 w 177"/>
                <a:gd name="T21" fmla="*/ 12 h 176"/>
                <a:gd name="T22" fmla="*/ 17 w 177"/>
                <a:gd name="T23" fmla="*/ 15 h 176"/>
                <a:gd name="T24" fmla="*/ 17 w 177"/>
                <a:gd name="T25" fmla="*/ 18 h 1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7"/>
                <a:gd name="T40" fmla="*/ 0 h 176"/>
                <a:gd name="T41" fmla="*/ 177 w 177"/>
                <a:gd name="T42" fmla="*/ 176 h 17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7" h="176">
                  <a:moveTo>
                    <a:pt x="177" y="176"/>
                  </a:moveTo>
                  <a:lnTo>
                    <a:pt x="0" y="176"/>
                  </a:lnTo>
                  <a:lnTo>
                    <a:pt x="0" y="0"/>
                  </a:lnTo>
                  <a:lnTo>
                    <a:pt x="29" y="3"/>
                  </a:lnTo>
                  <a:lnTo>
                    <a:pt x="56" y="10"/>
                  </a:lnTo>
                  <a:lnTo>
                    <a:pt x="80" y="20"/>
                  </a:lnTo>
                  <a:lnTo>
                    <a:pt x="105" y="34"/>
                  </a:lnTo>
                  <a:lnTo>
                    <a:pt x="125" y="52"/>
                  </a:lnTo>
                  <a:lnTo>
                    <a:pt x="144" y="73"/>
                  </a:lnTo>
                  <a:lnTo>
                    <a:pt x="158" y="97"/>
                  </a:lnTo>
                  <a:lnTo>
                    <a:pt x="168" y="122"/>
                  </a:lnTo>
                  <a:lnTo>
                    <a:pt x="175" y="149"/>
                  </a:lnTo>
                  <a:lnTo>
                    <a:pt x="177" y="176"/>
                  </a:lnTo>
                  <a:close/>
                </a:path>
              </a:pathLst>
            </a:custGeom>
            <a:solidFill>
              <a:schemeClr val="bg1"/>
            </a:solidFill>
            <a:ln w="1588">
              <a:solidFill>
                <a:srgbClr val="000000"/>
              </a:solidFill>
              <a:prstDash val="solid"/>
              <a:round/>
              <a:headEnd/>
              <a:tailEnd/>
            </a:ln>
          </p:spPr>
          <p:txBody>
            <a:bodyPr/>
            <a:lstStyle/>
            <a:p>
              <a:endParaRPr lang="en-US"/>
            </a:p>
          </p:txBody>
        </p:sp>
        <p:sp>
          <p:nvSpPr>
            <p:cNvPr id="24629" name="Freeform 77"/>
            <p:cNvSpPr>
              <a:spLocks/>
            </p:cNvSpPr>
            <p:nvPr/>
          </p:nvSpPr>
          <p:spPr bwMode="auto">
            <a:xfrm>
              <a:off x="3597" y="3322"/>
              <a:ext cx="17" cy="18"/>
            </a:xfrm>
            <a:custGeom>
              <a:avLst/>
              <a:gdLst>
                <a:gd name="T0" fmla="*/ 0 w 177"/>
                <a:gd name="T1" fmla="*/ 0 h 177"/>
                <a:gd name="T2" fmla="*/ 17 w 177"/>
                <a:gd name="T3" fmla="*/ 0 h 177"/>
                <a:gd name="T4" fmla="*/ 17 w 177"/>
                <a:gd name="T5" fmla="*/ 3 h 177"/>
                <a:gd name="T6" fmla="*/ 16 w 177"/>
                <a:gd name="T7" fmla="*/ 6 h 177"/>
                <a:gd name="T8" fmla="*/ 15 w 177"/>
                <a:gd name="T9" fmla="*/ 8 h 177"/>
                <a:gd name="T10" fmla="*/ 14 w 177"/>
                <a:gd name="T11" fmla="*/ 11 h 177"/>
                <a:gd name="T12" fmla="*/ 12 w 177"/>
                <a:gd name="T13" fmla="*/ 13 h 177"/>
                <a:gd name="T14" fmla="*/ 10 w 177"/>
                <a:gd name="T15" fmla="*/ 15 h 177"/>
                <a:gd name="T16" fmla="*/ 8 w 177"/>
                <a:gd name="T17" fmla="*/ 16 h 177"/>
                <a:gd name="T18" fmla="*/ 5 w 177"/>
                <a:gd name="T19" fmla="*/ 17 h 177"/>
                <a:gd name="T20" fmla="*/ 3 w 177"/>
                <a:gd name="T21" fmla="*/ 18 h 177"/>
                <a:gd name="T22" fmla="*/ 0 w 177"/>
                <a:gd name="T23" fmla="*/ 18 h 177"/>
                <a:gd name="T24" fmla="*/ 0 w 177"/>
                <a:gd name="T25" fmla="*/ 0 h 1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7"/>
                <a:gd name="T40" fmla="*/ 0 h 177"/>
                <a:gd name="T41" fmla="*/ 177 w 177"/>
                <a:gd name="T42" fmla="*/ 177 h 1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7" h="177">
                  <a:moveTo>
                    <a:pt x="0" y="0"/>
                  </a:moveTo>
                  <a:lnTo>
                    <a:pt x="177" y="0"/>
                  </a:lnTo>
                  <a:lnTo>
                    <a:pt x="175" y="29"/>
                  </a:lnTo>
                  <a:lnTo>
                    <a:pt x="168" y="56"/>
                  </a:lnTo>
                  <a:lnTo>
                    <a:pt x="158" y="80"/>
                  </a:lnTo>
                  <a:lnTo>
                    <a:pt x="144" y="105"/>
                  </a:lnTo>
                  <a:lnTo>
                    <a:pt x="125" y="125"/>
                  </a:lnTo>
                  <a:lnTo>
                    <a:pt x="105" y="144"/>
                  </a:lnTo>
                  <a:lnTo>
                    <a:pt x="80" y="158"/>
                  </a:lnTo>
                  <a:lnTo>
                    <a:pt x="56" y="168"/>
                  </a:lnTo>
                  <a:lnTo>
                    <a:pt x="29" y="175"/>
                  </a:lnTo>
                  <a:lnTo>
                    <a:pt x="0" y="177"/>
                  </a:lnTo>
                  <a:lnTo>
                    <a:pt x="0" y="0"/>
                  </a:lnTo>
                  <a:close/>
                </a:path>
              </a:pathLst>
            </a:custGeom>
            <a:solidFill>
              <a:srgbClr val="FF3300"/>
            </a:solidFill>
            <a:ln w="1588">
              <a:solidFill>
                <a:srgbClr val="FF3300"/>
              </a:solidFill>
              <a:prstDash val="solid"/>
              <a:round/>
              <a:headEnd/>
              <a:tailEnd/>
            </a:ln>
          </p:spPr>
          <p:txBody>
            <a:bodyPr/>
            <a:lstStyle/>
            <a:p>
              <a:endParaRPr lang="en-US"/>
            </a:p>
          </p:txBody>
        </p:sp>
        <p:sp>
          <p:nvSpPr>
            <p:cNvPr id="24630" name="Freeform 78"/>
            <p:cNvSpPr>
              <a:spLocks/>
            </p:cNvSpPr>
            <p:nvPr/>
          </p:nvSpPr>
          <p:spPr bwMode="auto">
            <a:xfrm>
              <a:off x="3579" y="3304"/>
              <a:ext cx="18" cy="18"/>
            </a:xfrm>
            <a:custGeom>
              <a:avLst/>
              <a:gdLst>
                <a:gd name="T0" fmla="*/ 0 w 176"/>
                <a:gd name="T1" fmla="*/ 18 h 176"/>
                <a:gd name="T2" fmla="*/ 18 w 176"/>
                <a:gd name="T3" fmla="*/ 18 h 176"/>
                <a:gd name="T4" fmla="*/ 18 w 176"/>
                <a:gd name="T5" fmla="*/ 0 h 176"/>
                <a:gd name="T6" fmla="*/ 15 w 176"/>
                <a:gd name="T7" fmla="*/ 0 h 176"/>
                <a:gd name="T8" fmla="*/ 12 w 176"/>
                <a:gd name="T9" fmla="*/ 1 h 176"/>
                <a:gd name="T10" fmla="*/ 10 w 176"/>
                <a:gd name="T11" fmla="*/ 2 h 176"/>
                <a:gd name="T12" fmla="*/ 7 w 176"/>
                <a:gd name="T13" fmla="*/ 3 h 176"/>
                <a:gd name="T14" fmla="*/ 5 w 176"/>
                <a:gd name="T15" fmla="*/ 5 h 176"/>
                <a:gd name="T16" fmla="*/ 3 w 176"/>
                <a:gd name="T17" fmla="*/ 7 h 176"/>
                <a:gd name="T18" fmla="*/ 2 w 176"/>
                <a:gd name="T19" fmla="*/ 10 h 176"/>
                <a:gd name="T20" fmla="*/ 1 w 176"/>
                <a:gd name="T21" fmla="*/ 12 h 176"/>
                <a:gd name="T22" fmla="*/ 0 w 176"/>
                <a:gd name="T23" fmla="*/ 15 h 176"/>
                <a:gd name="T24" fmla="*/ 0 w 176"/>
                <a:gd name="T25" fmla="*/ 18 h 1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6"/>
                <a:gd name="T40" fmla="*/ 0 h 176"/>
                <a:gd name="T41" fmla="*/ 176 w 176"/>
                <a:gd name="T42" fmla="*/ 176 h 17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6" h="176">
                  <a:moveTo>
                    <a:pt x="0" y="176"/>
                  </a:moveTo>
                  <a:lnTo>
                    <a:pt x="176" y="176"/>
                  </a:lnTo>
                  <a:lnTo>
                    <a:pt x="176" y="0"/>
                  </a:lnTo>
                  <a:lnTo>
                    <a:pt x="149" y="3"/>
                  </a:lnTo>
                  <a:lnTo>
                    <a:pt x="122" y="10"/>
                  </a:lnTo>
                  <a:lnTo>
                    <a:pt x="97" y="20"/>
                  </a:lnTo>
                  <a:lnTo>
                    <a:pt x="73" y="34"/>
                  </a:lnTo>
                  <a:lnTo>
                    <a:pt x="52" y="52"/>
                  </a:lnTo>
                  <a:lnTo>
                    <a:pt x="34" y="73"/>
                  </a:lnTo>
                  <a:lnTo>
                    <a:pt x="20" y="97"/>
                  </a:lnTo>
                  <a:lnTo>
                    <a:pt x="10" y="122"/>
                  </a:lnTo>
                  <a:lnTo>
                    <a:pt x="3" y="149"/>
                  </a:lnTo>
                  <a:lnTo>
                    <a:pt x="0" y="176"/>
                  </a:lnTo>
                  <a:close/>
                </a:path>
              </a:pathLst>
            </a:custGeom>
            <a:solidFill>
              <a:srgbClr val="FF3300"/>
            </a:solidFill>
            <a:ln w="1588">
              <a:solidFill>
                <a:srgbClr val="FF3300"/>
              </a:solidFill>
              <a:prstDash val="solid"/>
              <a:round/>
              <a:headEnd/>
              <a:tailEnd/>
            </a:ln>
          </p:spPr>
          <p:txBody>
            <a:bodyPr/>
            <a:lstStyle/>
            <a:p>
              <a:endParaRPr lang="en-US"/>
            </a:p>
          </p:txBody>
        </p:sp>
        <p:sp>
          <p:nvSpPr>
            <p:cNvPr id="24631" name="Oval 79"/>
            <p:cNvSpPr>
              <a:spLocks noChangeArrowheads="1"/>
            </p:cNvSpPr>
            <p:nvPr/>
          </p:nvSpPr>
          <p:spPr bwMode="auto">
            <a:xfrm>
              <a:off x="3579" y="3304"/>
              <a:ext cx="35" cy="36"/>
            </a:xfrm>
            <a:prstGeom prst="ellipse">
              <a:avLst/>
            </a:prstGeom>
            <a:noFill/>
            <a:ln w="9525">
              <a:solidFill>
                <a:srgbClr val="FF3300"/>
              </a:solidFill>
              <a:round/>
              <a:headEnd/>
              <a:tailEnd/>
            </a:ln>
          </p:spPr>
          <p:txBody>
            <a:bodyPr anchor="ctr">
              <a:spAutoFit/>
            </a:bodyPr>
            <a:lstStyle/>
            <a:p>
              <a:endParaRPr lang="en-US"/>
            </a:p>
          </p:txBody>
        </p:sp>
      </p:grpSp>
      <p:sp>
        <p:nvSpPr>
          <p:cNvPr id="24614" name="Line 80"/>
          <p:cNvSpPr>
            <a:spLocks noChangeShapeType="1"/>
          </p:cNvSpPr>
          <p:nvPr/>
        </p:nvSpPr>
        <p:spPr bwMode="auto">
          <a:xfrm flipH="1" flipV="1">
            <a:off x="3549650" y="1905000"/>
            <a:ext cx="663575" cy="4314825"/>
          </a:xfrm>
          <a:prstGeom prst="line">
            <a:avLst/>
          </a:prstGeom>
          <a:noFill/>
          <a:ln w="38100">
            <a:solidFill>
              <a:schemeClr val="accent2"/>
            </a:solidFill>
            <a:round/>
            <a:headEnd/>
            <a:tailEnd/>
          </a:ln>
        </p:spPr>
        <p:txBody>
          <a:bodyPr>
            <a:spAutoFit/>
          </a:bodyPr>
          <a:lstStyle/>
          <a:p>
            <a:endParaRPr lang="en-US"/>
          </a:p>
        </p:txBody>
      </p:sp>
      <p:sp>
        <p:nvSpPr>
          <p:cNvPr id="24615" name="Line 81"/>
          <p:cNvSpPr>
            <a:spLocks noChangeShapeType="1"/>
          </p:cNvSpPr>
          <p:nvPr/>
        </p:nvSpPr>
        <p:spPr bwMode="auto">
          <a:xfrm flipV="1">
            <a:off x="5241925" y="1901825"/>
            <a:ext cx="869950" cy="4318000"/>
          </a:xfrm>
          <a:prstGeom prst="line">
            <a:avLst/>
          </a:prstGeom>
          <a:noFill/>
          <a:ln w="38100">
            <a:solidFill>
              <a:schemeClr val="accent2"/>
            </a:solidFill>
            <a:round/>
            <a:headEnd/>
            <a:tailEnd/>
          </a:ln>
        </p:spPr>
        <p:txBody>
          <a:bodyPr>
            <a:spAutoFit/>
          </a:bodyPr>
          <a:lstStyle/>
          <a:p>
            <a:endParaRPr lang="en-US"/>
          </a:p>
        </p:txBody>
      </p:sp>
      <p:grpSp>
        <p:nvGrpSpPr>
          <p:cNvPr id="12" name="Group 82"/>
          <p:cNvGrpSpPr>
            <a:grpSpLocks/>
          </p:cNvGrpSpPr>
          <p:nvPr/>
        </p:nvGrpSpPr>
        <p:grpSpPr bwMode="auto">
          <a:xfrm>
            <a:off x="3549650" y="1908175"/>
            <a:ext cx="2562225" cy="4318000"/>
            <a:chOff x="2236" y="1202"/>
            <a:chExt cx="1614" cy="2720"/>
          </a:xfrm>
        </p:grpSpPr>
        <p:sp>
          <p:nvSpPr>
            <p:cNvPr id="24625" name="Line 83"/>
            <p:cNvSpPr>
              <a:spLocks noChangeShapeType="1"/>
            </p:cNvSpPr>
            <p:nvPr/>
          </p:nvSpPr>
          <p:spPr bwMode="auto">
            <a:xfrm flipH="1" flipV="1">
              <a:off x="2236" y="1204"/>
              <a:ext cx="418" cy="2718"/>
            </a:xfrm>
            <a:prstGeom prst="line">
              <a:avLst/>
            </a:prstGeom>
            <a:noFill/>
            <a:ln w="38100">
              <a:solidFill>
                <a:schemeClr val="bg1">
                  <a:lumMod val="65000"/>
                </a:schemeClr>
              </a:solidFill>
              <a:round/>
              <a:headEnd/>
              <a:tailEnd/>
            </a:ln>
          </p:spPr>
          <p:txBody>
            <a:bodyPr>
              <a:spAutoFit/>
            </a:bodyPr>
            <a:lstStyle/>
            <a:p>
              <a:endParaRPr lang="en-US"/>
            </a:p>
          </p:txBody>
        </p:sp>
        <p:sp>
          <p:nvSpPr>
            <p:cNvPr id="24626" name="Line 84"/>
            <p:cNvSpPr>
              <a:spLocks noChangeShapeType="1"/>
            </p:cNvSpPr>
            <p:nvPr/>
          </p:nvSpPr>
          <p:spPr bwMode="auto">
            <a:xfrm flipV="1">
              <a:off x="3302" y="1202"/>
              <a:ext cx="548" cy="2720"/>
            </a:xfrm>
            <a:prstGeom prst="line">
              <a:avLst/>
            </a:prstGeom>
            <a:noFill/>
            <a:ln w="38100">
              <a:solidFill>
                <a:schemeClr val="bg1">
                  <a:lumMod val="65000"/>
                </a:schemeClr>
              </a:solidFill>
              <a:round/>
              <a:headEnd/>
              <a:tailEnd/>
            </a:ln>
          </p:spPr>
          <p:txBody>
            <a:bodyPr>
              <a:spAutoFit/>
            </a:bodyPr>
            <a:lstStyle/>
            <a:p>
              <a:endParaRPr lang="en-US"/>
            </a:p>
          </p:txBody>
        </p:sp>
      </p:grpSp>
      <p:grpSp>
        <p:nvGrpSpPr>
          <p:cNvPr id="13" name="Group 85"/>
          <p:cNvGrpSpPr>
            <a:grpSpLocks/>
          </p:cNvGrpSpPr>
          <p:nvPr/>
        </p:nvGrpSpPr>
        <p:grpSpPr bwMode="auto">
          <a:xfrm>
            <a:off x="3221038" y="1898650"/>
            <a:ext cx="3086100" cy="4321175"/>
            <a:chOff x="2029" y="1196"/>
            <a:chExt cx="1944" cy="2722"/>
          </a:xfrm>
        </p:grpSpPr>
        <p:sp>
          <p:nvSpPr>
            <p:cNvPr id="24621" name="Line 86"/>
            <p:cNvSpPr>
              <a:spLocks noChangeShapeType="1"/>
            </p:cNvSpPr>
            <p:nvPr/>
          </p:nvSpPr>
          <p:spPr bwMode="auto">
            <a:xfrm flipH="1" flipV="1">
              <a:off x="2029" y="1196"/>
              <a:ext cx="418" cy="2718"/>
            </a:xfrm>
            <a:prstGeom prst="line">
              <a:avLst/>
            </a:prstGeom>
            <a:noFill/>
            <a:ln w="38100">
              <a:solidFill>
                <a:srgbClr val="1D04DA"/>
              </a:solidFill>
              <a:round/>
              <a:headEnd/>
              <a:tailEnd/>
            </a:ln>
          </p:spPr>
          <p:txBody>
            <a:bodyPr>
              <a:spAutoFit/>
            </a:bodyPr>
            <a:lstStyle/>
            <a:p>
              <a:endParaRPr lang="en-US"/>
            </a:p>
          </p:txBody>
        </p:sp>
        <p:sp>
          <p:nvSpPr>
            <p:cNvPr id="24622" name="Line 87"/>
            <p:cNvSpPr>
              <a:spLocks noChangeShapeType="1"/>
            </p:cNvSpPr>
            <p:nvPr/>
          </p:nvSpPr>
          <p:spPr bwMode="auto">
            <a:xfrm flipV="1">
              <a:off x="3413" y="1198"/>
              <a:ext cx="560" cy="2720"/>
            </a:xfrm>
            <a:prstGeom prst="line">
              <a:avLst/>
            </a:prstGeom>
            <a:noFill/>
            <a:ln w="38100">
              <a:solidFill>
                <a:srgbClr val="1D04DA"/>
              </a:solidFill>
              <a:round/>
              <a:headEnd/>
              <a:tailEnd/>
            </a:ln>
          </p:spPr>
          <p:txBody>
            <a:bodyPr>
              <a:spAutoFit/>
            </a:bodyPr>
            <a:lstStyle/>
            <a:p>
              <a:endParaRPr lang="en-US"/>
            </a:p>
          </p:txBody>
        </p:sp>
        <p:sp>
          <p:nvSpPr>
            <p:cNvPr id="24623" name="Text Box 88"/>
            <p:cNvSpPr txBox="1">
              <a:spLocks noChangeArrowheads="1"/>
            </p:cNvSpPr>
            <p:nvPr/>
          </p:nvSpPr>
          <p:spPr bwMode="auto">
            <a:xfrm>
              <a:off x="2108" y="1205"/>
              <a:ext cx="1858" cy="407"/>
            </a:xfrm>
            <a:prstGeom prst="rect">
              <a:avLst/>
            </a:prstGeom>
            <a:noFill/>
            <a:ln w="19050">
              <a:noFill/>
              <a:miter lim="800000"/>
              <a:headEnd/>
              <a:tailEnd/>
            </a:ln>
          </p:spPr>
          <p:txBody>
            <a:bodyPr>
              <a:spAutoFit/>
            </a:bodyPr>
            <a:lstStyle/>
            <a:p>
              <a:pPr algn="ctr"/>
              <a:r>
                <a:rPr lang="en-US" sz="1200" dirty="0">
                  <a:solidFill>
                    <a:srgbClr val="1D04DA"/>
                  </a:solidFill>
                  <a:latin typeface="Arial" charset="0"/>
                </a:rPr>
                <a:t>Required C.G. Range to cover assumed loading variations plus possible curtailments</a:t>
              </a:r>
            </a:p>
          </p:txBody>
        </p:sp>
        <p:sp>
          <p:nvSpPr>
            <p:cNvPr id="24624" name="Line 89"/>
            <p:cNvSpPr>
              <a:spLocks noChangeShapeType="1"/>
            </p:cNvSpPr>
            <p:nvPr/>
          </p:nvSpPr>
          <p:spPr bwMode="auto">
            <a:xfrm>
              <a:off x="2108" y="1628"/>
              <a:ext cx="1772" cy="0"/>
            </a:xfrm>
            <a:prstGeom prst="line">
              <a:avLst/>
            </a:prstGeom>
            <a:noFill/>
            <a:ln w="28575">
              <a:solidFill>
                <a:srgbClr val="1D04DA"/>
              </a:solidFill>
              <a:round/>
              <a:headEnd type="triangle" w="lg" len="lg"/>
              <a:tailEnd type="triangle" w="lg" len="lg"/>
            </a:ln>
          </p:spPr>
          <p:txBody>
            <a:bodyPr>
              <a:spAutoFit/>
            </a:bodyPr>
            <a:lstStyle/>
            <a:p>
              <a:endParaRPr lang="en-US"/>
            </a:p>
          </p:txBody>
        </p:sp>
      </p:grpSp>
      <p:sp>
        <p:nvSpPr>
          <p:cNvPr id="24619" name="Text Box 91"/>
          <p:cNvSpPr txBox="1">
            <a:spLocks noChangeArrowheads="1"/>
          </p:cNvSpPr>
          <p:nvPr/>
        </p:nvSpPr>
        <p:spPr bwMode="auto">
          <a:xfrm>
            <a:off x="4286250" y="6334125"/>
            <a:ext cx="989013" cy="304800"/>
          </a:xfrm>
          <a:prstGeom prst="rect">
            <a:avLst/>
          </a:prstGeom>
          <a:noFill/>
          <a:ln w="9525">
            <a:noFill/>
            <a:miter lim="800000"/>
            <a:headEnd/>
            <a:tailEnd/>
          </a:ln>
        </p:spPr>
        <p:txBody>
          <a:bodyPr wrap="none">
            <a:spAutoFit/>
          </a:bodyPr>
          <a:lstStyle/>
          <a:p>
            <a:pPr algn="ctr"/>
            <a:r>
              <a:rPr lang="en-US" sz="1400">
                <a:solidFill>
                  <a:srgbClr val="333399"/>
                </a:solidFill>
                <a:latin typeface="Verdana" pitchFamily="34" charset="0"/>
              </a:rPr>
              <a:t>Moment</a:t>
            </a:r>
          </a:p>
        </p:txBody>
      </p:sp>
      <p:sp>
        <p:nvSpPr>
          <p:cNvPr id="24620" name="Text Box 92"/>
          <p:cNvSpPr txBox="1">
            <a:spLocks noChangeArrowheads="1"/>
          </p:cNvSpPr>
          <p:nvPr/>
        </p:nvSpPr>
        <p:spPr bwMode="auto">
          <a:xfrm>
            <a:off x="6896100" y="1570038"/>
            <a:ext cx="855663" cy="260350"/>
          </a:xfrm>
          <a:prstGeom prst="rect">
            <a:avLst/>
          </a:prstGeom>
          <a:noFill/>
          <a:ln w="9525">
            <a:noFill/>
            <a:miter lim="800000"/>
            <a:headEnd/>
            <a:tailEnd/>
          </a:ln>
        </p:spPr>
        <p:txBody>
          <a:bodyPr wrap="none">
            <a:spAutoFit/>
          </a:bodyPr>
          <a:lstStyle/>
          <a:p>
            <a:pPr algn="ctr"/>
            <a:r>
              <a:rPr lang="en-US" sz="1100">
                <a:latin typeface="Verdana" pitchFamily="34" charset="0"/>
              </a:rPr>
              <a:t>(%MAC)</a:t>
            </a:r>
          </a:p>
        </p:txBody>
      </p:sp>
    </p:spTree>
    <p:extLst>
      <p:ext uri="{BB962C8B-B14F-4D97-AF65-F5344CB8AC3E}">
        <p14:creationId xmlns:p14="http://schemas.microsoft.com/office/powerpoint/2010/main" val="2792547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strVal val="#ppt_w*0.70"/>
                                          </p:val>
                                        </p:tav>
                                        <p:tav tm="100000">
                                          <p:val>
                                            <p:strVal val="#ppt_w"/>
                                          </p:val>
                                        </p:tav>
                                      </p:tavLst>
                                    </p:anim>
                                    <p:anim calcmode="lin" valueType="num">
                                      <p:cBhvr>
                                        <p:cTn id="12" dur="1000" fill="hold"/>
                                        <p:tgtEl>
                                          <p:spTgt spid="13"/>
                                        </p:tgtEl>
                                        <p:attrNameLst>
                                          <p:attrName>ppt_h</p:attrName>
                                        </p:attrNameLst>
                                      </p:cBhvr>
                                      <p:tavLst>
                                        <p:tav tm="0">
                                          <p:val>
                                            <p:strVal val="#ppt_h"/>
                                          </p:val>
                                        </p:tav>
                                        <p:tav tm="100000">
                                          <p:val>
                                            <p:strVal val="#ppt_h"/>
                                          </p:val>
                                        </p:tav>
                                      </p:tavLst>
                                    </p:anim>
                                    <p:animEffect transition="in" filter="fade">
                                      <p:cBhvr>
                                        <p:cTn id="13"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Line 3"/>
          <p:cNvSpPr>
            <a:spLocks noChangeShapeType="1"/>
          </p:cNvSpPr>
          <p:nvPr/>
        </p:nvSpPr>
        <p:spPr bwMode="auto">
          <a:xfrm>
            <a:off x="2736850" y="1905000"/>
            <a:ext cx="1165225" cy="4311650"/>
          </a:xfrm>
          <a:prstGeom prst="line">
            <a:avLst/>
          </a:prstGeom>
          <a:noFill/>
          <a:ln w="12700">
            <a:solidFill>
              <a:schemeClr val="folHlink"/>
            </a:solidFill>
            <a:round/>
            <a:headEnd/>
            <a:tailEnd/>
          </a:ln>
        </p:spPr>
        <p:txBody>
          <a:bodyPr anchor="ctr">
            <a:spAutoFit/>
          </a:bodyPr>
          <a:lstStyle/>
          <a:p>
            <a:endParaRPr lang="en-US"/>
          </a:p>
        </p:txBody>
      </p:sp>
      <p:sp>
        <p:nvSpPr>
          <p:cNvPr id="25604" name="Line 4"/>
          <p:cNvSpPr>
            <a:spLocks noChangeShapeType="1"/>
          </p:cNvSpPr>
          <p:nvPr/>
        </p:nvSpPr>
        <p:spPr bwMode="auto">
          <a:xfrm>
            <a:off x="3713163" y="1908175"/>
            <a:ext cx="582612" cy="4311650"/>
          </a:xfrm>
          <a:prstGeom prst="line">
            <a:avLst/>
          </a:prstGeom>
          <a:noFill/>
          <a:ln w="12700">
            <a:solidFill>
              <a:schemeClr val="folHlink"/>
            </a:solidFill>
            <a:round/>
            <a:headEnd/>
            <a:tailEnd/>
          </a:ln>
        </p:spPr>
        <p:txBody>
          <a:bodyPr anchor="ctr">
            <a:spAutoFit/>
          </a:bodyPr>
          <a:lstStyle/>
          <a:p>
            <a:endParaRPr lang="en-US"/>
          </a:p>
        </p:txBody>
      </p:sp>
      <p:sp>
        <p:nvSpPr>
          <p:cNvPr id="25605" name="Text Box 5"/>
          <p:cNvSpPr txBox="1">
            <a:spLocks noChangeArrowheads="1"/>
          </p:cNvSpPr>
          <p:nvPr/>
        </p:nvSpPr>
        <p:spPr bwMode="auto">
          <a:xfrm rot="-5400000">
            <a:off x="538957" y="3906044"/>
            <a:ext cx="2836862" cy="304800"/>
          </a:xfrm>
          <a:prstGeom prst="rect">
            <a:avLst/>
          </a:prstGeom>
          <a:noFill/>
          <a:ln w="9525">
            <a:noFill/>
            <a:miter lim="800000"/>
            <a:headEnd/>
            <a:tailEnd/>
          </a:ln>
        </p:spPr>
        <p:txBody>
          <a:bodyPr wrap="none">
            <a:spAutoFit/>
          </a:bodyPr>
          <a:lstStyle/>
          <a:p>
            <a:r>
              <a:rPr lang="en-US" sz="1400">
                <a:solidFill>
                  <a:srgbClr val="333399"/>
                </a:solidFill>
                <a:latin typeface="Verdana" pitchFamily="34" charset="0"/>
              </a:rPr>
              <a:t>GROSS WEIGHT (1000 LB)</a:t>
            </a:r>
          </a:p>
        </p:txBody>
      </p:sp>
      <p:sp>
        <p:nvSpPr>
          <p:cNvPr id="25606" name="Text Box 7"/>
          <p:cNvSpPr txBox="1">
            <a:spLocks noChangeArrowheads="1"/>
          </p:cNvSpPr>
          <p:nvPr/>
        </p:nvSpPr>
        <p:spPr bwMode="auto">
          <a:xfrm>
            <a:off x="3427413" y="1579563"/>
            <a:ext cx="561975" cy="260350"/>
          </a:xfrm>
          <a:prstGeom prst="rect">
            <a:avLst/>
          </a:prstGeom>
          <a:noFill/>
          <a:ln w="9525">
            <a:noFill/>
            <a:miter lim="800000"/>
            <a:headEnd/>
            <a:tailEnd/>
          </a:ln>
        </p:spPr>
        <p:txBody>
          <a:bodyPr wrap="none">
            <a:spAutoFit/>
          </a:bodyPr>
          <a:lstStyle/>
          <a:p>
            <a:pPr algn="ctr"/>
            <a:r>
              <a:rPr lang="en-US" sz="1100">
                <a:solidFill>
                  <a:schemeClr val="tx2"/>
                </a:solidFill>
                <a:latin typeface="Verdana" pitchFamily="34" charset="0"/>
              </a:rPr>
              <a:t>10%</a:t>
            </a:r>
          </a:p>
        </p:txBody>
      </p:sp>
      <p:sp>
        <p:nvSpPr>
          <p:cNvPr id="25607" name="Text Box 8"/>
          <p:cNvSpPr txBox="1">
            <a:spLocks noChangeArrowheads="1"/>
          </p:cNvSpPr>
          <p:nvPr/>
        </p:nvSpPr>
        <p:spPr bwMode="auto">
          <a:xfrm>
            <a:off x="4603750" y="5862638"/>
            <a:ext cx="590550" cy="257175"/>
          </a:xfrm>
          <a:prstGeom prst="rect">
            <a:avLst/>
          </a:prstGeom>
          <a:noFill/>
          <a:ln w="9525">
            <a:noFill/>
            <a:miter lim="800000"/>
            <a:headEnd/>
            <a:tailEnd/>
          </a:ln>
        </p:spPr>
        <p:txBody>
          <a:bodyPr wrap="none">
            <a:spAutoFit/>
          </a:bodyPr>
          <a:lstStyle/>
          <a:p>
            <a:pPr algn="ctr">
              <a:lnSpc>
                <a:spcPct val="90000"/>
              </a:lnSpc>
            </a:pPr>
            <a:r>
              <a:rPr lang="en-US" sz="1200">
                <a:solidFill>
                  <a:srgbClr val="333399"/>
                </a:solidFill>
                <a:latin typeface="Verdana" pitchFamily="34" charset="0"/>
              </a:rPr>
              <a:t>OEW</a:t>
            </a:r>
          </a:p>
        </p:txBody>
      </p:sp>
      <p:sp>
        <p:nvSpPr>
          <p:cNvPr id="25608" name="Text Box 9"/>
          <p:cNvSpPr txBox="1">
            <a:spLocks noChangeArrowheads="1"/>
          </p:cNvSpPr>
          <p:nvPr/>
        </p:nvSpPr>
        <p:spPr bwMode="auto">
          <a:xfrm>
            <a:off x="4456113" y="1579563"/>
            <a:ext cx="561975" cy="260350"/>
          </a:xfrm>
          <a:prstGeom prst="rect">
            <a:avLst/>
          </a:prstGeom>
          <a:noFill/>
          <a:ln w="9525">
            <a:noFill/>
            <a:miter lim="800000"/>
            <a:headEnd/>
            <a:tailEnd/>
          </a:ln>
        </p:spPr>
        <p:txBody>
          <a:bodyPr wrap="none">
            <a:spAutoFit/>
          </a:bodyPr>
          <a:lstStyle/>
          <a:p>
            <a:pPr algn="ctr"/>
            <a:r>
              <a:rPr lang="en-US" sz="1100">
                <a:solidFill>
                  <a:schemeClr val="tx2"/>
                </a:solidFill>
                <a:latin typeface="Verdana" pitchFamily="34" charset="0"/>
              </a:rPr>
              <a:t>20%</a:t>
            </a:r>
          </a:p>
        </p:txBody>
      </p:sp>
      <p:sp>
        <p:nvSpPr>
          <p:cNvPr id="25609" name="Text Box 10"/>
          <p:cNvSpPr txBox="1">
            <a:spLocks noChangeArrowheads="1"/>
          </p:cNvSpPr>
          <p:nvPr/>
        </p:nvSpPr>
        <p:spPr bwMode="auto">
          <a:xfrm>
            <a:off x="5449888" y="1579563"/>
            <a:ext cx="561975" cy="260350"/>
          </a:xfrm>
          <a:prstGeom prst="rect">
            <a:avLst/>
          </a:prstGeom>
          <a:noFill/>
          <a:ln w="9525">
            <a:noFill/>
            <a:miter lim="800000"/>
            <a:headEnd/>
            <a:tailEnd/>
          </a:ln>
        </p:spPr>
        <p:txBody>
          <a:bodyPr wrap="none">
            <a:spAutoFit/>
          </a:bodyPr>
          <a:lstStyle/>
          <a:p>
            <a:pPr algn="ctr"/>
            <a:r>
              <a:rPr lang="en-US" sz="1100">
                <a:solidFill>
                  <a:schemeClr val="tx2"/>
                </a:solidFill>
                <a:latin typeface="Verdana" pitchFamily="34" charset="0"/>
              </a:rPr>
              <a:t>30%</a:t>
            </a:r>
          </a:p>
        </p:txBody>
      </p:sp>
      <p:sp>
        <p:nvSpPr>
          <p:cNvPr id="25610" name="Text Box 11"/>
          <p:cNvSpPr txBox="1">
            <a:spLocks noChangeArrowheads="1"/>
          </p:cNvSpPr>
          <p:nvPr/>
        </p:nvSpPr>
        <p:spPr bwMode="auto">
          <a:xfrm>
            <a:off x="6405563" y="1579563"/>
            <a:ext cx="561975" cy="260350"/>
          </a:xfrm>
          <a:prstGeom prst="rect">
            <a:avLst/>
          </a:prstGeom>
          <a:noFill/>
          <a:ln w="9525">
            <a:noFill/>
            <a:miter lim="800000"/>
            <a:headEnd/>
            <a:tailEnd/>
          </a:ln>
        </p:spPr>
        <p:txBody>
          <a:bodyPr wrap="none">
            <a:spAutoFit/>
          </a:bodyPr>
          <a:lstStyle/>
          <a:p>
            <a:pPr algn="ctr"/>
            <a:r>
              <a:rPr lang="en-US" sz="1100">
                <a:solidFill>
                  <a:schemeClr val="tx2"/>
                </a:solidFill>
                <a:latin typeface="Verdana" pitchFamily="34" charset="0"/>
              </a:rPr>
              <a:t>40%</a:t>
            </a:r>
          </a:p>
        </p:txBody>
      </p:sp>
      <p:sp>
        <p:nvSpPr>
          <p:cNvPr id="25611" name="Text Box 12"/>
          <p:cNvSpPr txBox="1">
            <a:spLocks noChangeArrowheads="1"/>
          </p:cNvSpPr>
          <p:nvPr/>
        </p:nvSpPr>
        <p:spPr bwMode="auto">
          <a:xfrm>
            <a:off x="2544763" y="1579563"/>
            <a:ext cx="461962" cy="260350"/>
          </a:xfrm>
          <a:prstGeom prst="rect">
            <a:avLst/>
          </a:prstGeom>
          <a:noFill/>
          <a:ln w="9525">
            <a:noFill/>
            <a:miter lim="800000"/>
            <a:headEnd/>
            <a:tailEnd/>
          </a:ln>
        </p:spPr>
        <p:txBody>
          <a:bodyPr wrap="none">
            <a:spAutoFit/>
          </a:bodyPr>
          <a:lstStyle/>
          <a:p>
            <a:pPr algn="ctr"/>
            <a:r>
              <a:rPr lang="en-US" sz="1100">
                <a:solidFill>
                  <a:schemeClr val="tx2"/>
                </a:solidFill>
                <a:latin typeface="Verdana" pitchFamily="34" charset="0"/>
              </a:rPr>
              <a:t>0%</a:t>
            </a:r>
          </a:p>
        </p:txBody>
      </p:sp>
      <p:sp>
        <p:nvSpPr>
          <p:cNvPr id="25612" name="Text Box 13"/>
          <p:cNvSpPr txBox="1">
            <a:spLocks noChangeArrowheads="1"/>
          </p:cNvSpPr>
          <p:nvPr/>
        </p:nvSpPr>
        <p:spPr bwMode="auto">
          <a:xfrm>
            <a:off x="2260600" y="4621213"/>
            <a:ext cx="484188" cy="260350"/>
          </a:xfrm>
          <a:prstGeom prst="rect">
            <a:avLst/>
          </a:prstGeom>
          <a:noFill/>
          <a:ln w="9525">
            <a:noFill/>
            <a:miter lim="800000"/>
            <a:headEnd/>
            <a:tailEnd/>
          </a:ln>
        </p:spPr>
        <p:txBody>
          <a:bodyPr wrap="none">
            <a:spAutoFit/>
          </a:bodyPr>
          <a:lstStyle/>
          <a:p>
            <a:pPr algn="ctr"/>
            <a:r>
              <a:rPr lang="en-US" sz="1100">
                <a:solidFill>
                  <a:schemeClr val="tx2"/>
                </a:solidFill>
                <a:latin typeface="Verdana" pitchFamily="34" charset="0"/>
              </a:rPr>
              <a:t>300</a:t>
            </a:r>
          </a:p>
        </p:txBody>
      </p:sp>
      <p:sp>
        <p:nvSpPr>
          <p:cNvPr id="25613" name="Text Box 14"/>
          <p:cNvSpPr txBox="1">
            <a:spLocks noChangeArrowheads="1"/>
          </p:cNvSpPr>
          <p:nvPr/>
        </p:nvSpPr>
        <p:spPr bwMode="auto">
          <a:xfrm>
            <a:off x="2260600" y="3206750"/>
            <a:ext cx="484188" cy="260350"/>
          </a:xfrm>
          <a:prstGeom prst="rect">
            <a:avLst/>
          </a:prstGeom>
          <a:noFill/>
          <a:ln w="9525">
            <a:noFill/>
            <a:miter lim="800000"/>
            <a:headEnd/>
            <a:tailEnd/>
          </a:ln>
        </p:spPr>
        <p:txBody>
          <a:bodyPr wrap="none">
            <a:spAutoFit/>
          </a:bodyPr>
          <a:lstStyle/>
          <a:p>
            <a:pPr algn="ctr"/>
            <a:r>
              <a:rPr lang="en-US" sz="1100">
                <a:solidFill>
                  <a:schemeClr val="tx2"/>
                </a:solidFill>
                <a:latin typeface="Verdana" pitchFamily="34" charset="0"/>
              </a:rPr>
              <a:t>400</a:t>
            </a:r>
          </a:p>
        </p:txBody>
      </p:sp>
      <p:sp>
        <p:nvSpPr>
          <p:cNvPr id="25614" name="Text Box 15"/>
          <p:cNvSpPr txBox="1">
            <a:spLocks noChangeArrowheads="1"/>
          </p:cNvSpPr>
          <p:nvPr/>
        </p:nvSpPr>
        <p:spPr bwMode="auto">
          <a:xfrm>
            <a:off x="2260600" y="6070600"/>
            <a:ext cx="484188" cy="260350"/>
          </a:xfrm>
          <a:prstGeom prst="rect">
            <a:avLst/>
          </a:prstGeom>
          <a:noFill/>
          <a:ln w="9525">
            <a:noFill/>
            <a:miter lim="800000"/>
            <a:headEnd/>
            <a:tailEnd/>
          </a:ln>
        </p:spPr>
        <p:txBody>
          <a:bodyPr wrap="none">
            <a:spAutoFit/>
          </a:bodyPr>
          <a:lstStyle/>
          <a:p>
            <a:pPr algn="ctr"/>
            <a:r>
              <a:rPr lang="en-US" sz="1100">
                <a:solidFill>
                  <a:schemeClr val="tx2"/>
                </a:solidFill>
                <a:latin typeface="Verdana" pitchFamily="34" charset="0"/>
              </a:rPr>
              <a:t>200</a:t>
            </a:r>
          </a:p>
        </p:txBody>
      </p:sp>
      <p:sp>
        <p:nvSpPr>
          <p:cNvPr id="25615" name="Line 16"/>
          <p:cNvSpPr>
            <a:spLocks noChangeShapeType="1"/>
          </p:cNvSpPr>
          <p:nvPr/>
        </p:nvSpPr>
        <p:spPr bwMode="auto">
          <a:xfrm>
            <a:off x="2730500" y="1905000"/>
            <a:ext cx="3924300" cy="0"/>
          </a:xfrm>
          <a:prstGeom prst="line">
            <a:avLst/>
          </a:prstGeom>
          <a:noFill/>
          <a:ln w="12700">
            <a:solidFill>
              <a:schemeClr val="folHlink"/>
            </a:solidFill>
            <a:round/>
            <a:headEnd/>
            <a:tailEnd/>
          </a:ln>
        </p:spPr>
        <p:txBody>
          <a:bodyPr anchor="ctr">
            <a:spAutoFit/>
          </a:bodyPr>
          <a:lstStyle/>
          <a:p>
            <a:endParaRPr lang="en-US"/>
          </a:p>
        </p:txBody>
      </p:sp>
      <p:sp>
        <p:nvSpPr>
          <p:cNvPr id="25616" name="Text Box 17"/>
          <p:cNvSpPr txBox="1">
            <a:spLocks noChangeArrowheads="1"/>
          </p:cNvSpPr>
          <p:nvPr/>
        </p:nvSpPr>
        <p:spPr bwMode="auto">
          <a:xfrm>
            <a:off x="2260600" y="1771650"/>
            <a:ext cx="484188" cy="260350"/>
          </a:xfrm>
          <a:prstGeom prst="rect">
            <a:avLst/>
          </a:prstGeom>
          <a:noFill/>
          <a:ln w="9525">
            <a:noFill/>
            <a:miter lim="800000"/>
            <a:headEnd/>
            <a:tailEnd/>
          </a:ln>
        </p:spPr>
        <p:txBody>
          <a:bodyPr wrap="none">
            <a:spAutoFit/>
          </a:bodyPr>
          <a:lstStyle/>
          <a:p>
            <a:pPr algn="ctr"/>
            <a:r>
              <a:rPr lang="en-US" sz="1100">
                <a:solidFill>
                  <a:schemeClr val="tx2"/>
                </a:solidFill>
                <a:latin typeface="Verdana" pitchFamily="34" charset="0"/>
              </a:rPr>
              <a:t>500</a:t>
            </a:r>
          </a:p>
        </p:txBody>
      </p:sp>
      <p:sp>
        <p:nvSpPr>
          <p:cNvPr id="25617" name="Line 18"/>
          <p:cNvSpPr>
            <a:spLocks noChangeShapeType="1"/>
          </p:cNvSpPr>
          <p:nvPr/>
        </p:nvSpPr>
        <p:spPr bwMode="auto">
          <a:xfrm>
            <a:off x="2730500" y="3340100"/>
            <a:ext cx="3924300" cy="0"/>
          </a:xfrm>
          <a:prstGeom prst="line">
            <a:avLst/>
          </a:prstGeom>
          <a:noFill/>
          <a:ln w="12700">
            <a:solidFill>
              <a:schemeClr val="folHlink"/>
            </a:solidFill>
            <a:round/>
            <a:headEnd/>
            <a:tailEnd/>
          </a:ln>
        </p:spPr>
        <p:txBody>
          <a:bodyPr anchor="ctr">
            <a:spAutoFit/>
          </a:bodyPr>
          <a:lstStyle/>
          <a:p>
            <a:endParaRPr lang="en-US"/>
          </a:p>
        </p:txBody>
      </p:sp>
      <p:sp>
        <p:nvSpPr>
          <p:cNvPr id="25618" name="Line 19"/>
          <p:cNvSpPr>
            <a:spLocks noChangeShapeType="1"/>
          </p:cNvSpPr>
          <p:nvPr/>
        </p:nvSpPr>
        <p:spPr bwMode="auto">
          <a:xfrm>
            <a:off x="2740025" y="4778375"/>
            <a:ext cx="3924300" cy="0"/>
          </a:xfrm>
          <a:prstGeom prst="line">
            <a:avLst/>
          </a:prstGeom>
          <a:noFill/>
          <a:ln w="12700">
            <a:solidFill>
              <a:schemeClr val="folHlink"/>
            </a:solidFill>
            <a:round/>
            <a:headEnd/>
            <a:tailEnd/>
          </a:ln>
        </p:spPr>
        <p:txBody>
          <a:bodyPr anchor="ctr">
            <a:spAutoFit/>
          </a:bodyPr>
          <a:lstStyle/>
          <a:p>
            <a:endParaRPr lang="en-US"/>
          </a:p>
        </p:txBody>
      </p:sp>
      <p:sp>
        <p:nvSpPr>
          <p:cNvPr id="25619" name="Line 20"/>
          <p:cNvSpPr>
            <a:spLocks noChangeShapeType="1"/>
          </p:cNvSpPr>
          <p:nvPr/>
        </p:nvSpPr>
        <p:spPr bwMode="auto">
          <a:xfrm>
            <a:off x="2740025" y="6216650"/>
            <a:ext cx="3924300" cy="0"/>
          </a:xfrm>
          <a:prstGeom prst="line">
            <a:avLst/>
          </a:prstGeom>
          <a:noFill/>
          <a:ln w="12700">
            <a:solidFill>
              <a:schemeClr val="folHlink"/>
            </a:solidFill>
            <a:round/>
            <a:headEnd/>
            <a:tailEnd/>
          </a:ln>
        </p:spPr>
        <p:txBody>
          <a:bodyPr anchor="ctr">
            <a:spAutoFit/>
          </a:bodyPr>
          <a:lstStyle/>
          <a:p>
            <a:endParaRPr lang="en-US"/>
          </a:p>
        </p:txBody>
      </p:sp>
      <p:sp>
        <p:nvSpPr>
          <p:cNvPr id="25620" name="Line 21"/>
          <p:cNvSpPr>
            <a:spLocks noChangeShapeType="1"/>
          </p:cNvSpPr>
          <p:nvPr/>
        </p:nvSpPr>
        <p:spPr bwMode="auto">
          <a:xfrm>
            <a:off x="4684713" y="1898650"/>
            <a:ext cx="3175" cy="4314825"/>
          </a:xfrm>
          <a:prstGeom prst="line">
            <a:avLst/>
          </a:prstGeom>
          <a:noFill/>
          <a:ln w="12700">
            <a:solidFill>
              <a:schemeClr val="folHlink"/>
            </a:solidFill>
            <a:round/>
            <a:headEnd/>
            <a:tailEnd/>
          </a:ln>
        </p:spPr>
        <p:txBody>
          <a:bodyPr anchor="ctr">
            <a:spAutoFit/>
          </a:bodyPr>
          <a:lstStyle/>
          <a:p>
            <a:endParaRPr lang="en-US"/>
          </a:p>
        </p:txBody>
      </p:sp>
      <p:sp>
        <p:nvSpPr>
          <p:cNvPr id="25621" name="Line 22"/>
          <p:cNvSpPr>
            <a:spLocks noChangeShapeType="1"/>
          </p:cNvSpPr>
          <p:nvPr/>
        </p:nvSpPr>
        <p:spPr bwMode="auto">
          <a:xfrm flipH="1">
            <a:off x="5072063" y="1903413"/>
            <a:ext cx="593725" cy="4310062"/>
          </a:xfrm>
          <a:prstGeom prst="line">
            <a:avLst/>
          </a:prstGeom>
          <a:noFill/>
          <a:ln w="12700">
            <a:solidFill>
              <a:schemeClr val="folHlink"/>
            </a:solidFill>
            <a:round/>
            <a:headEnd/>
            <a:tailEnd/>
          </a:ln>
        </p:spPr>
        <p:txBody>
          <a:bodyPr anchor="ctr">
            <a:spAutoFit/>
          </a:bodyPr>
          <a:lstStyle/>
          <a:p>
            <a:endParaRPr lang="en-US"/>
          </a:p>
        </p:txBody>
      </p:sp>
      <p:sp>
        <p:nvSpPr>
          <p:cNvPr id="25622" name="Line 23"/>
          <p:cNvSpPr>
            <a:spLocks noChangeShapeType="1"/>
          </p:cNvSpPr>
          <p:nvPr/>
        </p:nvSpPr>
        <p:spPr bwMode="auto">
          <a:xfrm flipH="1">
            <a:off x="5461000" y="1905000"/>
            <a:ext cx="1179513" cy="4308475"/>
          </a:xfrm>
          <a:prstGeom prst="line">
            <a:avLst/>
          </a:prstGeom>
          <a:noFill/>
          <a:ln w="12700">
            <a:solidFill>
              <a:schemeClr val="folHlink"/>
            </a:solidFill>
            <a:round/>
            <a:headEnd/>
            <a:tailEnd/>
          </a:ln>
        </p:spPr>
        <p:txBody>
          <a:bodyPr anchor="ctr">
            <a:spAutoFit/>
          </a:bodyPr>
          <a:lstStyle/>
          <a:p>
            <a:endParaRPr lang="en-US"/>
          </a:p>
        </p:txBody>
      </p:sp>
      <p:grpSp>
        <p:nvGrpSpPr>
          <p:cNvPr id="25624" name="Group 25"/>
          <p:cNvGrpSpPr>
            <a:grpSpLocks/>
          </p:cNvGrpSpPr>
          <p:nvPr/>
        </p:nvGrpSpPr>
        <p:grpSpPr bwMode="auto">
          <a:xfrm>
            <a:off x="4849813" y="5781675"/>
            <a:ext cx="88900" cy="80963"/>
            <a:chOff x="854" y="3388"/>
            <a:chExt cx="176" cy="176"/>
          </a:xfrm>
        </p:grpSpPr>
        <p:sp>
          <p:nvSpPr>
            <p:cNvPr id="25683" name="Freeform 26"/>
            <p:cNvSpPr>
              <a:spLocks/>
            </p:cNvSpPr>
            <p:nvPr/>
          </p:nvSpPr>
          <p:spPr bwMode="auto">
            <a:xfrm>
              <a:off x="854" y="3476"/>
              <a:ext cx="88" cy="88"/>
            </a:xfrm>
            <a:custGeom>
              <a:avLst/>
              <a:gdLst>
                <a:gd name="T0" fmla="*/ 88 w 176"/>
                <a:gd name="T1" fmla="*/ 0 h 177"/>
                <a:gd name="T2" fmla="*/ 0 w 176"/>
                <a:gd name="T3" fmla="*/ 0 h 177"/>
                <a:gd name="T4" fmla="*/ 1 w 176"/>
                <a:gd name="T5" fmla="*/ 14 h 177"/>
                <a:gd name="T6" fmla="*/ 5 w 176"/>
                <a:gd name="T7" fmla="*/ 28 h 177"/>
                <a:gd name="T8" fmla="*/ 10 w 176"/>
                <a:gd name="T9" fmla="*/ 40 h 177"/>
                <a:gd name="T10" fmla="*/ 17 w 176"/>
                <a:gd name="T11" fmla="*/ 52 h 177"/>
                <a:gd name="T12" fmla="*/ 26 w 176"/>
                <a:gd name="T13" fmla="*/ 62 h 177"/>
                <a:gd name="T14" fmla="*/ 37 w 176"/>
                <a:gd name="T15" fmla="*/ 72 h 177"/>
                <a:gd name="T16" fmla="*/ 48 w 176"/>
                <a:gd name="T17" fmla="*/ 79 h 177"/>
                <a:gd name="T18" fmla="*/ 61 w 176"/>
                <a:gd name="T19" fmla="*/ 84 h 177"/>
                <a:gd name="T20" fmla="*/ 75 w 176"/>
                <a:gd name="T21" fmla="*/ 87 h 177"/>
                <a:gd name="T22" fmla="*/ 88 w 176"/>
                <a:gd name="T23" fmla="*/ 88 h 177"/>
                <a:gd name="T24" fmla="*/ 88 w 176"/>
                <a:gd name="T25" fmla="*/ 0 h 1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6"/>
                <a:gd name="T40" fmla="*/ 0 h 177"/>
                <a:gd name="T41" fmla="*/ 176 w 176"/>
                <a:gd name="T42" fmla="*/ 177 h 1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6" h="177">
                  <a:moveTo>
                    <a:pt x="176" y="0"/>
                  </a:moveTo>
                  <a:lnTo>
                    <a:pt x="0" y="0"/>
                  </a:lnTo>
                  <a:lnTo>
                    <a:pt x="3" y="29"/>
                  </a:lnTo>
                  <a:lnTo>
                    <a:pt x="10" y="56"/>
                  </a:lnTo>
                  <a:lnTo>
                    <a:pt x="20" y="80"/>
                  </a:lnTo>
                  <a:lnTo>
                    <a:pt x="34" y="105"/>
                  </a:lnTo>
                  <a:lnTo>
                    <a:pt x="52" y="125"/>
                  </a:lnTo>
                  <a:lnTo>
                    <a:pt x="73" y="144"/>
                  </a:lnTo>
                  <a:lnTo>
                    <a:pt x="97" y="158"/>
                  </a:lnTo>
                  <a:lnTo>
                    <a:pt x="122" y="168"/>
                  </a:lnTo>
                  <a:lnTo>
                    <a:pt x="149" y="175"/>
                  </a:lnTo>
                  <a:lnTo>
                    <a:pt x="176" y="177"/>
                  </a:lnTo>
                  <a:lnTo>
                    <a:pt x="176" y="0"/>
                  </a:lnTo>
                  <a:close/>
                </a:path>
              </a:pathLst>
            </a:custGeom>
            <a:solidFill>
              <a:schemeClr val="bg1"/>
            </a:solidFill>
            <a:ln w="1588">
              <a:solidFill>
                <a:srgbClr val="000000"/>
              </a:solidFill>
              <a:prstDash val="solid"/>
              <a:round/>
              <a:headEnd/>
              <a:tailEnd/>
            </a:ln>
          </p:spPr>
          <p:txBody>
            <a:bodyPr/>
            <a:lstStyle/>
            <a:p>
              <a:endParaRPr lang="en-US"/>
            </a:p>
          </p:txBody>
        </p:sp>
        <p:sp>
          <p:nvSpPr>
            <p:cNvPr id="25684" name="Freeform 27"/>
            <p:cNvSpPr>
              <a:spLocks/>
            </p:cNvSpPr>
            <p:nvPr/>
          </p:nvSpPr>
          <p:spPr bwMode="auto">
            <a:xfrm>
              <a:off x="942" y="3388"/>
              <a:ext cx="88" cy="88"/>
            </a:xfrm>
            <a:custGeom>
              <a:avLst/>
              <a:gdLst>
                <a:gd name="T0" fmla="*/ 88 w 177"/>
                <a:gd name="T1" fmla="*/ 88 h 176"/>
                <a:gd name="T2" fmla="*/ 0 w 177"/>
                <a:gd name="T3" fmla="*/ 88 h 176"/>
                <a:gd name="T4" fmla="*/ 0 w 177"/>
                <a:gd name="T5" fmla="*/ 0 h 176"/>
                <a:gd name="T6" fmla="*/ 14 w 177"/>
                <a:gd name="T7" fmla="*/ 1 h 176"/>
                <a:gd name="T8" fmla="*/ 28 w 177"/>
                <a:gd name="T9" fmla="*/ 5 h 176"/>
                <a:gd name="T10" fmla="*/ 40 w 177"/>
                <a:gd name="T11" fmla="*/ 10 h 176"/>
                <a:gd name="T12" fmla="*/ 52 w 177"/>
                <a:gd name="T13" fmla="*/ 17 h 176"/>
                <a:gd name="T14" fmla="*/ 62 w 177"/>
                <a:gd name="T15" fmla="*/ 26 h 176"/>
                <a:gd name="T16" fmla="*/ 72 w 177"/>
                <a:gd name="T17" fmla="*/ 37 h 176"/>
                <a:gd name="T18" fmla="*/ 79 w 177"/>
                <a:gd name="T19" fmla="*/ 48 h 176"/>
                <a:gd name="T20" fmla="*/ 84 w 177"/>
                <a:gd name="T21" fmla="*/ 61 h 176"/>
                <a:gd name="T22" fmla="*/ 87 w 177"/>
                <a:gd name="T23" fmla="*/ 75 h 176"/>
                <a:gd name="T24" fmla="*/ 88 w 177"/>
                <a:gd name="T25" fmla="*/ 88 h 1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7"/>
                <a:gd name="T40" fmla="*/ 0 h 176"/>
                <a:gd name="T41" fmla="*/ 177 w 177"/>
                <a:gd name="T42" fmla="*/ 176 h 17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7" h="176">
                  <a:moveTo>
                    <a:pt x="177" y="176"/>
                  </a:moveTo>
                  <a:lnTo>
                    <a:pt x="0" y="176"/>
                  </a:lnTo>
                  <a:lnTo>
                    <a:pt x="0" y="0"/>
                  </a:lnTo>
                  <a:lnTo>
                    <a:pt x="29" y="3"/>
                  </a:lnTo>
                  <a:lnTo>
                    <a:pt x="56" y="10"/>
                  </a:lnTo>
                  <a:lnTo>
                    <a:pt x="80" y="20"/>
                  </a:lnTo>
                  <a:lnTo>
                    <a:pt x="105" y="34"/>
                  </a:lnTo>
                  <a:lnTo>
                    <a:pt x="125" y="52"/>
                  </a:lnTo>
                  <a:lnTo>
                    <a:pt x="144" y="73"/>
                  </a:lnTo>
                  <a:lnTo>
                    <a:pt x="158" y="97"/>
                  </a:lnTo>
                  <a:lnTo>
                    <a:pt x="168" y="122"/>
                  </a:lnTo>
                  <a:lnTo>
                    <a:pt x="175" y="149"/>
                  </a:lnTo>
                  <a:lnTo>
                    <a:pt x="177" y="176"/>
                  </a:lnTo>
                  <a:close/>
                </a:path>
              </a:pathLst>
            </a:custGeom>
            <a:solidFill>
              <a:schemeClr val="bg1"/>
            </a:solidFill>
            <a:ln w="1588">
              <a:solidFill>
                <a:srgbClr val="000000"/>
              </a:solidFill>
              <a:prstDash val="solid"/>
              <a:round/>
              <a:headEnd/>
              <a:tailEnd/>
            </a:ln>
          </p:spPr>
          <p:txBody>
            <a:bodyPr/>
            <a:lstStyle/>
            <a:p>
              <a:endParaRPr lang="en-US"/>
            </a:p>
          </p:txBody>
        </p:sp>
        <p:sp>
          <p:nvSpPr>
            <p:cNvPr id="25685" name="Freeform 28"/>
            <p:cNvSpPr>
              <a:spLocks/>
            </p:cNvSpPr>
            <p:nvPr/>
          </p:nvSpPr>
          <p:spPr bwMode="auto">
            <a:xfrm>
              <a:off x="942" y="3476"/>
              <a:ext cx="88" cy="88"/>
            </a:xfrm>
            <a:custGeom>
              <a:avLst/>
              <a:gdLst>
                <a:gd name="T0" fmla="*/ 0 w 177"/>
                <a:gd name="T1" fmla="*/ 0 h 177"/>
                <a:gd name="T2" fmla="*/ 88 w 177"/>
                <a:gd name="T3" fmla="*/ 0 h 177"/>
                <a:gd name="T4" fmla="*/ 87 w 177"/>
                <a:gd name="T5" fmla="*/ 14 h 177"/>
                <a:gd name="T6" fmla="*/ 84 w 177"/>
                <a:gd name="T7" fmla="*/ 28 h 177"/>
                <a:gd name="T8" fmla="*/ 79 w 177"/>
                <a:gd name="T9" fmla="*/ 40 h 177"/>
                <a:gd name="T10" fmla="*/ 72 w 177"/>
                <a:gd name="T11" fmla="*/ 52 h 177"/>
                <a:gd name="T12" fmla="*/ 62 w 177"/>
                <a:gd name="T13" fmla="*/ 62 h 177"/>
                <a:gd name="T14" fmla="*/ 52 w 177"/>
                <a:gd name="T15" fmla="*/ 72 h 177"/>
                <a:gd name="T16" fmla="*/ 40 w 177"/>
                <a:gd name="T17" fmla="*/ 79 h 177"/>
                <a:gd name="T18" fmla="*/ 28 w 177"/>
                <a:gd name="T19" fmla="*/ 84 h 177"/>
                <a:gd name="T20" fmla="*/ 14 w 177"/>
                <a:gd name="T21" fmla="*/ 87 h 177"/>
                <a:gd name="T22" fmla="*/ 0 w 177"/>
                <a:gd name="T23" fmla="*/ 88 h 177"/>
                <a:gd name="T24" fmla="*/ 0 w 177"/>
                <a:gd name="T25" fmla="*/ 0 h 1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7"/>
                <a:gd name="T40" fmla="*/ 0 h 177"/>
                <a:gd name="T41" fmla="*/ 177 w 177"/>
                <a:gd name="T42" fmla="*/ 177 h 1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7" h="177">
                  <a:moveTo>
                    <a:pt x="0" y="0"/>
                  </a:moveTo>
                  <a:lnTo>
                    <a:pt x="177" y="0"/>
                  </a:lnTo>
                  <a:lnTo>
                    <a:pt x="175" y="29"/>
                  </a:lnTo>
                  <a:lnTo>
                    <a:pt x="168" y="56"/>
                  </a:lnTo>
                  <a:lnTo>
                    <a:pt x="158" y="80"/>
                  </a:lnTo>
                  <a:lnTo>
                    <a:pt x="144" y="105"/>
                  </a:lnTo>
                  <a:lnTo>
                    <a:pt x="125" y="125"/>
                  </a:lnTo>
                  <a:lnTo>
                    <a:pt x="105" y="144"/>
                  </a:lnTo>
                  <a:lnTo>
                    <a:pt x="80" y="158"/>
                  </a:lnTo>
                  <a:lnTo>
                    <a:pt x="56" y="168"/>
                  </a:lnTo>
                  <a:lnTo>
                    <a:pt x="29" y="175"/>
                  </a:lnTo>
                  <a:lnTo>
                    <a:pt x="0" y="177"/>
                  </a:lnTo>
                  <a:lnTo>
                    <a:pt x="0" y="0"/>
                  </a:lnTo>
                  <a:close/>
                </a:path>
              </a:pathLst>
            </a:custGeom>
            <a:solidFill>
              <a:srgbClr val="FF3300"/>
            </a:solidFill>
            <a:ln w="1588">
              <a:solidFill>
                <a:srgbClr val="FF3300"/>
              </a:solidFill>
              <a:prstDash val="solid"/>
              <a:round/>
              <a:headEnd/>
              <a:tailEnd/>
            </a:ln>
          </p:spPr>
          <p:txBody>
            <a:bodyPr/>
            <a:lstStyle/>
            <a:p>
              <a:endParaRPr lang="en-US"/>
            </a:p>
          </p:txBody>
        </p:sp>
        <p:sp>
          <p:nvSpPr>
            <p:cNvPr id="25686" name="Freeform 29"/>
            <p:cNvSpPr>
              <a:spLocks/>
            </p:cNvSpPr>
            <p:nvPr/>
          </p:nvSpPr>
          <p:spPr bwMode="auto">
            <a:xfrm>
              <a:off x="854" y="3388"/>
              <a:ext cx="88" cy="88"/>
            </a:xfrm>
            <a:custGeom>
              <a:avLst/>
              <a:gdLst>
                <a:gd name="T0" fmla="*/ 0 w 176"/>
                <a:gd name="T1" fmla="*/ 88 h 176"/>
                <a:gd name="T2" fmla="*/ 88 w 176"/>
                <a:gd name="T3" fmla="*/ 88 h 176"/>
                <a:gd name="T4" fmla="*/ 88 w 176"/>
                <a:gd name="T5" fmla="*/ 0 h 176"/>
                <a:gd name="T6" fmla="*/ 75 w 176"/>
                <a:gd name="T7" fmla="*/ 1 h 176"/>
                <a:gd name="T8" fmla="*/ 61 w 176"/>
                <a:gd name="T9" fmla="*/ 5 h 176"/>
                <a:gd name="T10" fmla="*/ 48 w 176"/>
                <a:gd name="T11" fmla="*/ 10 h 176"/>
                <a:gd name="T12" fmla="*/ 37 w 176"/>
                <a:gd name="T13" fmla="*/ 17 h 176"/>
                <a:gd name="T14" fmla="*/ 26 w 176"/>
                <a:gd name="T15" fmla="*/ 26 h 176"/>
                <a:gd name="T16" fmla="*/ 17 w 176"/>
                <a:gd name="T17" fmla="*/ 37 h 176"/>
                <a:gd name="T18" fmla="*/ 10 w 176"/>
                <a:gd name="T19" fmla="*/ 48 h 176"/>
                <a:gd name="T20" fmla="*/ 5 w 176"/>
                <a:gd name="T21" fmla="*/ 61 h 176"/>
                <a:gd name="T22" fmla="*/ 1 w 176"/>
                <a:gd name="T23" fmla="*/ 75 h 176"/>
                <a:gd name="T24" fmla="*/ 0 w 176"/>
                <a:gd name="T25" fmla="*/ 88 h 1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6"/>
                <a:gd name="T40" fmla="*/ 0 h 176"/>
                <a:gd name="T41" fmla="*/ 176 w 176"/>
                <a:gd name="T42" fmla="*/ 176 h 17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6" h="176">
                  <a:moveTo>
                    <a:pt x="0" y="176"/>
                  </a:moveTo>
                  <a:lnTo>
                    <a:pt x="176" y="176"/>
                  </a:lnTo>
                  <a:lnTo>
                    <a:pt x="176" y="0"/>
                  </a:lnTo>
                  <a:lnTo>
                    <a:pt x="149" y="3"/>
                  </a:lnTo>
                  <a:lnTo>
                    <a:pt x="122" y="10"/>
                  </a:lnTo>
                  <a:lnTo>
                    <a:pt x="97" y="20"/>
                  </a:lnTo>
                  <a:lnTo>
                    <a:pt x="73" y="34"/>
                  </a:lnTo>
                  <a:lnTo>
                    <a:pt x="52" y="52"/>
                  </a:lnTo>
                  <a:lnTo>
                    <a:pt x="34" y="73"/>
                  </a:lnTo>
                  <a:lnTo>
                    <a:pt x="20" y="97"/>
                  </a:lnTo>
                  <a:lnTo>
                    <a:pt x="10" y="122"/>
                  </a:lnTo>
                  <a:lnTo>
                    <a:pt x="3" y="149"/>
                  </a:lnTo>
                  <a:lnTo>
                    <a:pt x="0" y="176"/>
                  </a:lnTo>
                  <a:close/>
                </a:path>
              </a:pathLst>
            </a:custGeom>
            <a:solidFill>
              <a:srgbClr val="FF3300"/>
            </a:solidFill>
            <a:ln w="1588">
              <a:solidFill>
                <a:srgbClr val="FF3300"/>
              </a:solidFill>
              <a:prstDash val="solid"/>
              <a:round/>
              <a:headEnd/>
              <a:tailEnd/>
            </a:ln>
          </p:spPr>
          <p:txBody>
            <a:bodyPr/>
            <a:lstStyle/>
            <a:p>
              <a:endParaRPr lang="en-US"/>
            </a:p>
          </p:txBody>
        </p:sp>
        <p:sp>
          <p:nvSpPr>
            <p:cNvPr id="25687" name="Oval 30"/>
            <p:cNvSpPr>
              <a:spLocks noChangeArrowheads="1"/>
            </p:cNvSpPr>
            <p:nvPr/>
          </p:nvSpPr>
          <p:spPr bwMode="auto">
            <a:xfrm>
              <a:off x="854" y="3388"/>
              <a:ext cx="176" cy="176"/>
            </a:xfrm>
            <a:prstGeom prst="ellipse">
              <a:avLst/>
            </a:prstGeom>
            <a:noFill/>
            <a:ln w="9525">
              <a:solidFill>
                <a:srgbClr val="FF3300"/>
              </a:solidFill>
              <a:round/>
              <a:headEnd/>
              <a:tailEnd/>
            </a:ln>
          </p:spPr>
          <p:txBody>
            <a:bodyPr anchor="ctr">
              <a:spAutoFit/>
            </a:bodyPr>
            <a:lstStyle/>
            <a:p>
              <a:endParaRPr lang="en-US"/>
            </a:p>
          </p:txBody>
        </p:sp>
      </p:grpSp>
      <p:grpSp>
        <p:nvGrpSpPr>
          <p:cNvPr id="25625" name="Group 31"/>
          <p:cNvGrpSpPr>
            <a:grpSpLocks/>
          </p:cNvGrpSpPr>
          <p:nvPr/>
        </p:nvGrpSpPr>
        <p:grpSpPr bwMode="auto">
          <a:xfrm>
            <a:off x="4946650" y="5802313"/>
            <a:ext cx="55563" cy="57150"/>
            <a:chOff x="854" y="3388"/>
            <a:chExt cx="176" cy="176"/>
          </a:xfrm>
        </p:grpSpPr>
        <p:sp>
          <p:nvSpPr>
            <p:cNvPr id="25678" name="Freeform 32"/>
            <p:cNvSpPr>
              <a:spLocks/>
            </p:cNvSpPr>
            <p:nvPr/>
          </p:nvSpPr>
          <p:spPr bwMode="auto">
            <a:xfrm>
              <a:off x="854" y="3476"/>
              <a:ext cx="88" cy="88"/>
            </a:xfrm>
            <a:custGeom>
              <a:avLst/>
              <a:gdLst>
                <a:gd name="T0" fmla="*/ 88 w 176"/>
                <a:gd name="T1" fmla="*/ 0 h 177"/>
                <a:gd name="T2" fmla="*/ 0 w 176"/>
                <a:gd name="T3" fmla="*/ 0 h 177"/>
                <a:gd name="T4" fmla="*/ 1 w 176"/>
                <a:gd name="T5" fmla="*/ 14 h 177"/>
                <a:gd name="T6" fmla="*/ 5 w 176"/>
                <a:gd name="T7" fmla="*/ 28 h 177"/>
                <a:gd name="T8" fmla="*/ 10 w 176"/>
                <a:gd name="T9" fmla="*/ 40 h 177"/>
                <a:gd name="T10" fmla="*/ 17 w 176"/>
                <a:gd name="T11" fmla="*/ 52 h 177"/>
                <a:gd name="T12" fmla="*/ 26 w 176"/>
                <a:gd name="T13" fmla="*/ 62 h 177"/>
                <a:gd name="T14" fmla="*/ 37 w 176"/>
                <a:gd name="T15" fmla="*/ 72 h 177"/>
                <a:gd name="T16" fmla="*/ 48 w 176"/>
                <a:gd name="T17" fmla="*/ 79 h 177"/>
                <a:gd name="T18" fmla="*/ 61 w 176"/>
                <a:gd name="T19" fmla="*/ 84 h 177"/>
                <a:gd name="T20" fmla="*/ 75 w 176"/>
                <a:gd name="T21" fmla="*/ 87 h 177"/>
                <a:gd name="T22" fmla="*/ 88 w 176"/>
                <a:gd name="T23" fmla="*/ 88 h 177"/>
                <a:gd name="T24" fmla="*/ 88 w 176"/>
                <a:gd name="T25" fmla="*/ 0 h 1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6"/>
                <a:gd name="T40" fmla="*/ 0 h 177"/>
                <a:gd name="T41" fmla="*/ 176 w 176"/>
                <a:gd name="T42" fmla="*/ 177 h 1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6" h="177">
                  <a:moveTo>
                    <a:pt x="176" y="0"/>
                  </a:moveTo>
                  <a:lnTo>
                    <a:pt x="0" y="0"/>
                  </a:lnTo>
                  <a:lnTo>
                    <a:pt x="3" y="29"/>
                  </a:lnTo>
                  <a:lnTo>
                    <a:pt x="10" y="56"/>
                  </a:lnTo>
                  <a:lnTo>
                    <a:pt x="20" y="80"/>
                  </a:lnTo>
                  <a:lnTo>
                    <a:pt x="34" y="105"/>
                  </a:lnTo>
                  <a:lnTo>
                    <a:pt x="52" y="125"/>
                  </a:lnTo>
                  <a:lnTo>
                    <a:pt x="73" y="144"/>
                  </a:lnTo>
                  <a:lnTo>
                    <a:pt x="97" y="158"/>
                  </a:lnTo>
                  <a:lnTo>
                    <a:pt x="122" y="168"/>
                  </a:lnTo>
                  <a:lnTo>
                    <a:pt x="149" y="175"/>
                  </a:lnTo>
                  <a:lnTo>
                    <a:pt x="176" y="177"/>
                  </a:lnTo>
                  <a:lnTo>
                    <a:pt x="176" y="0"/>
                  </a:lnTo>
                  <a:close/>
                </a:path>
              </a:pathLst>
            </a:custGeom>
            <a:solidFill>
              <a:schemeClr val="bg1"/>
            </a:solidFill>
            <a:ln w="1588">
              <a:solidFill>
                <a:srgbClr val="000000"/>
              </a:solidFill>
              <a:prstDash val="solid"/>
              <a:round/>
              <a:headEnd/>
              <a:tailEnd/>
            </a:ln>
          </p:spPr>
          <p:txBody>
            <a:bodyPr/>
            <a:lstStyle/>
            <a:p>
              <a:endParaRPr lang="en-US"/>
            </a:p>
          </p:txBody>
        </p:sp>
        <p:sp>
          <p:nvSpPr>
            <p:cNvPr id="25679" name="Freeform 33"/>
            <p:cNvSpPr>
              <a:spLocks/>
            </p:cNvSpPr>
            <p:nvPr/>
          </p:nvSpPr>
          <p:spPr bwMode="auto">
            <a:xfrm>
              <a:off x="942" y="3388"/>
              <a:ext cx="88" cy="88"/>
            </a:xfrm>
            <a:custGeom>
              <a:avLst/>
              <a:gdLst>
                <a:gd name="T0" fmla="*/ 88 w 177"/>
                <a:gd name="T1" fmla="*/ 88 h 176"/>
                <a:gd name="T2" fmla="*/ 0 w 177"/>
                <a:gd name="T3" fmla="*/ 88 h 176"/>
                <a:gd name="T4" fmla="*/ 0 w 177"/>
                <a:gd name="T5" fmla="*/ 0 h 176"/>
                <a:gd name="T6" fmla="*/ 14 w 177"/>
                <a:gd name="T7" fmla="*/ 1 h 176"/>
                <a:gd name="T8" fmla="*/ 28 w 177"/>
                <a:gd name="T9" fmla="*/ 5 h 176"/>
                <a:gd name="T10" fmla="*/ 40 w 177"/>
                <a:gd name="T11" fmla="*/ 10 h 176"/>
                <a:gd name="T12" fmla="*/ 52 w 177"/>
                <a:gd name="T13" fmla="*/ 17 h 176"/>
                <a:gd name="T14" fmla="*/ 62 w 177"/>
                <a:gd name="T15" fmla="*/ 26 h 176"/>
                <a:gd name="T16" fmla="*/ 72 w 177"/>
                <a:gd name="T17" fmla="*/ 37 h 176"/>
                <a:gd name="T18" fmla="*/ 79 w 177"/>
                <a:gd name="T19" fmla="*/ 48 h 176"/>
                <a:gd name="T20" fmla="*/ 84 w 177"/>
                <a:gd name="T21" fmla="*/ 61 h 176"/>
                <a:gd name="T22" fmla="*/ 87 w 177"/>
                <a:gd name="T23" fmla="*/ 75 h 176"/>
                <a:gd name="T24" fmla="*/ 88 w 177"/>
                <a:gd name="T25" fmla="*/ 88 h 1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7"/>
                <a:gd name="T40" fmla="*/ 0 h 176"/>
                <a:gd name="T41" fmla="*/ 177 w 177"/>
                <a:gd name="T42" fmla="*/ 176 h 17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7" h="176">
                  <a:moveTo>
                    <a:pt x="177" y="176"/>
                  </a:moveTo>
                  <a:lnTo>
                    <a:pt x="0" y="176"/>
                  </a:lnTo>
                  <a:lnTo>
                    <a:pt x="0" y="0"/>
                  </a:lnTo>
                  <a:lnTo>
                    <a:pt x="29" y="3"/>
                  </a:lnTo>
                  <a:lnTo>
                    <a:pt x="56" y="10"/>
                  </a:lnTo>
                  <a:lnTo>
                    <a:pt x="80" y="20"/>
                  </a:lnTo>
                  <a:lnTo>
                    <a:pt x="105" y="34"/>
                  </a:lnTo>
                  <a:lnTo>
                    <a:pt x="125" y="52"/>
                  </a:lnTo>
                  <a:lnTo>
                    <a:pt x="144" y="73"/>
                  </a:lnTo>
                  <a:lnTo>
                    <a:pt x="158" y="97"/>
                  </a:lnTo>
                  <a:lnTo>
                    <a:pt x="168" y="122"/>
                  </a:lnTo>
                  <a:lnTo>
                    <a:pt x="175" y="149"/>
                  </a:lnTo>
                  <a:lnTo>
                    <a:pt x="177" y="176"/>
                  </a:lnTo>
                  <a:close/>
                </a:path>
              </a:pathLst>
            </a:custGeom>
            <a:solidFill>
              <a:schemeClr val="bg1"/>
            </a:solidFill>
            <a:ln w="1588">
              <a:solidFill>
                <a:srgbClr val="000000"/>
              </a:solidFill>
              <a:prstDash val="solid"/>
              <a:round/>
              <a:headEnd/>
              <a:tailEnd/>
            </a:ln>
          </p:spPr>
          <p:txBody>
            <a:bodyPr/>
            <a:lstStyle/>
            <a:p>
              <a:endParaRPr lang="en-US"/>
            </a:p>
          </p:txBody>
        </p:sp>
        <p:sp>
          <p:nvSpPr>
            <p:cNvPr id="25680" name="Freeform 34"/>
            <p:cNvSpPr>
              <a:spLocks/>
            </p:cNvSpPr>
            <p:nvPr/>
          </p:nvSpPr>
          <p:spPr bwMode="auto">
            <a:xfrm>
              <a:off x="942" y="3476"/>
              <a:ext cx="88" cy="88"/>
            </a:xfrm>
            <a:custGeom>
              <a:avLst/>
              <a:gdLst>
                <a:gd name="T0" fmla="*/ 0 w 177"/>
                <a:gd name="T1" fmla="*/ 0 h 177"/>
                <a:gd name="T2" fmla="*/ 88 w 177"/>
                <a:gd name="T3" fmla="*/ 0 h 177"/>
                <a:gd name="T4" fmla="*/ 87 w 177"/>
                <a:gd name="T5" fmla="*/ 14 h 177"/>
                <a:gd name="T6" fmla="*/ 84 w 177"/>
                <a:gd name="T7" fmla="*/ 28 h 177"/>
                <a:gd name="T8" fmla="*/ 79 w 177"/>
                <a:gd name="T9" fmla="*/ 40 h 177"/>
                <a:gd name="T10" fmla="*/ 72 w 177"/>
                <a:gd name="T11" fmla="*/ 52 h 177"/>
                <a:gd name="T12" fmla="*/ 62 w 177"/>
                <a:gd name="T13" fmla="*/ 62 h 177"/>
                <a:gd name="T14" fmla="*/ 52 w 177"/>
                <a:gd name="T15" fmla="*/ 72 h 177"/>
                <a:gd name="T16" fmla="*/ 40 w 177"/>
                <a:gd name="T17" fmla="*/ 79 h 177"/>
                <a:gd name="T18" fmla="*/ 28 w 177"/>
                <a:gd name="T19" fmla="*/ 84 h 177"/>
                <a:gd name="T20" fmla="*/ 14 w 177"/>
                <a:gd name="T21" fmla="*/ 87 h 177"/>
                <a:gd name="T22" fmla="*/ 0 w 177"/>
                <a:gd name="T23" fmla="*/ 88 h 177"/>
                <a:gd name="T24" fmla="*/ 0 w 177"/>
                <a:gd name="T25" fmla="*/ 0 h 1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7"/>
                <a:gd name="T40" fmla="*/ 0 h 177"/>
                <a:gd name="T41" fmla="*/ 177 w 177"/>
                <a:gd name="T42" fmla="*/ 177 h 1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7" h="177">
                  <a:moveTo>
                    <a:pt x="0" y="0"/>
                  </a:moveTo>
                  <a:lnTo>
                    <a:pt x="177" y="0"/>
                  </a:lnTo>
                  <a:lnTo>
                    <a:pt x="175" y="29"/>
                  </a:lnTo>
                  <a:lnTo>
                    <a:pt x="168" y="56"/>
                  </a:lnTo>
                  <a:lnTo>
                    <a:pt x="158" y="80"/>
                  </a:lnTo>
                  <a:lnTo>
                    <a:pt x="144" y="105"/>
                  </a:lnTo>
                  <a:lnTo>
                    <a:pt x="125" y="125"/>
                  </a:lnTo>
                  <a:lnTo>
                    <a:pt x="105" y="144"/>
                  </a:lnTo>
                  <a:lnTo>
                    <a:pt x="80" y="158"/>
                  </a:lnTo>
                  <a:lnTo>
                    <a:pt x="56" y="168"/>
                  </a:lnTo>
                  <a:lnTo>
                    <a:pt x="29" y="175"/>
                  </a:lnTo>
                  <a:lnTo>
                    <a:pt x="0" y="177"/>
                  </a:lnTo>
                  <a:lnTo>
                    <a:pt x="0" y="0"/>
                  </a:lnTo>
                  <a:close/>
                </a:path>
              </a:pathLst>
            </a:custGeom>
            <a:solidFill>
              <a:srgbClr val="FF3300"/>
            </a:solidFill>
            <a:ln w="1588">
              <a:solidFill>
                <a:srgbClr val="FF3300"/>
              </a:solidFill>
              <a:prstDash val="solid"/>
              <a:round/>
              <a:headEnd/>
              <a:tailEnd/>
            </a:ln>
          </p:spPr>
          <p:txBody>
            <a:bodyPr/>
            <a:lstStyle/>
            <a:p>
              <a:endParaRPr lang="en-US"/>
            </a:p>
          </p:txBody>
        </p:sp>
        <p:sp>
          <p:nvSpPr>
            <p:cNvPr id="25681" name="Freeform 35"/>
            <p:cNvSpPr>
              <a:spLocks/>
            </p:cNvSpPr>
            <p:nvPr/>
          </p:nvSpPr>
          <p:spPr bwMode="auto">
            <a:xfrm>
              <a:off x="854" y="3388"/>
              <a:ext cx="88" cy="88"/>
            </a:xfrm>
            <a:custGeom>
              <a:avLst/>
              <a:gdLst>
                <a:gd name="T0" fmla="*/ 0 w 176"/>
                <a:gd name="T1" fmla="*/ 88 h 176"/>
                <a:gd name="T2" fmla="*/ 88 w 176"/>
                <a:gd name="T3" fmla="*/ 88 h 176"/>
                <a:gd name="T4" fmla="*/ 88 w 176"/>
                <a:gd name="T5" fmla="*/ 0 h 176"/>
                <a:gd name="T6" fmla="*/ 75 w 176"/>
                <a:gd name="T7" fmla="*/ 1 h 176"/>
                <a:gd name="T8" fmla="*/ 61 w 176"/>
                <a:gd name="T9" fmla="*/ 5 h 176"/>
                <a:gd name="T10" fmla="*/ 48 w 176"/>
                <a:gd name="T11" fmla="*/ 10 h 176"/>
                <a:gd name="T12" fmla="*/ 37 w 176"/>
                <a:gd name="T13" fmla="*/ 17 h 176"/>
                <a:gd name="T14" fmla="*/ 26 w 176"/>
                <a:gd name="T15" fmla="*/ 26 h 176"/>
                <a:gd name="T16" fmla="*/ 17 w 176"/>
                <a:gd name="T17" fmla="*/ 37 h 176"/>
                <a:gd name="T18" fmla="*/ 10 w 176"/>
                <a:gd name="T19" fmla="*/ 48 h 176"/>
                <a:gd name="T20" fmla="*/ 5 w 176"/>
                <a:gd name="T21" fmla="*/ 61 h 176"/>
                <a:gd name="T22" fmla="*/ 1 w 176"/>
                <a:gd name="T23" fmla="*/ 75 h 176"/>
                <a:gd name="T24" fmla="*/ 0 w 176"/>
                <a:gd name="T25" fmla="*/ 88 h 1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6"/>
                <a:gd name="T40" fmla="*/ 0 h 176"/>
                <a:gd name="T41" fmla="*/ 176 w 176"/>
                <a:gd name="T42" fmla="*/ 176 h 17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6" h="176">
                  <a:moveTo>
                    <a:pt x="0" y="176"/>
                  </a:moveTo>
                  <a:lnTo>
                    <a:pt x="176" y="176"/>
                  </a:lnTo>
                  <a:lnTo>
                    <a:pt x="176" y="0"/>
                  </a:lnTo>
                  <a:lnTo>
                    <a:pt x="149" y="3"/>
                  </a:lnTo>
                  <a:lnTo>
                    <a:pt x="122" y="10"/>
                  </a:lnTo>
                  <a:lnTo>
                    <a:pt x="97" y="20"/>
                  </a:lnTo>
                  <a:lnTo>
                    <a:pt x="73" y="34"/>
                  </a:lnTo>
                  <a:lnTo>
                    <a:pt x="52" y="52"/>
                  </a:lnTo>
                  <a:lnTo>
                    <a:pt x="34" y="73"/>
                  </a:lnTo>
                  <a:lnTo>
                    <a:pt x="20" y="97"/>
                  </a:lnTo>
                  <a:lnTo>
                    <a:pt x="10" y="122"/>
                  </a:lnTo>
                  <a:lnTo>
                    <a:pt x="3" y="149"/>
                  </a:lnTo>
                  <a:lnTo>
                    <a:pt x="0" y="176"/>
                  </a:lnTo>
                  <a:close/>
                </a:path>
              </a:pathLst>
            </a:custGeom>
            <a:solidFill>
              <a:srgbClr val="FF3300"/>
            </a:solidFill>
            <a:ln w="1588">
              <a:solidFill>
                <a:srgbClr val="FF3300"/>
              </a:solidFill>
              <a:prstDash val="solid"/>
              <a:round/>
              <a:headEnd/>
              <a:tailEnd/>
            </a:ln>
          </p:spPr>
          <p:txBody>
            <a:bodyPr/>
            <a:lstStyle/>
            <a:p>
              <a:endParaRPr lang="en-US"/>
            </a:p>
          </p:txBody>
        </p:sp>
        <p:sp>
          <p:nvSpPr>
            <p:cNvPr id="25682" name="Oval 36"/>
            <p:cNvSpPr>
              <a:spLocks noChangeArrowheads="1"/>
            </p:cNvSpPr>
            <p:nvPr/>
          </p:nvSpPr>
          <p:spPr bwMode="auto">
            <a:xfrm>
              <a:off x="854" y="3388"/>
              <a:ext cx="176" cy="176"/>
            </a:xfrm>
            <a:prstGeom prst="ellipse">
              <a:avLst/>
            </a:prstGeom>
            <a:noFill/>
            <a:ln w="9525">
              <a:solidFill>
                <a:srgbClr val="FF3300"/>
              </a:solidFill>
              <a:round/>
              <a:headEnd/>
              <a:tailEnd/>
            </a:ln>
          </p:spPr>
          <p:txBody>
            <a:bodyPr anchor="ctr">
              <a:spAutoFit/>
            </a:bodyPr>
            <a:lstStyle/>
            <a:p>
              <a:endParaRPr lang="en-US"/>
            </a:p>
          </p:txBody>
        </p:sp>
      </p:grpSp>
      <p:grpSp>
        <p:nvGrpSpPr>
          <p:cNvPr id="25626" name="Group 37"/>
          <p:cNvGrpSpPr>
            <a:grpSpLocks/>
          </p:cNvGrpSpPr>
          <p:nvPr/>
        </p:nvGrpSpPr>
        <p:grpSpPr bwMode="auto">
          <a:xfrm>
            <a:off x="4694238" y="5802313"/>
            <a:ext cx="55562" cy="57150"/>
            <a:chOff x="854" y="3388"/>
            <a:chExt cx="176" cy="176"/>
          </a:xfrm>
        </p:grpSpPr>
        <p:sp>
          <p:nvSpPr>
            <p:cNvPr id="25673" name="Freeform 38"/>
            <p:cNvSpPr>
              <a:spLocks/>
            </p:cNvSpPr>
            <p:nvPr/>
          </p:nvSpPr>
          <p:spPr bwMode="auto">
            <a:xfrm>
              <a:off x="854" y="3476"/>
              <a:ext cx="88" cy="88"/>
            </a:xfrm>
            <a:custGeom>
              <a:avLst/>
              <a:gdLst>
                <a:gd name="T0" fmla="*/ 88 w 176"/>
                <a:gd name="T1" fmla="*/ 0 h 177"/>
                <a:gd name="T2" fmla="*/ 0 w 176"/>
                <a:gd name="T3" fmla="*/ 0 h 177"/>
                <a:gd name="T4" fmla="*/ 1 w 176"/>
                <a:gd name="T5" fmla="*/ 14 h 177"/>
                <a:gd name="T6" fmla="*/ 5 w 176"/>
                <a:gd name="T7" fmla="*/ 28 h 177"/>
                <a:gd name="T8" fmla="*/ 10 w 176"/>
                <a:gd name="T9" fmla="*/ 40 h 177"/>
                <a:gd name="T10" fmla="*/ 17 w 176"/>
                <a:gd name="T11" fmla="*/ 52 h 177"/>
                <a:gd name="T12" fmla="*/ 26 w 176"/>
                <a:gd name="T13" fmla="*/ 62 h 177"/>
                <a:gd name="T14" fmla="*/ 37 w 176"/>
                <a:gd name="T15" fmla="*/ 72 h 177"/>
                <a:gd name="T16" fmla="*/ 48 w 176"/>
                <a:gd name="T17" fmla="*/ 79 h 177"/>
                <a:gd name="T18" fmla="*/ 61 w 176"/>
                <a:gd name="T19" fmla="*/ 84 h 177"/>
                <a:gd name="T20" fmla="*/ 75 w 176"/>
                <a:gd name="T21" fmla="*/ 87 h 177"/>
                <a:gd name="T22" fmla="*/ 88 w 176"/>
                <a:gd name="T23" fmla="*/ 88 h 177"/>
                <a:gd name="T24" fmla="*/ 88 w 176"/>
                <a:gd name="T25" fmla="*/ 0 h 1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6"/>
                <a:gd name="T40" fmla="*/ 0 h 177"/>
                <a:gd name="T41" fmla="*/ 176 w 176"/>
                <a:gd name="T42" fmla="*/ 177 h 1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6" h="177">
                  <a:moveTo>
                    <a:pt x="176" y="0"/>
                  </a:moveTo>
                  <a:lnTo>
                    <a:pt x="0" y="0"/>
                  </a:lnTo>
                  <a:lnTo>
                    <a:pt x="3" y="29"/>
                  </a:lnTo>
                  <a:lnTo>
                    <a:pt x="10" y="56"/>
                  </a:lnTo>
                  <a:lnTo>
                    <a:pt x="20" y="80"/>
                  </a:lnTo>
                  <a:lnTo>
                    <a:pt x="34" y="105"/>
                  </a:lnTo>
                  <a:lnTo>
                    <a:pt x="52" y="125"/>
                  </a:lnTo>
                  <a:lnTo>
                    <a:pt x="73" y="144"/>
                  </a:lnTo>
                  <a:lnTo>
                    <a:pt x="97" y="158"/>
                  </a:lnTo>
                  <a:lnTo>
                    <a:pt x="122" y="168"/>
                  </a:lnTo>
                  <a:lnTo>
                    <a:pt x="149" y="175"/>
                  </a:lnTo>
                  <a:lnTo>
                    <a:pt x="176" y="177"/>
                  </a:lnTo>
                  <a:lnTo>
                    <a:pt x="176" y="0"/>
                  </a:lnTo>
                  <a:close/>
                </a:path>
              </a:pathLst>
            </a:custGeom>
            <a:solidFill>
              <a:schemeClr val="bg1"/>
            </a:solidFill>
            <a:ln w="1588">
              <a:solidFill>
                <a:srgbClr val="000000"/>
              </a:solidFill>
              <a:prstDash val="solid"/>
              <a:round/>
              <a:headEnd/>
              <a:tailEnd/>
            </a:ln>
          </p:spPr>
          <p:txBody>
            <a:bodyPr/>
            <a:lstStyle/>
            <a:p>
              <a:endParaRPr lang="en-US"/>
            </a:p>
          </p:txBody>
        </p:sp>
        <p:sp>
          <p:nvSpPr>
            <p:cNvPr id="25674" name="Freeform 39"/>
            <p:cNvSpPr>
              <a:spLocks/>
            </p:cNvSpPr>
            <p:nvPr/>
          </p:nvSpPr>
          <p:spPr bwMode="auto">
            <a:xfrm>
              <a:off x="942" y="3388"/>
              <a:ext cx="88" cy="88"/>
            </a:xfrm>
            <a:custGeom>
              <a:avLst/>
              <a:gdLst>
                <a:gd name="T0" fmla="*/ 88 w 177"/>
                <a:gd name="T1" fmla="*/ 88 h 176"/>
                <a:gd name="T2" fmla="*/ 0 w 177"/>
                <a:gd name="T3" fmla="*/ 88 h 176"/>
                <a:gd name="T4" fmla="*/ 0 w 177"/>
                <a:gd name="T5" fmla="*/ 0 h 176"/>
                <a:gd name="T6" fmla="*/ 14 w 177"/>
                <a:gd name="T7" fmla="*/ 1 h 176"/>
                <a:gd name="T8" fmla="*/ 28 w 177"/>
                <a:gd name="T9" fmla="*/ 5 h 176"/>
                <a:gd name="T10" fmla="*/ 40 w 177"/>
                <a:gd name="T11" fmla="*/ 10 h 176"/>
                <a:gd name="T12" fmla="*/ 52 w 177"/>
                <a:gd name="T13" fmla="*/ 17 h 176"/>
                <a:gd name="T14" fmla="*/ 62 w 177"/>
                <a:gd name="T15" fmla="*/ 26 h 176"/>
                <a:gd name="T16" fmla="*/ 72 w 177"/>
                <a:gd name="T17" fmla="*/ 37 h 176"/>
                <a:gd name="T18" fmla="*/ 79 w 177"/>
                <a:gd name="T19" fmla="*/ 48 h 176"/>
                <a:gd name="T20" fmla="*/ 84 w 177"/>
                <a:gd name="T21" fmla="*/ 61 h 176"/>
                <a:gd name="T22" fmla="*/ 87 w 177"/>
                <a:gd name="T23" fmla="*/ 75 h 176"/>
                <a:gd name="T24" fmla="*/ 88 w 177"/>
                <a:gd name="T25" fmla="*/ 88 h 1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7"/>
                <a:gd name="T40" fmla="*/ 0 h 176"/>
                <a:gd name="T41" fmla="*/ 177 w 177"/>
                <a:gd name="T42" fmla="*/ 176 h 17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7" h="176">
                  <a:moveTo>
                    <a:pt x="177" y="176"/>
                  </a:moveTo>
                  <a:lnTo>
                    <a:pt x="0" y="176"/>
                  </a:lnTo>
                  <a:lnTo>
                    <a:pt x="0" y="0"/>
                  </a:lnTo>
                  <a:lnTo>
                    <a:pt x="29" y="3"/>
                  </a:lnTo>
                  <a:lnTo>
                    <a:pt x="56" y="10"/>
                  </a:lnTo>
                  <a:lnTo>
                    <a:pt x="80" y="20"/>
                  </a:lnTo>
                  <a:lnTo>
                    <a:pt x="105" y="34"/>
                  </a:lnTo>
                  <a:lnTo>
                    <a:pt x="125" y="52"/>
                  </a:lnTo>
                  <a:lnTo>
                    <a:pt x="144" y="73"/>
                  </a:lnTo>
                  <a:lnTo>
                    <a:pt x="158" y="97"/>
                  </a:lnTo>
                  <a:lnTo>
                    <a:pt x="168" y="122"/>
                  </a:lnTo>
                  <a:lnTo>
                    <a:pt x="175" y="149"/>
                  </a:lnTo>
                  <a:lnTo>
                    <a:pt x="177" y="176"/>
                  </a:lnTo>
                  <a:close/>
                </a:path>
              </a:pathLst>
            </a:custGeom>
            <a:solidFill>
              <a:schemeClr val="bg1"/>
            </a:solidFill>
            <a:ln w="1588">
              <a:solidFill>
                <a:srgbClr val="000000"/>
              </a:solidFill>
              <a:prstDash val="solid"/>
              <a:round/>
              <a:headEnd/>
              <a:tailEnd/>
            </a:ln>
          </p:spPr>
          <p:txBody>
            <a:bodyPr/>
            <a:lstStyle/>
            <a:p>
              <a:endParaRPr lang="en-US"/>
            </a:p>
          </p:txBody>
        </p:sp>
        <p:sp>
          <p:nvSpPr>
            <p:cNvPr id="25675" name="Freeform 40"/>
            <p:cNvSpPr>
              <a:spLocks/>
            </p:cNvSpPr>
            <p:nvPr/>
          </p:nvSpPr>
          <p:spPr bwMode="auto">
            <a:xfrm>
              <a:off x="942" y="3476"/>
              <a:ext cx="88" cy="88"/>
            </a:xfrm>
            <a:custGeom>
              <a:avLst/>
              <a:gdLst>
                <a:gd name="T0" fmla="*/ 0 w 177"/>
                <a:gd name="T1" fmla="*/ 0 h 177"/>
                <a:gd name="T2" fmla="*/ 88 w 177"/>
                <a:gd name="T3" fmla="*/ 0 h 177"/>
                <a:gd name="T4" fmla="*/ 87 w 177"/>
                <a:gd name="T5" fmla="*/ 14 h 177"/>
                <a:gd name="T6" fmla="*/ 84 w 177"/>
                <a:gd name="T7" fmla="*/ 28 h 177"/>
                <a:gd name="T8" fmla="*/ 79 w 177"/>
                <a:gd name="T9" fmla="*/ 40 h 177"/>
                <a:gd name="T10" fmla="*/ 72 w 177"/>
                <a:gd name="T11" fmla="*/ 52 h 177"/>
                <a:gd name="T12" fmla="*/ 62 w 177"/>
                <a:gd name="T13" fmla="*/ 62 h 177"/>
                <a:gd name="T14" fmla="*/ 52 w 177"/>
                <a:gd name="T15" fmla="*/ 72 h 177"/>
                <a:gd name="T16" fmla="*/ 40 w 177"/>
                <a:gd name="T17" fmla="*/ 79 h 177"/>
                <a:gd name="T18" fmla="*/ 28 w 177"/>
                <a:gd name="T19" fmla="*/ 84 h 177"/>
                <a:gd name="T20" fmla="*/ 14 w 177"/>
                <a:gd name="T21" fmla="*/ 87 h 177"/>
                <a:gd name="T22" fmla="*/ 0 w 177"/>
                <a:gd name="T23" fmla="*/ 88 h 177"/>
                <a:gd name="T24" fmla="*/ 0 w 177"/>
                <a:gd name="T25" fmla="*/ 0 h 1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7"/>
                <a:gd name="T40" fmla="*/ 0 h 177"/>
                <a:gd name="T41" fmla="*/ 177 w 177"/>
                <a:gd name="T42" fmla="*/ 177 h 1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7" h="177">
                  <a:moveTo>
                    <a:pt x="0" y="0"/>
                  </a:moveTo>
                  <a:lnTo>
                    <a:pt x="177" y="0"/>
                  </a:lnTo>
                  <a:lnTo>
                    <a:pt x="175" y="29"/>
                  </a:lnTo>
                  <a:lnTo>
                    <a:pt x="168" y="56"/>
                  </a:lnTo>
                  <a:lnTo>
                    <a:pt x="158" y="80"/>
                  </a:lnTo>
                  <a:lnTo>
                    <a:pt x="144" y="105"/>
                  </a:lnTo>
                  <a:lnTo>
                    <a:pt x="125" y="125"/>
                  </a:lnTo>
                  <a:lnTo>
                    <a:pt x="105" y="144"/>
                  </a:lnTo>
                  <a:lnTo>
                    <a:pt x="80" y="158"/>
                  </a:lnTo>
                  <a:lnTo>
                    <a:pt x="56" y="168"/>
                  </a:lnTo>
                  <a:lnTo>
                    <a:pt x="29" y="175"/>
                  </a:lnTo>
                  <a:lnTo>
                    <a:pt x="0" y="177"/>
                  </a:lnTo>
                  <a:lnTo>
                    <a:pt x="0" y="0"/>
                  </a:lnTo>
                  <a:close/>
                </a:path>
              </a:pathLst>
            </a:custGeom>
            <a:solidFill>
              <a:srgbClr val="FF3300"/>
            </a:solidFill>
            <a:ln w="1588">
              <a:solidFill>
                <a:srgbClr val="FF3300"/>
              </a:solidFill>
              <a:prstDash val="solid"/>
              <a:round/>
              <a:headEnd/>
              <a:tailEnd/>
            </a:ln>
          </p:spPr>
          <p:txBody>
            <a:bodyPr/>
            <a:lstStyle/>
            <a:p>
              <a:endParaRPr lang="en-US"/>
            </a:p>
          </p:txBody>
        </p:sp>
        <p:sp>
          <p:nvSpPr>
            <p:cNvPr id="25676" name="Freeform 41"/>
            <p:cNvSpPr>
              <a:spLocks/>
            </p:cNvSpPr>
            <p:nvPr/>
          </p:nvSpPr>
          <p:spPr bwMode="auto">
            <a:xfrm>
              <a:off x="854" y="3388"/>
              <a:ext cx="88" cy="88"/>
            </a:xfrm>
            <a:custGeom>
              <a:avLst/>
              <a:gdLst>
                <a:gd name="T0" fmla="*/ 0 w 176"/>
                <a:gd name="T1" fmla="*/ 88 h 176"/>
                <a:gd name="T2" fmla="*/ 88 w 176"/>
                <a:gd name="T3" fmla="*/ 88 h 176"/>
                <a:gd name="T4" fmla="*/ 88 w 176"/>
                <a:gd name="T5" fmla="*/ 0 h 176"/>
                <a:gd name="T6" fmla="*/ 75 w 176"/>
                <a:gd name="T7" fmla="*/ 1 h 176"/>
                <a:gd name="T8" fmla="*/ 61 w 176"/>
                <a:gd name="T9" fmla="*/ 5 h 176"/>
                <a:gd name="T10" fmla="*/ 48 w 176"/>
                <a:gd name="T11" fmla="*/ 10 h 176"/>
                <a:gd name="T12" fmla="*/ 37 w 176"/>
                <a:gd name="T13" fmla="*/ 17 h 176"/>
                <a:gd name="T14" fmla="*/ 26 w 176"/>
                <a:gd name="T15" fmla="*/ 26 h 176"/>
                <a:gd name="T16" fmla="*/ 17 w 176"/>
                <a:gd name="T17" fmla="*/ 37 h 176"/>
                <a:gd name="T18" fmla="*/ 10 w 176"/>
                <a:gd name="T19" fmla="*/ 48 h 176"/>
                <a:gd name="T20" fmla="*/ 5 w 176"/>
                <a:gd name="T21" fmla="*/ 61 h 176"/>
                <a:gd name="T22" fmla="*/ 1 w 176"/>
                <a:gd name="T23" fmla="*/ 75 h 176"/>
                <a:gd name="T24" fmla="*/ 0 w 176"/>
                <a:gd name="T25" fmla="*/ 88 h 1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6"/>
                <a:gd name="T40" fmla="*/ 0 h 176"/>
                <a:gd name="T41" fmla="*/ 176 w 176"/>
                <a:gd name="T42" fmla="*/ 176 h 17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6" h="176">
                  <a:moveTo>
                    <a:pt x="0" y="176"/>
                  </a:moveTo>
                  <a:lnTo>
                    <a:pt x="176" y="176"/>
                  </a:lnTo>
                  <a:lnTo>
                    <a:pt x="176" y="0"/>
                  </a:lnTo>
                  <a:lnTo>
                    <a:pt x="149" y="3"/>
                  </a:lnTo>
                  <a:lnTo>
                    <a:pt x="122" y="10"/>
                  </a:lnTo>
                  <a:lnTo>
                    <a:pt x="97" y="20"/>
                  </a:lnTo>
                  <a:lnTo>
                    <a:pt x="73" y="34"/>
                  </a:lnTo>
                  <a:lnTo>
                    <a:pt x="52" y="52"/>
                  </a:lnTo>
                  <a:lnTo>
                    <a:pt x="34" y="73"/>
                  </a:lnTo>
                  <a:lnTo>
                    <a:pt x="20" y="97"/>
                  </a:lnTo>
                  <a:lnTo>
                    <a:pt x="10" y="122"/>
                  </a:lnTo>
                  <a:lnTo>
                    <a:pt x="3" y="149"/>
                  </a:lnTo>
                  <a:lnTo>
                    <a:pt x="0" y="176"/>
                  </a:lnTo>
                  <a:close/>
                </a:path>
              </a:pathLst>
            </a:custGeom>
            <a:solidFill>
              <a:srgbClr val="FF3300"/>
            </a:solidFill>
            <a:ln w="1588">
              <a:solidFill>
                <a:srgbClr val="FF3300"/>
              </a:solidFill>
              <a:prstDash val="solid"/>
              <a:round/>
              <a:headEnd/>
              <a:tailEnd/>
            </a:ln>
          </p:spPr>
          <p:txBody>
            <a:bodyPr/>
            <a:lstStyle/>
            <a:p>
              <a:endParaRPr lang="en-US"/>
            </a:p>
          </p:txBody>
        </p:sp>
        <p:sp>
          <p:nvSpPr>
            <p:cNvPr id="25677" name="Oval 42"/>
            <p:cNvSpPr>
              <a:spLocks noChangeArrowheads="1"/>
            </p:cNvSpPr>
            <p:nvPr/>
          </p:nvSpPr>
          <p:spPr bwMode="auto">
            <a:xfrm>
              <a:off x="854" y="3388"/>
              <a:ext cx="176" cy="176"/>
            </a:xfrm>
            <a:prstGeom prst="ellipse">
              <a:avLst/>
            </a:prstGeom>
            <a:noFill/>
            <a:ln w="9525">
              <a:solidFill>
                <a:srgbClr val="FF3300"/>
              </a:solidFill>
              <a:round/>
              <a:headEnd/>
              <a:tailEnd/>
            </a:ln>
          </p:spPr>
          <p:txBody>
            <a:bodyPr anchor="ctr">
              <a:spAutoFit/>
            </a:bodyPr>
            <a:lstStyle/>
            <a:p>
              <a:endParaRPr lang="en-US"/>
            </a:p>
          </p:txBody>
        </p:sp>
      </p:grpSp>
      <p:grpSp>
        <p:nvGrpSpPr>
          <p:cNvPr id="25627" name="Group 43"/>
          <p:cNvGrpSpPr>
            <a:grpSpLocks/>
          </p:cNvGrpSpPr>
          <p:nvPr/>
        </p:nvGrpSpPr>
        <p:grpSpPr bwMode="auto">
          <a:xfrm>
            <a:off x="4364038" y="5726113"/>
            <a:ext cx="347662" cy="103187"/>
            <a:chOff x="2749" y="3607"/>
            <a:chExt cx="219" cy="65"/>
          </a:xfrm>
        </p:grpSpPr>
        <p:sp>
          <p:nvSpPr>
            <p:cNvPr id="25666" name="Line 44"/>
            <p:cNvSpPr>
              <a:spLocks noChangeShapeType="1"/>
            </p:cNvSpPr>
            <p:nvPr/>
          </p:nvSpPr>
          <p:spPr bwMode="auto">
            <a:xfrm flipH="1" flipV="1">
              <a:off x="2784" y="3624"/>
              <a:ext cx="184" cy="48"/>
            </a:xfrm>
            <a:prstGeom prst="line">
              <a:avLst/>
            </a:prstGeom>
            <a:noFill/>
            <a:ln w="25400">
              <a:solidFill>
                <a:srgbClr val="FF0000"/>
              </a:solidFill>
              <a:prstDash val="dash"/>
              <a:round/>
              <a:headEnd/>
              <a:tailEnd/>
            </a:ln>
          </p:spPr>
          <p:txBody>
            <a:bodyPr>
              <a:spAutoFit/>
            </a:bodyPr>
            <a:lstStyle/>
            <a:p>
              <a:endParaRPr lang="en-US"/>
            </a:p>
          </p:txBody>
        </p:sp>
        <p:grpSp>
          <p:nvGrpSpPr>
            <p:cNvPr id="25667" name="Group 45"/>
            <p:cNvGrpSpPr>
              <a:grpSpLocks/>
            </p:cNvGrpSpPr>
            <p:nvPr/>
          </p:nvGrpSpPr>
          <p:grpSpPr bwMode="auto">
            <a:xfrm>
              <a:off x="2749" y="3607"/>
              <a:ext cx="35" cy="36"/>
              <a:chOff x="854" y="3388"/>
              <a:chExt cx="176" cy="176"/>
            </a:xfrm>
          </p:grpSpPr>
          <p:sp>
            <p:nvSpPr>
              <p:cNvPr id="25668" name="Freeform 46"/>
              <p:cNvSpPr>
                <a:spLocks/>
              </p:cNvSpPr>
              <p:nvPr/>
            </p:nvSpPr>
            <p:spPr bwMode="auto">
              <a:xfrm>
                <a:off x="854" y="3476"/>
                <a:ext cx="88" cy="88"/>
              </a:xfrm>
              <a:custGeom>
                <a:avLst/>
                <a:gdLst>
                  <a:gd name="T0" fmla="*/ 88 w 176"/>
                  <a:gd name="T1" fmla="*/ 0 h 177"/>
                  <a:gd name="T2" fmla="*/ 0 w 176"/>
                  <a:gd name="T3" fmla="*/ 0 h 177"/>
                  <a:gd name="T4" fmla="*/ 1 w 176"/>
                  <a:gd name="T5" fmla="*/ 14 h 177"/>
                  <a:gd name="T6" fmla="*/ 5 w 176"/>
                  <a:gd name="T7" fmla="*/ 28 h 177"/>
                  <a:gd name="T8" fmla="*/ 10 w 176"/>
                  <a:gd name="T9" fmla="*/ 40 h 177"/>
                  <a:gd name="T10" fmla="*/ 17 w 176"/>
                  <a:gd name="T11" fmla="*/ 52 h 177"/>
                  <a:gd name="T12" fmla="*/ 26 w 176"/>
                  <a:gd name="T13" fmla="*/ 62 h 177"/>
                  <a:gd name="T14" fmla="*/ 37 w 176"/>
                  <a:gd name="T15" fmla="*/ 72 h 177"/>
                  <a:gd name="T16" fmla="*/ 48 w 176"/>
                  <a:gd name="T17" fmla="*/ 79 h 177"/>
                  <a:gd name="T18" fmla="*/ 61 w 176"/>
                  <a:gd name="T19" fmla="*/ 84 h 177"/>
                  <a:gd name="T20" fmla="*/ 75 w 176"/>
                  <a:gd name="T21" fmla="*/ 87 h 177"/>
                  <a:gd name="T22" fmla="*/ 88 w 176"/>
                  <a:gd name="T23" fmla="*/ 88 h 177"/>
                  <a:gd name="T24" fmla="*/ 88 w 176"/>
                  <a:gd name="T25" fmla="*/ 0 h 1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6"/>
                  <a:gd name="T40" fmla="*/ 0 h 177"/>
                  <a:gd name="T41" fmla="*/ 176 w 176"/>
                  <a:gd name="T42" fmla="*/ 177 h 1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6" h="177">
                    <a:moveTo>
                      <a:pt x="176" y="0"/>
                    </a:moveTo>
                    <a:lnTo>
                      <a:pt x="0" y="0"/>
                    </a:lnTo>
                    <a:lnTo>
                      <a:pt x="3" y="29"/>
                    </a:lnTo>
                    <a:lnTo>
                      <a:pt x="10" y="56"/>
                    </a:lnTo>
                    <a:lnTo>
                      <a:pt x="20" y="80"/>
                    </a:lnTo>
                    <a:lnTo>
                      <a:pt x="34" y="105"/>
                    </a:lnTo>
                    <a:lnTo>
                      <a:pt x="52" y="125"/>
                    </a:lnTo>
                    <a:lnTo>
                      <a:pt x="73" y="144"/>
                    </a:lnTo>
                    <a:lnTo>
                      <a:pt x="97" y="158"/>
                    </a:lnTo>
                    <a:lnTo>
                      <a:pt x="122" y="168"/>
                    </a:lnTo>
                    <a:lnTo>
                      <a:pt x="149" y="175"/>
                    </a:lnTo>
                    <a:lnTo>
                      <a:pt x="176" y="177"/>
                    </a:lnTo>
                    <a:lnTo>
                      <a:pt x="176" y="0"/>
                    </a:lnTo>
                    <a:close/>
                  </a:path>
                </a:pathLst>
              </a:custGeom>
              <a:solidFill>
                <a:schemeClr val="bg1"/>
              </a:solidFill>
              <a:ln w="1588">
                <a:solidFill>
                  <a:srgbClr val="000000"/>
                </a:solidFill>
                <a:prstDash val="solid"/>
                <a:round/>
                <a:headEnd/>
                <a:tailEnd/>
              </a:ln>
            </p:spPr>
            <p:txBody>
              <a:bodyPr/>
              <a:lstStyle/>
              <a:p>
                <a:endParaRPr lang="en-US"/>
              </a:p>
            </p:txBody>
          </p:sp>
          <p:sp>
            <p:nvSpPr>
              <p:cNvPr id="25669" name="Freeform 47"/>
              <p:cNvSpPr>
                <a:spLocks/>
              </p:cNvSpPr>
              <p:nvPr/>
            </p:nvSpPr>
            <p:spPr bwMode="auto">
              <a:xfrm>
                <a:off x="942" y="3388"/>
                <a:ext cx="88" cy="88"/>
              </a:xfrm>
              <a:custGeom>
                <a:avLst/>
                <a:gdLst>
                  <a:gd name="T0" fmla="*/ 88 w 177"/>
                  <a:gd name="T1" fmla="*/ 88 h 176"/>
                  <a:gd name="T2" fmla="*/ 0 w 177"/>
                  <a:gd name="T3" fmla="*/ 88 h 176"/>
                  <a:gd name="T4" fmla="*/ 0 w 177"/>
                  <a:gd name="T5" fmla="*/ 0 h 176"/>
                  <a:gd name="T6" fmla="*/ 14 w 177"/>
                  <a:gd name="T7" fmla="*/ 1 h 176"/>
                  <a:gd name="T8" fmla="*/ 28 w 177"/>
                  <a:gd name="T9" fmla="*/ 5 h 176"/>
                  <a:gd name="T10" fmla="*/ 40 w 177"/>
                  <a:gd name="T11" fmla="*/ 10 h 176"/>
                  <a:gd name="T12" fmla="*/ 52 w 177"/>
                  <a:gd name="T13" fmla="*/ 17 h 176"/>
                  <a:gd name="T14" fmla="*/ 62 w 177"/>
                  <a:gd name="T15" fmla="*/ 26 h 176"/>
                  <a:gd name="T16" fmla="*/ 72 w 177"/>
                  <a:gd name="T17" fmla="*/ 37 h 176"/>
                  <a:gd name="T18" fmla="*/ 79 w 177"/>
                  <a:gd name="T19" fmla="*/ 48 h 176"/>
                  <a:gd name="T20" fmla="*/ 84 w 177"/>
                  <a:gd name="T21" fmla="*/ 61 h 176"/>
                  <a:gd name="T22" fmla="*/ 87 w 177"/>
                  <a:gd name="T23" fmla="*/ 75 h 176"/>
                  <a:gd name="T24" fmla="*/ 88 w 177"/>
                  <a:gd name="T25" fmla="*/ 88 h 1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7"/>
                  <a:gd name="T40" fmla="*/ 0 h 176"/>
                  <a:gd name="T41" fmla="*/ 177 w 177"/>
                  <a:gd name="T42" fmla="*/ 176 h 17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7" h="176">
                    <a:moveTo>
                      <a:pt x="177" y="176"/>
                    </a:moveTo>
                    <a:lnTo>
                      <a:pt x="0" y="176"/>
                    </a:lnTo>
                    <a:lnTo>
                      <a:pt x="0" y="0"/>
                    </a:lnTo>
                    <a:lnTo>
                      <a:pt x="29" y="3"/>
                    </a:lnTo>
                    <a:lnTo>
                      <a:pt x="56" y="10"/>
                    </a:lnTo>
                    <a:lnTo>
                      <a:pt x="80" y="20"/>
                    </a:lnTo>
                    <a:lnTo>
                      <a:pt x="105" y="34"/>
                    </a:lnTo>
                    <a:lnTo>
                      <a:pt x="125" y="52"/>
                    </a:lnTo>
                    <a:lnTo>
                      <a:pt x="144" y="73"/>
                    </a:lnTo>
                    <a:lnTo>
                      <a:pt x="158" y="97"/>
                    </a:lnTo>
                    <a:lnTo>
                      <a:pt x="168" y="122"/>
                    </a:lnTo>
                    <a:lnTo>
                      <a:pt x="175" y="149"/>
                    </a:lnTo>
                    <a:lnTo>
                      <a:pt x="177" y="176"/>
                    </a:lnTo>
                    <a:close/>
                  </a:path>
                </a:pathLst>
              </a:custGeom>
              <a:solidFill>
                <a:schemeClr val="bg1"/>
              </a:solidFill>
              <a:ln w="1588">
                <a:solidFill>
                  <a:srgbClr val="000000"/>
                </a:solidFill>
                <a:prstDash val="solid"/>
                <a:round/>
                <a:headEnd/>
                <a:tailEnd/>
              </a:ln>
            </p:spPr>
            <p:txBody>
              <a:bodyPr/>
              <a:lstStyle/>
              <a:p>
                <a:endParaRPr lang="en-US"/>
              </a:p>
            </p:txBody>
          </p:sp>
          <p:sp>
            <p:nvSpPr>
              <p:cNvPr id="25670" name="Freeform 48"/>
              <p:cNvSpPr>
                <a:spLocks/>
              </p:cNvSpPr>
              <p:nvPr/>
            </p:nvSpPr>
            <p:spPr bwMode="auto">
              <a:xfrm>
                <a:off x="942" y="3476"/>
                <a:ext cx="88" cy="88"/>
              </a:xfrm>
              <a:custGeom>
                <a:avLst/>
                <a:gdLst>
                  <a:gd name="T0" fmla="*/ 0 w 177"/>
                  <a:gd name="T1" fmla="*/ 0 h 177"/>
                  <a:gd name="T2" fmla="*/ 88 w 177"/>
                  <a:gd name="T3" fmla="*/ 0 h 177"/>
                  <a:gd name="T4" fmla="*/ 87 w 177"/>
                  <a:gd name="T5" fmla="*/ 14 h 177"/>
                  <a:gd name="T6" fmla="*/ 84 w 177"/>
                  <a:gd name="T7" fmla="*/ 28 h 177"/>
                  <a:gd name="T8" fmla="*/ 79 w 177"/>
                  <a:gd name="T9" fmla="*/ 40 h 177"/>
                  <a:gd name="T10" fmla="*/ 72 w 177"/>
                  <a:gd name="T11" fmla="*/ 52 h 177"/>
                  <a:gd name="T12" fmla="*/ 62 w 177"/>
                  <a:gd name="T13" fmla="*/ 62 h 177"/>
                  <a:gd name="T14" fmla="*/ 52 w 177"/>
                  <a:gd name="T15" fmla="*/ 72 h 177"/>
                  <a:gd name="T16" fmla="*/ 40 w 177"/>
                  <a:gd name="T17" fmla="*/ 79 h 177"/>
                  <a:gd name="T18" fmla="*/ 28 w 177"/>
                  <a:gd name="T19" fmla="*/ 84 h 177"/>
                  <a:gd name="T20" fmla="*/ 14 w 177"/>
                  <a:gd name="T21" fmla="*/ 87 h 177"/>
                  <a:gd name="T22" fmla="*/ 0 w 177"/>
                  <a:gd name="T23" fmla="*/ 88 h 177"/>
                  <a:gd name="T24" fmla="*/ 0 w 177"/>
                  <a:gd name="T25" fmla="*/ 0 h 1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7"/>
                  <a:gd name="T40" fmla="*/ 0 h 177"/>
                  <a:gd name="T41" fmla="*/ 177 w 177"/>
                  <a:gd name="T42" fmla="*/ 177 h 1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7" h="177">
                    <a:moveTo>
                      <a:pt x="0" y="0"/>
                    </a:moveTo>
                    <a:lnTo>
                      <a:pt x="177" y="0"/>
                    </a:lnTo>
                    <a:lnTo>
                      <a:pt x="175" y="29"/>
                    </a:lnTo>
                    <a:lnTo>
                      <a:pt x="168" y="56"/>
                    </a:lnTo>
                    <a:lnTo>
                      <a:pt x="158" y="80"/>
                    </a:lnTo>
                    <a:lnTo>
                      <a:pt x="144" y="105"/>
                    </a:lnTo>
                    <a:lnTo>
                      <a:pt x="125" y="125"/>
                    </a:lnTo>
                    <a:lnTo>
                      <a:pt x="105" y="144"/>
                    </a:lnTo>
                    <a:lnTo>
                      <a:pt x="80" y="158"/>
                    </a:lnTo>
                    <a:lnTo>
                      <a:pt x="56" y="168"/>
                    </a:lnTo>
                    <a:lnTo>
                      <a:pt x="29" y="175"/>
                    </a:lnTo>
                    <a:lnTo>
                      <a:pt x="0" y="177"/>
                    </a:lnTo>
                    <a:lnTo>
                      <a:pt x="0" y="0"/>
                    </a:lnTo>
                    <a:close/>
                  </a:path>
                </a:pathLst>
              </a:custGeom>
              <a:solidFill>
                <a:srgbClr val="FF3300"/>
              </a:solidFill>
              <a:ln w="1588">
                <a:solidFill>
                  <a:srgbClr val="FF3300"/>
                </a:solidFill>
                <a:prstDash val="solid"/>
                <a:round/>
                <a:headEnd/>
                <a:tailEnd/>
              </a:ln>
            </p:spPr>
            <p:txBody>
              <a:bodyPr/>
              <a:lstStyle/>
              <a:p>
                <a:endParaRPr lang="en-US"/>
              </a:p>
            </p:txBody>
          </p:sp>
          <p:sp>
            <p:nvSpPr>
              <p:cNvPr id="25671" name="Freeform 49"/>
              <p:cNvSpPr>
                <a:spLocks/>
              </p:cNvSpPr>
              <p:nvPr/>
            </p:nvSpPr>
            <p:spPr bwMode="auto">
              <a:xfrm>
                <a:off x="854" y="3388"/>
                <a:ext cx="88" cy="88"/>
              </a:xfrm>
              <a:custGeom>
                <a:avLst/>
                <a:gdLst>
                  <a:gd name="T0" fmla="*/ 0 w 176"/>
                  <a:gd name="T1" fmla="*/ 88 h 176"/>
                  <a:gd name="T2" fmla="*/ 88 w 176"/>
                  <a:gd name="T3" fmla="*/ 88 h 176"/>
                  <a:gd name="T4" fmla="*/ 88 w 176"/>
                  <a:gd name="T5" fmla="*/ 0 h 176"/>
                  <a:gd name="T6" fmla="*/ 75 w 176"/>
                  <a:gd name="T7" fmla="*/ 1 h 176"/>
                  <a:gd name="T8" fmla="*/ 61 w 176"/>
                  <a:gd name="T9" fmla="*/ 5 h 176"/>
                  <a:gd name="T10" fmla="*/ 48 w 176"/>
                  <a:gd name="T11" fmla="*/ 10 h 176"/>
                  <a:gd name="T12" fmla="*/ 37 w 176"/>
                  <a:gd name="T13" fmla="*/ 17 h 176"/>
                  <a:gd name="T14" fmla="*/ 26 w 176"/>
                  <a:gd name="T15" fmla="*/ 26 h 176"/>
                  <a:gd name="T16" fmla="*/ 17 w 176"/>
                  <a:gd name="T17" fmla="*/ 37 h 176"/>
                  <a:gd name="T18" fmla="*/ 10 w 176"/>
                  <a:gd name="T19" fmla="*/ 48 h 176"/>
                  <a:gd name="T20" fmla="*/ 5 w 176"/>
                  <a:gd name="T21" fmla="*/ 61 h 176"/>
                  <a:gd name="T22" fmla="*/ 1 w 176"/>
                  <a:gd name="T23" fmla="*/ 75 h 176"/>
                  <a:gd name="T24" fmla="*/ 0 w 176"/>
                  <a:gd name="T25" fmla="*/ 88 h 1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6"/>
                  <a:gd name="T40" fmla="*/ 0 h 176"/>
                  <a:gd name="T41" fmla="*/ 176 w 176"/>
                  <a:gd name="T42" fmla="*/ 176 h 17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6" h="176">
                    <a:moveTo>
                      <a:pt x="0" y="176"/>
                    </a:moveTo>
                    <a:lnTo>
                      <a:pt x="176" y="176"/>
                    </a:lnTo>
                    <a:lnTo>
                      <a:pt x="176" y="0"/>
                    </a:lnTo>
                    <a:lnTo>
                      <a:pt x="149" y="3"/>
                    </a:lnTo>
                    <a:lnTo>
                      <a:pt x="122" y="10"/>
                    </a:lnTo>
                    <a:lnTo>
                      <a:pt x="97" y="20"/>
                    </a:lnTo>
                    <a:lnTo>
                      <a:pt x="73" y="34"/>
                    </a:lnTo>
                    <a:lnTo>
                      <a:pt x="52" y="52"/>
                    </a:lnTo>
                    <a:lnTo>
                      <a:pt x="34" y="73"/>
                    </a:lnTo>
                    <a:lnTo>
                      <a:pt x="20" y="97"/>
                    </a:lnTo>
                    <a:lnTo>
                      <a:pt x="10" y="122"/>
                    </a:lnTo>
                    <a:lnTo>
                      <a:pt x="3" y="149"/>
                    </a:lnTo>
                    <a:lnTo>
                      <a:pt x="0" y="176"/>
                    </a:lnTo>
                    <a:close/>
                  </a:path>
                </a:pathLst>
              </a:custGeom>
              <a:solidFill>
                <a:srgbClr val="FF3300"/>
              </a:solidFill>
              <a:ln w="1588">
                <a:solidFill>
                  <a:srgbClr val="FF3300"/>
                </a:solidFill>
                <a:prstDash val="solid"/>
                <a:round/>
                <a:headEnd/>
                <a:tailEnd/>
              </a:ln>
            </p:spPr>
            <p:txBody>
              <a:bodyPr/>
              <a:lstStyle/>
              <a:p>
                <a:endParaRPr lang="en-US"/>
              </a:p>
            </p:txBody>
          </p:sp>
          <p:sp>
            <p:nvSpPr>
              <p:cNvPr id="25672" name="Oval 50"/>
              <p:cNvSpPr>
                <a:spLocks noChangeArrowheads="1"/>
              </p:cNvSpPr>
              <p:nvPr/>
            </p:nvSpPr>
            <p:spPr bwMode="auto">
              <a:xfrm>
                <a:off x="854" y="3388"/>
                <a:ext cx="176" cy="176"/>
              </a:xfrm>
              <a:prstGeom prst="ellipse">
                <a:avLst/>
              </a:prstGeom>
              <a:noFill/>
              <a:ln w="9525">
                <a:solidFill>
                  <a:srgbClr val="FF3300"/>
                </a:solidFill>
                <a:round/>
                <a:headEnd/>
                <a:tailEnd/>
              </a:ln>
            </p:spPr>
            <p:txBody>
              <a:bodyPr anchor="ctr">
                <a:spAutoFit/>
              </a:bodyPr>
              <a:lstStyle/>
              <a:p>
                <a:endParaRPr lang="en-US"/>
              </a:p>
            </p:txBody>
          </p:sp>
        </p:grpSp>
      </p:grpSp>
      <p:grpSp>
        <p:nvGrpSpPr>
          <p:cNvPr id="25628" name="Group 51"/>
          <p:cNvGrpSpPr>
            <a:grpSpLocks/>
          </p:cNvGrpSpPr>
          <p:nvPr/>
        </p:nvGrpSpPr>
        <p:grpSpPr bwMode="auto">
          <a:xfrm>
            <a:off x="3890962" y="2800350"/>
            <a:ext cx="549275" cy="2270125"/>
            <a:chOff x="2441" y="1756"/>
            <a:chExt cx="368" cy="1462"/>
          </a:xfrm>
        </p:grpSpPr>
        <p:sp>
          <p:nvSpPr>
            <p:cNvPr id="25664" name="Freeform 52"/>
            <p:cNvSpPr>
              <a:spLocks/>
            </p:cNvSpPr>
            <p:nvPr/>
          </p:nvSpPr>
          <p:spPr bwMode="auto">
            <a:xfrm>
              <a:off x="2546" y="2477"/>
              <a:ext cx="263" cy="741"/>
            </a:xfrm>
            <a:custGeom>
              <a:avLst/>
              <a:gdLst>
                <a:gd name="T0" fmla="*/ 32 w 263"/>
                <a:gd name="T1" fmla="*/ 741 h 741"/>
                <a:gd name="T2" fmla="*/ 13 w 263"/>
                <a:gd name="T3" fmla="*/ 652 h 741"/>
                <a:gd name="T4" fmla="*/ 3 w 263"/>
                <a:gd name="T5" fmla="*/ 562 h 741"/>
                <a:gd name="T6" fmla="*/ 3 w 263"/>
                <a:gd name="T7" fmla="*/ 433 h 741"/>
                <a:gd name="T8" fmla="*/ 19 w 263"/>
                <a:gd name="T9" fmla="*/ 319 h 741"/>
                <a:gd name="T10" fmla="*/ 48 w 263"/>
                <a:gd name="T11" fmla="*/ 231 h 741"/>
                <a:gd name="T12" fmla="*/ 97 w 263"/>
                <a:gd name="T13" fmla="*/ 150 h 741"/>
                <a:gd name="T14" fmla="*/ 172 w 263"/>
                <a:gd name="T15" fmla="*/ 71 h 741"/>
                <a:gd name="T16" fmla="*/ 263 w 263"/>
                <a:gd name="T17" fmla="*/ 0 h 74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3"/>
                <a:gd name="T28" fmla="*/ 0 h 741"/>
                <a:gd name="T29" fmla="*/ 263 w 263"/>
                <a:gd name="T30" fmla="*/ 741 h 74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3" h="741">
                  <a:moveTo>
                    <a:pt x="32" y="741"/>
                  </a:moveTo>
                  <a:cubicBezTo>
                    <a:pt x="29" y="726"/>
                    <a:pt x="18" y="682"/>
                    <a:pt x="13" y="652"/>
                  </a:cubicBezTo>
                  <a:cubicBezTo>
                    <a:pt x="8" y="622"/>
                    <a:pt x="5" y="598"/>
                    <a:pt x="3" y="562"/>
                  </a:cubicBezTo>
                  <a:cubicBezTo>
                    <a:pt x="1" y="526"/>
                    <a:pt x="0" y="473"/>
                    <a:pt x="3" y="433"/>
                  </a:cubicBezTo>
                  <a:cubicBezTo>
                    <a:pt x="6" y="393"/>
                    <a:pt x="12" y="353"/>
                    <a:pt x="19" y="319"/>
                  </a:cubicBezTo>
                  <a:cubicBezTo>
                    <a:pt x="26" y="285"/>
                    <a:pt x="35" y="259"/>
                    <a:pt x="48" y="231"/>
                  </a:cubicBezTo>
                  <a:cubicBezTo>
                    <a:pt x="61" y="203"/>
                    <a:pt x="76" y="177"/>
                    <a:pt x="97" y="150"/>
                  </a:cubicBezTo>
                  <a:cubicBezTo>
                    <a:pt x="118" y="123"/>
                    <a:pt x="144" y="96"/>
                    <a:pt x="172" y="71"/>
                  </a:cubicBezTo>
                  <a:cubicBezTo>
                    <a:pt x="200" y="46"/>
                    <a:pt x="248" y="12"/>
                    <a:pt x="263" y="0"/>
                  </a:cubicBezTo>
                </a:path>
              </a:pathLst>
            </a:custGeom>
            <a:noFill/>
            <a:ln w="12700" cap="flat" cmpd="sng">
              <a:solidFill>
                <a:schemeClr val="tx1"/>
              </a:solidFill>
              <a:prstDash val="solid"/>
              <a:round/>
              <a:headEnd type="none" w="med" len="med"/>
              <a:tailEnd type="none" w="med" len="med"/>
            </a:ln>
          </p:spPr>
          <p:txBody>
            <a:bodyPr anchor="ctr">
              <a:spAutoFit/>
            </a:bodyPr>
            <a:lstStyle/>
            <a:p>
              <a:endParaRPr lang="en-US"/>
            </a:p>
          </p:txBody>
        </p:sp>
        <p:sp>
          <p:nvSpPr>
            <p:cNvPr id="25665" name="Freeform 53"/>
            <p:cNvSpPr>
              <a:spLocks/>
            </p:cNvSpPr>
            <p:nvPr/>
          </p:nvSpPr>
          <p:spPr bwMode="auto">
            <a:xfrm>
              <a:off x="2441" y="1756"/>
              <a:ext cx="368" cy="726"/>
            </a:xfrm>
            <a:custGeom>
              <a:avLst/>
              <a:gdLst>
                <a:gd name="T0" fmla="*/ 0 w 368"/>
                <a:gd name="T1" fmla="*/ 0 h 726"/>
                <a:gd name="T2" fmla="*/ 57 w 368"/>
                <a:gd name="T3" fmla="*/ 102 h 726"/>
                <a:gd name="T4" fmla="*/ 117 w 368"/>
                <a:gd name="T5" fmla="*/ 213 h 726"/>
                <a:gd name="T6" fmla="*/ 168 w 368"/>
                <a:gd name="T7" fmla="*/ 307 h 726"/>
                <a:gd name="T8" fmla="*/ 224 w 368"/>
                <a:gd name="T9" fmla="*/ 425 h 726"/>
                <a:gd name="T10" fmla="*/ 282 w 368"/>
                <a:gd name="T11" fmla="*/ 545 h 726"/>
                <a:gd name="T12" fmla="*/ 336 w 368"/>
                <a:gd name="T13" fmla="*/ 660 h 726"/>
                <a:gd name="T14" fmla="*/ 368 w 368"/>
                <a:gd name="T15" fmla="*/ 726 h 726"/>
                <a:gd name="T16" fmla="*/ 0 60000 65536"/>
                <a:gd name="T17" fmla="*/ 0 60000 65536"/>
                <a:gd name="T18" fmla="*/ 0 60000 65536"/>
                <a:gd name="T19" fmla="*/ 0 60000 65536"/>
                <a:gd name="T20" fmla="*/ 0 60000 65536"/>
                <a:gd name="T21" fmla="*/ 0 60000 65536"/>
                <a:gd name="T22" fmla="*/ 0 60000 65536"/>
                <a:gd name="T23" fmla="*/ 0 60000 65536"/>
                <a:gd name="T24" fmla="*/ 0 w 368"/>
                <a:gd name="T25" fmla="*/ 0 h 726"/>
                <a:gd name="T26" fmla="*/ 368 w 368"/>
                <a:gd name="T27" fmla="*/ 726 h 7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68" h="726">
                  <a:moveTo>
                    <a:pt x="0" y="0"/>
                  </a:moveTo>
                  <a:cubicBezTo>
                    <a:pt x="10" y="17"/>
                    <a:pt x="37" y="66"/>
                    <a:pt x="57" y="102"/>
                  </a:cubicBezTo>
                  <a:cubicBezTo>
                    <a:pt x="77" y="138"/>
                    <a:pt x="99" y="179"/>
                    <a:pt x="117" y="213"/>
                  </a:cubicBezTo>
                  <a:cubicBezTo>
                    <a:pt x="135" y="247"/>
                    <a:pt x="150" y="272"/>
                    <a:pt x="168" y="307"/>
                  </a:cubicBezTo>
                  <a:cubicBezTo>
                    <a:pt x="186" y="342"/>
                    <a:pt x="205" y="385"/>
                    <a:pt x="224" y="425"/>
                  </a:cubicBezTo>
                  <a:cubicBezTo>
                    <a:pt x="243" y="465"/>
                    <a:pt x="263" y="506"/>
                    <a:pt x="282" y="545"/>
                  </a:cubicBezTo>
                  <a:cubicBezTo>
                    <a:pt x="301" y="584"/>
                    <a:pt x="322" y="630"/>
                    <a:pt x="336" y="660"/>
                  </a:cubicBezTo>
                  <a:cubicBezTo>
                    <a:pt x="350" y="690"/>
                    <a:pt x="361" y="712"/>
                    <a:pt x="368" y="726"/>
                  </a:cubicBezTo>
                </a:path>
              </a:pathLst>
            </a:custGeom>
            <a:noFill/>
            <a:ln w="12700" cap="flat" cmpd="sng">
              <a:solidFill>
                <a:schemeClr val="tx1"/>
              </a:solidFill>
              <a:prstDash val="solid"/>
              <a:round/>
              <a:headEnd type="none" w="med" len="med"/>
              <a:tailEnd type="none" w="med" len="med"/>
            </a:ln>
          </p:spPr>
          <p:txBody>
            <a:bodyPr anchor="ctr">
              <a:spAutoFit/>
            </a:bodyPr>
            <a:lstStyle/>
            <a:p>
              <a:endParaRPr lang="en-US"/>
            </a:p>
          </p:txBody>
        </p:sp>
      </p:grpSp>
      <p:grpSp>
        <p:nvGrpSpPr>
          <p:cNvPr id="25629" name="Group 54"/>
          <p:cNvGrpSpPr>
            <a:grpSpLocks/>
          </p:cNvGrpSpPr>
          <p:nvPr/>
        </p:nvGrpSpPr>
        <p:grpSpPr bwMode="auto">
          <a:xfrm>
            <a:off x="5078413" y="2809875"/>
            <a:ext cx="584200" cy="2320925"/>
            <a:chOff x="2441" y="1756"/>
            <a:chExt cx="368" cy="1462"/>
          </a:xfrm>
        </p:grpSpPr>
        <p:sp>
          <p:nvSpPr>
            <p:cNvPr id="25662" name="Freeform 55"/>
            <p:cNvSpPr>
              <a:spLocks/>
            </p:cNvSpPr>
            <p:nvPr/>
          </p:nvSpPr>
          <p:spPr bwMode="auto">
            <a:xfrm>
              <a:off x="2546" y="2477"/>
              <a:ext cx="263" cy="741"/>
            </a:xfrm>
            <a:custGeom>
              <a:avLst/>
              <a:gdLst>
                <a:gd name="T0" fmla="*/ 32 w 263"/>
                <a:gd name="T1" fmla="*/ 741 h 741"/>
                <a:gd name="T2" fmla="*/ 13 w 263"/>
                <a:gd name="T3" fmla="*/ 652 h 741"/>
                <a:gd name="T4" fmla="*/ 3 w 263"/>
                <a:gd name="T5" fmla="*/ 562 h 741"/>
                <a:gd name="T6" fmla="*/ 3 w 263"/>
                <a:gd name="T7" fmla="*/ 433 h 741"/>
                <a:gd name="T8" fmla="*/ 19 w 263"/>
                <a:gd name="T9" fmla="*/ 319 h 741"/>
                <a:gd name="T10" fmla="*/ 48 w 263"/>
                <a:gd name="T11" fmla="*/ 231 h 741"/>
                <a:gd name="T12" fmla="*/ 97 w 263"/>
                <a:gd name="T13" fmla="*/ 150 h 741"/>
                <a:gd name="T14" fmla="*/ 172 w 263"/>
                <a:gd name="T15" fmla="*/ 71 h 741"/>
                <a:gd name="T16" fmla="*/ 263 w 263"/>
                <a:gd name="T17" fmla="*/ 0 h 74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3"/>
                <a:gd name="T28" fmla="*/ 0 h 741"/>
                <a:gd name="T29" fmla="*/ 263 w 263"/>
                <a:gd name="T30" fmla="*/ 741 h 74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3" h="741">
                  <a:moveTo>
                    <a:pt x="32" y="741"/>
                  </a:moveTo>
                  <a:cubicBezTo>
                    <a:pt x="29" y="726"/>
                    <a:pt x="18" y="682"/>
                    <a:pt x="13" y="652"/>
                  </a:cubicBezTo>
                  <a:cubicBezTo>
                    <a:pt x="8" y="622"/>
                    <a:pt x="5" y="598"/>
                    <a:pt x="3" y="562"/>
                  </a:cubicBezTo>
                  <a:cubicBezTo>
                    <a:pt x="1" y="526"/>
                    <a:pt x="0" y="473"/>
                    <a:pt x="3" y="433"/>
                  </a:cubicBezTo>
                  <a:cubicBezTo>
                    <a:pt x="6" y="393"/>
                    <a:pt x="12" y="353"/>
                    <a:pt x="19" y="319"/>
                  </a:cubicBezTo>
                  <a:cubicBezTo>
                    <a:pt x="26" y="285"/>
                    <a:pt x="35" y="259"/>
                    <a:pt x="48" y="231"/>
                  </a:cubicBezTo>
                  <a:cubicBezTo>
                    <a:pt x="61" y="203"/>
                    <a:pt x="76" y="177"/>
                    <a:pt x="97" y="150"/>
                  </a:cubicBezTo>
                  <a:cubicBezTo>
                    <a:pt x="118" y="123"/>
                    <a:pt x="144" y="96"/>
                    <a:pt x="172" y="71"/>
                  </a:cubicBezTo>
                  <a:cubicBezTo>
                    <a:pt x="200" y="46"/>
                    <a:pt x="248" y="12"/>
                    <a:pt x="263" y="0"/>
                  </a:cubicBezTo>
                </a:path>
              </a:pathLst>
            </a:custGeom>
            <a:noFill/>
            <a:ln w="12700" cap="flat" cmpd="sng">
              <a:solidFill>
                <a:schemeClr val="tx1"/>
              </a:solidFill>
              <a:prstDash val="solid"/>
              <a:round/>
              <a:headEnd type="none" w="med" len="med"/>
              <a:tailEnd type="none" w="med" len="med"/>
            </a:ln>
          </p:spPr>
          <p:txBody>
            <a:bodyPr anchor="ctr">
              <a:spAutoFit/>
            </a:bodyPr>
            <a:lstStyle/>
            <a:p>
              <a:endParaRPr lang="en-US"/>
            </a:p>
          </p:txBody>
        </p:sp>
        <p:sp>
          <p:nvSpPr>
            <p:cNvPr id="25663" name="Freeform 56"/>
            <p:cNvSpPr>
              <a:spLocks/>
            </p:cNvSpPr>
            <p:nvPr/>
          </p:nvSpPr>
          <p:spPr bwMode="auto">
            <a:xfrm>
              <a:off x="2441" y="1756"/>
              <a:ext cx="368" cy="726"/>
            </a:xfrm>
            <a:custGeom>
              <a:avLst/>
              <a:gdLst>
                <a:gd name="T0" fmla="*/ 0 w 368"/>
                <a:gd name="T1" fmla="*/ 0 h 726"/>
                <a:gd name="T2" fmla="*/ 57 w 368"/>
                <a:gd name="T3" fmla="*/ 102 h 726"/>
                <a:gd name="T4" fmla="*/ 117 w 368"/>
                <a:gd name="T5" fmla="*/ 213 h 726"/>
                <a:gd name="T6" fmla="*/ 168 w 368"/>
                <a:gd name="T7" fmla="*/ 307 h 726"/>
                <a:gd name="T8" fmla="*/ 224 w 368"/>
                <a:gd name="T9" fmla="*/ 425 h 726"/>
                <a:gd name="T10" fmla="*/ 282 w 368"/>
                <a:gd name="T11" fmla="*/ 545 h 726"/>
                <a:gd name="T12" fmla="*/ 336 w 368"/>
                <a:gd name="T13" fmla="*/ 660 h 726"/>
                <a:gd name="T14" fmla="*/ 368 w 368"/>
                <a:gd name="T15" fmla="*/ 726 h 726"/>
                <a:gd name="T16" fmla="*/ 0 60000 65536"/>
                <a:gd name="T17" fmla="*/ 0 60000 65536"/>
                <a:gd name="T18" fmla="*/ 0 60000 65536"/>
                <a:gd name="T19" fmla="*/ 0 60000 65536"/>
                <a:gd name="T20" fmla="*/ 0 60000 65536"/>
                <a:gd name="T21" fmla="*/ 0 60000 65536"/>
                <a:gd name="T22" fmla="*/ 0 60000 65536"/>
                <a:gd name="T23" fmla="*/ 0 60000 65536"/>
                <a:gd name="T24" fmla="*/ 0 w 368"/>
                <a:gd name="T25" fmla="*/ 0 h 726"/>
                <a:gd name="T26" fmla="*/ 368 w 368"/>
                <a:gd name="T27" fmla="*/ 726 h 7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68" h="726">
                  <a:moveTo>
                    <a:pt x="0" y="0"/>
                  </a:moveTo>
                  <a:cubicBezTo>
                    <a:pt x="10" y="17"/>
                    <a:pt x="37" y="66"/>
                    <a:pt x="57" y="102"/>
                  </a:cubicBezTo>
                  <a:cubicBezTo>
                    <a:pt x="77" y="138"/>
                    <a:pt x="99" y="179"/>
                    <a:pt x="117" y="213"/>
                  </a:cubicBezTo>
                  <a:cubicBezTo>
                    <a:pt x="135" y="247"/>
                    <a:pt x="150" y="272"/>
                    <a:pt x="168" y="307"/>
                  </a:cubicBezTo>
                  <a:cubicBezTo>
                    <a:pt x="186" y="342"/>
                    <a:pt x="205" y="385"/>
                    <a:pt x="224" y="425"/>
                  </a:cubicBezTo>
                  <a:cubicBezTo>
                    <a:pt x="243" y="465"/>
                    <a:pt x="263" y="506"/>
                    <a:pt x="282" y="545"/>
                  </a:cubicBezTo>
                  <a:cubicBezTo>
                    <a:pt x="301" y="584"/>
                    <a:pt x="322" y="630"/>
                    <a:pt x="336" y="660"/>
                  </a:cubicBezTo>
                  <a:cubicBezTo>
                    <a:pt x="350" y="690"/>
                    <a:pt x="361" y="712"/>
                    <a:pt x="368" y="726"/>
                  </a:cubicBezTo>
                </a:path>
              </a:pathLst>
            </a:custGeom>
            <a:noFill/>
            <a:ln w="12700" cap="flat" cmpd="sng">
              <a:solidFill>
                <a:schemeClr val="tx1"/>
              </a:solidFill>
              <a:prstDash val="solid"/>
              <a:round/>
              <a:headEnd type="none" w="med" len="med"/>
              <a:tailEnd type="none" w="med" len="med"/>
            </a:ln>
          </p:spPr>
          <p:txBody>
            <a:bodyPr anchor="ctr">
              <a:spAutoFit/>
            </a:bodyPr>
            <a:lstStyle/>
            <a:p>
              <a:endParaRPr lang="en-US"/>
            </a:p>
          </p:txBody>
        </p:sp>
      </p:grpSp>
      <p:sp>
        <p:nvSpPr>
          <p:cNvPr id="25630" name="Line 57"/>
          <p:cNvSpPr>
            <a:spLocks noChangeShapeType="1"/>
          </p:cNvSpPr>
          <p:nvPr/>
        </p:nvSpPr>
        <p:spPr bwMode="auto">
          <a:xfrm flipV="1">
            <a:off x="4973638" y="5276850"/>
            <a:ext cx="736600" cy="549275"/>
          </a:xfrm>
          <a:prstGeom prst="line">
            <a:avLst/>
          </a:prstGeom>
          <a:noFill/>
          <a:ln w="25400">
            <a:solidFill>
              <a:srgbClr val="FF0000"/>
            </a:solidFill>
            <a:prstDash val="dash"/>
            <a:round/>
            <a:headEnd/>
            <a:tailEnd/>
          </a:ln>
        </p:spPr>
        <p:txBody>
          <a:bodyPr>
            <a:spAutoFit/>
          </a:bodyPr>
          <a:lstStyle/>
          <a:p>
            <a:endParaRPr lang="en-US"/>
          </a:p>
        </p:txBody>
      </p:sp>
      <p:sp>
        <p:nvSpPr>
          <p:cNvPr id="25631" name="Line 58"/>
          <p:cNvSpPr>
            <a:spLocks noChangeShapeType="1"/>
          </p:cNvSpPr>
          <p:nvPr/>
        </p:nvSpPr>
        <p:spPr bwMode="auto">
          <a:xfrm flipH="1" flipV="1">
            <a:off x="4067175" y="5059363"/>
            <a:ext cx="323850" cy="688975"/>
          </a:xfrm>
          <a:prstGeom prst="line">
            <a:avLst/>
          </a:prstGeom>
          <a:noFill/>
          <a:ln w="25400">
            <a:solidFill>
              <a:srgbClr val="FF0000"/>
            </a:solidFill>
            <a:prstDash val="dash"/>
            <a:round/>
            <a:headEnd/>
            <a:tailEnd/>
          </a:ln>
        </p:spPr>
        <p:txBody>
          <a:bodyPr>
            <a:spAutoFit/>
          </a:bodyPr>
          <a:lstStyle/>
          <a:p>
            <a:endParaRPr lang="en-US"/>
          </a:p>
        </p:txBody>
      </p:sp>
      <p:grpSp>
        <p:nvGrpSpPr>
          <p:cNvPr id="25632" name="Group 59"/>
          <p:cNvGrpSpPr>
            <a:grpSpLocks/>
          </p:cNvGrpSpPr>
          <p:nvPr/>
        </p:nvGrpSpPr>
        <p:grpSpPr bwMode="auto">
          <a:xfrm>
            <a:off x="4043363" y="5030788"/>
            <a:ext cx="55562" cy="57150"/>
            <a:chOff x="854" y="3388"/>
            <a:chExt cx="176" cy="176"/>
          </a:xfrm>
        </p:grpSpPr>
        <p:sp>
          <p:nvSpPr>
            <p:cNvPr id="25657" name="Freeform 60"/>
            <p:cNvSpPr>
              <a:spLocks/>
            </p:cNvSpPr>
            <p:nvPr/>
          </p:nvSpPr>
          <p:spPr bwMode="auto">
            <a:xfrm>
              <a:off x="854" y="3476"/>
              <a:ext cx="88" cy="88"/>
            </a:xfrm>
            <a:custGeom>
              <a:avLst/>
              <a:gdLst>
                <a:gd name="T0" fmla="*/ 88 w 176"/>
                <a:gd name="T1" fmla="*/ 0 h 177"/>
                <a:gd name="T2" fmla="*/ 0 w 176"/>
                <a:gd name="T3" fmla="*/ 0 h 177"/>
                <a:gd name="T4" fmla="*/ 1 w 176"/>
                <a:gd name="T5" fmla="*/ 14 h 177"/>
                <a:gd name="T6" fmla="*/ 5 w 176"/>
                <a:gd name="T7" fmla="*/ 28 h 177"/>
                <a:gd name="T8" fmla="*/ 10 w 176"/>
                <a:gd name="T9" fmla="*/ 40 h 177"/>
                <a:gd name="T10" fmla="*/ 17 w 176"/>
                <a:gd name="T11" fmla="*/ 52 h 177"/>
                <a:gd name="T12" fmla="*/ 26 w 176"/>
                <a:gd name="T13" fmla="*/ 62 h 177"/>
                <a:gd name="T14" fmla="*/ 37 w 176"/>
                <a:gd name="T15" fmla="*/ 72 h 177"/>
                <a:gd name="T16" fmla="*/ 48 w 176"/>
                <a:gd name="T17" fmla="*/ 79 h 177"/>
                <a:gd name="T18" fmla="*/ 61 w 176"/>
                <a:gd name="T19" fmla="*/ 84 h 177"/>
                <a:gd name="T20" fmla="*/ 75 w 176"/>
                <a:gd name="T21" fmla="*/ 87 h 177"/>
                <a:gd name="T22" fmla="*/ 88 w 176"/>
                <a:gd name="T23" fmla="*/ 88 h 177"/>
                <a:gd name="T24" fmla="*/ 88 w 176"/>
                <a:gd name="T25" fmla="*/ 0 h 1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6"/>
                <a:gd name="T40" fmla="*/ 0 h 177"/>
                <a:gd name="T41" fmla="*/ 176 w 176"/>
                <a:gd name="T42" fmla="*/ 177 h 1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6" h="177">
                  <a:moveTo>
                    <a:pt x="176" y="0"/>
                  </a:moveTo>
                  <a:lnTo>
                    <a:pt x="0" y="0"/>
                  </a:lnTo>
                  <a:lnTo>
                    <a:pt x="3" y="29"/>
                  </a:lnTo>
                  <a:lnTo>
                    <a:pt x="10" y="56"/>
                  </a:lnTo>
                  <a:lnTo>
                    <a:pt x="20" y="80"/>
                  </a:lnTo>
                  <a:lnTo>
                    <a:pt x="34" y="105"/>
                  </a:lnTo>
                  <a:lnTo>
                    <a:pt x="52" y="125"/>
                  </a:lnTo>
                  <a:lnTo>
                    <a:pt x="73" y="144"/>
                  </a:lnTo>
                  <a:lnTo>
                    <a:pt x="97" y="158"/>
                  </a:lnTo>
                  <a:lnTo>
                    <a:pt x="122" y="168"/>
                  </a:lnTo>
                  <a:lnTo>
                    <a:pt x="149" y="175"/>
                  </a:lnTo>
                  <a:lnTo>
                    <a:pt x="176" y="177"/>
                  </a:lnTo>
                  <a:lnTo>
                    <a:pt x="176" y="0"/>
                  </a:lnTo>
                  <a:close/>
                </a:path>
              </a:pathLst>
            </a:custGeom>
            <a:solidFill>
              <a:schemeClr val="bg1"/>
            </a:solidFill>
            <a:ln w="1588">
              <a:solidFill>
                <a:srgbClr val="000000"/>
              </a:solidFill>
              <a:prstDash val="solid"/>
              <a:round/>
              <a:headEnd/>
              <a:tailEnd/>
            </a:ln>
          </p:spPr>
          <p:txBody>
            <a:bodyPr/>
            <a:lstStyle/>
            <a:p>
              <a:endParaRPr lang="en-US"/>
            </a:p>
          </p:txBody>
        </p:sp>
        <p:sp>
          <p:nvSpPr>
            <p:cNvPr id="25658" name="Freeform 61"/>
            <p:cNvSpPr>
              <a:spLocks/>
            </p:cNvSpPr>
            <p:nvPr/>
          </p:nvSpPr>
          <p:spPr bwMode="auto">
            <a:xfrm>
              <a:off x="942" y="3388"/>
              <a:ext cx="88" cy="88"/>
            </a:xfrm>
            <a:custGeom>
              <a:avLst/>
              <a:gdLst>
                <a:gd name="T0" fmla="*/ 88 w 177"/>
                <a:gd name="T1" fmla="*/ 88 h 176"/>
                <a:gd name="T2" fmla="*/ 0 w 177"/>
                <a:gd name="T3" fmla="*/ 88 h 176"/>
                <a:gd name="T4" fmla="*/ 0 w 177"/>
                <a:gd name="T5" fmla="*/ 0 h 176"/>
                <a:gd name="T6" fmla="*/ 14 w 177"/>
                <a:gd name="T7" fmla="*/ 1 h 176"/>
                <a:gd name="T8" fmla="*/ 28 w 177"/>
                <a:gd name="T9" fmla="*/ 5 h 176"/>
                <a:gd name="T10" fmla="*/ 40 w 177"/>
                <a:gd name="T11" fmla="*/ 10 h 176"/>
                <a:gd name="T12" fmla="*/ 52 w 177"/>
                <a:gd name="T13" fmla="*/ 17 h 176"/>
                <a:gd name="T14" fmla="*/ 62 w 177"/>
                <a:gd name="T15" fmla="*/ 26 h 176"/>
                <a:gd name="T16" fmla="*/ 72 w 177"/>
                <a:gd name="T17" fmla="*/ 37 h 176"/>
                <a:gd name="T18" fmla="*/ 79 w 177"/>
                <a:gd name="T19" fmla="*/ 48 h 176"/>
                <a:gd name="T20" fmla="*/ 84 w 177"/>
                <a:gd name="T21" fmla="*/ 61 h 176"/>
                <a:gd name="T22" fmla="*/ 87 w 177"/>
                <a:gd name="T23" fmla="*/ 75 h 176"/>
                <a:gd name="T24" fmla="*/ 88 w 177"/>
                <a:gd name="T25" fmla="*/ 88 h 1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7"/>
                <a:gd name="T40" fmla="*/ 0 h 176"/>
                <a:gd name="T41" fmla="*/ 177 w 177"/>
                <a:gd name="T42" fmla="*/ 176 h 17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7" h="176">
                  <a:moveTo>
                    <a:pt x="177" y="176"/>
                  </a:moveTo>
                  <a:lnTo>
                    <a:pt x="0" y="176"/>
                  </a:lnTo>
                  <a:lnTo>
                    <a:pt x="0" y="0"/>
                  </a:lnTo>
                  <a:lnTo>
                    <a:pt x="29" y="3"/>
                  </a:lnTo>
                  <a:lnTo>
                    <a:pt x="56" y="10"/>
                  </a:lnTo>
                  <a:lnTo>
                    <a:pt x="80" y="20"/>
                  </a:lnTo>
                  <a:lnTo>
                    <a:pt x="105" y="34"/>
                  </a:lnTo>
                  <a:lnTo>
                    <a:pt x="125" y="52"/>
                  </a:lnTo>
                  <a:lnTo>
                    <a:pt x="144" y="73"/>
                  </a:lnTo>
                  <a:lnTo>
                    <a:pt x="158" y="97"/>
                  </a:lnTo>
                  <a:lnTo>
                    <a:pt x="168" y="122"/>
                  </a:lnTo>
                  <a:lnTo>
                    <a:pt x="175" y="149"/>
                  </a:lnTo>
                  <a:lnTo>
                    <a:pt x="177" y="176"/>
                  </a:lnTo>
                  <a:close/>
                </a:path>
              </a:pathLst>
            </a:custGeom>
            <a:solidFill>
              <a:schemeClr val="bg1"/>
            </a:solidFill>
            <a:ln w="1588">
              <a:solidFill>
                <a:srgbClr val="000000"/>
              </a:solidFill>
              <a:prstDash val="solid"/>
              <a:round/>
              <a:headEnd/>
              <a:tailEnd/>
            </a:ln>
          </p:spPr>
          <p:txBody>
            <a:bodyPr/>
            <a:lstStyle/>
            <a:p>
              <a:endParaRPr lang="en-US"/>
            </a:p>
          </p:txBody>
        </p:sp>
        <p:sp>
          <p:nvSpPr>
            <p:cNvPr id="25659" name="Freeform 62"/>
            <p:cNvSpPr>
              <a:spLocks/>
            </p:cNvSpPr>
            <p:nvPr/>
          </p:nvSpPr>
          <p:spPr bwMode="auto">
            <a:xfrm>
              <a:off x="942" y="3476"/>
              <a:ext cx="88" cy="88"/>
            </a:xfrm>
            <a:custGeom>
              <a:avLst/>
              <a:gdLst>
                <a:gd name="T0" fmla="*/ 0 w 177"/>
                <a:gd name="T1" fmla="*/ 0 h 177"/>
                <a:gd name="T2" fmla="*/ 88 w 177"/>
                <a:gd name="T3" fmla="*/ 0 h 177"/>
                <a:gd name="T4" fmla="*/ 87 w 177"/>
                <a:gd name="T5" fmla="*/ 14 h 177"/>
                <a:gd name="T6" fmla="*/ 84 w 177"/>
                <a:gd name="T7" fmla="*/ 28 h 177"/>
                <a:gd name="T8" fmla="*/ 79 w 177"/>
                <a:gd name="T9" fmla="*/ 40 h 177"/>
                <a:gd name="T10" fmla="*/ 72 w 177"/>
                <a:gd name="T11" fmla="*/ 52 h 177"/>
                <a:gd name="T12" fmla="*/ 62 w 177"/>
                <a:gd name="T13" fmla="*/ 62 h 177"/>
                <a:gd name="T14" fmla="*/ 52 w 177"/>
                <a:gd name="T15" fmla="*/ 72 h 177"/>
                <a:gd name="T16" fmla="*/ 40 w 177"/>
                <a:gd name="T17" fmla="*/ 79 h 177"/>
                <a:gd name="T18" fmla="*/ 28 w 177"/>
                <a:gd name="T19" fmla="*/ 84 h 177"/>
                <a:gd name="T20" fmla="*/ 14 w 177"/>
                <a:gd name="T21" fmla="*/ 87 h 177"/>
                <a:gd name="T22" fmla="*/ 0 w 177"/>
                <a:gd name="T23" fmla="*/ 88 h 177"/>
                <a:gd name="T24" fmla="*/ 0 w 177"/>
                <a:gd name="T25" fmla="*/ 0 h 1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7"/>
                <a:gd name="T40" fmla="*/ 0 h 177"/>
                <a:gd name="T41" fmla="*/ 177 w 177"/>
                <a:gd name="T42" fmla="*/ 177 h 1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7" h="177">
                  <a:moveTo>
                    <a:pt x="0" y="0"/>
                  </a:moveTo>
                  <a:lnTo>
                    <a:pt x="177" y="0"/>
                  </a:lnTo>
                  <a:lnTo>
                    <a:pt x="175" y="29"/>
                  </a:lnTo>
                  <a:lnTo>
                    <a:pt x="168" y="56"/>
                  </a:lnTo>
                  <a:lnTo>
                    <a:pt x="158" y="80"/>
                  </a:lnTo>
                  <a:lnTo>
                    <a:pt x="144" y="105"/>
                  </a:lnTo>
                  <a:lnTo>
                    <a:pt x="125" y="125"/>
                  </a:lnTo>
                  <a:lnTo>
                    <a:pt x="105" y="144"/>
                  </a:lnTo>
                  <a:lnTo>
                    <a:pt x="80" y="158"/>
                  </a:lnTo>
                  <a:lnTo>
                    <a:pt x="56" y="168"/>
                  </a:lnTo>
                  <a:lnTo>
                    <a:pt x="29" y="175"/>
                  </a:lnTo>
                  <a:lnTo>
                    <a:pt x="0" y="177"/>
                  </a:lnTo>
                  <a:lnTo>
                    <a:pt x="0" y="0"/>
                  </a:lnTo>
                  <a:close/>
                </a:path>
              </a:pathLst>
            </a:custGeom>
            <a:solidFill>
              <a:srgbClr val="FF3300"/>
            </a:solidFill>
            <a:ln w="1588">
              <a:solidFill>
                <a:srgbClr val="FF3300"/>
              </a:solidFill>
              <a:prstDash val="solid"/>
              <a:round/>
              <a:headEnd/>
              <a:tailEnd/>
            </a:ln>
          </p:spPr>
          <p:txBody>
            <a:bodyPr/>
            <a:lstStyle/>
            <a:p>
              <a:endParaRPr lang="en-US"/>
            </a:p>
          </p:txBody>
        </p:sp>
        <p:sp>
          <p:nvSpPr>
            <p:cNvPr id="25660" name="Freeform 63"/>
            <p:cNvSpPr>
              <a:spLocks/>
            </p:cNvSpPr>
            <p:nvPr/>
          </p:nvSpPr>
          <p:spPr bwMode="auto">
            <a:xfrm>
              <a:off x="854" y="3388"/>
              <a:ext cx="88" cy="88"/>
            </a:xfrm>
            <a:custGeom>
              <a:avLst/>
              <a:gdLst>
                <a:gd name="T0" fmla="*/ 0 w 176"/>
                <a:gd name="T1" fmla="*/ 88 h 176"/>
                <a:gd name="T2" fmla="*/ 88 w 176"/>
                <a:gd name="T3" fmla="*/ 88 h 176"/>
                <a:gd name="T4" fmla="*/ 88 w 176"/>
                <a:gd name="T5" fmla="*/ 0 h 176"/>
                <a:gd name="T6" fmla="*/ 75 w 176"/>
                <a:gd name="T7" fmla="*/ 1 h 176"/>
                <a:gd name="T8" fmla="*/ 61 w 176"/>
                <a:gd name="T9" fmla="*/ 5 h 176"/>
                <a:gd name="T10" fmla="*/ 48 w 176"/>
                <a:gd name="T11" fmla="*/ 10 h 176"/>
                <a:gd name="T12" fmla="*/ 37 w 176"/>
                <a:gd name="T13" fmla="*/ 17 h 176"/>
                <a:gd name="T14" fmla="*/ 26 w 176"/>
                <a:gd name="T15" fmla="*/ 26 h 176"/>
                <a:gd name="T16" fmla="*/ 17 w 176"/>
                <a:gd name="T17" fmla="*/ 37 h 176"/>
                <a:gd name="T18" fmla="*/ 10 w 176"/>
                <a:gd name="T19" fmla="*/ 48 h 176"/>
                <a:gd name="T20" fmla="*/ 5 w 176"/>
                <a:gd name="T21" fmla="*/ 61 h 176"/>
                <a:gd name="T22" fmla="*/ 1 w 176"/>
                <a:gd name="T23" fmla="*/ 75 h 176"/>
                <a:gd name="T24" fmla="*/ 0 w 176"/>
                <a:gd name="T25" fmla="*/ 88 h 1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6"/>
                <a:gd name="T40" fmla="*/ 0 h 176"/>
                <a:gd name="T41" fmla="*/ 176 w 176"/>
                <a:gd name="T42" fmla="*/ 176 h 17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6" h="176">
                  <a:moveTo>
                    <a:pt x="0" y="176"/>
                  </a:moveTo>
                  <a:lnTo>
                    <a:pt x="176" y="176"/>
                  </a:lnTo>
                  <a:lnTo>
                    <a:pt x="176" y="0"/>
                  </a:lnTo>
                  <a:lnTo>
                    <a:pt x="149" y="3"/>
                  </a:lnTo>
                  <a:lnTo>
                    <a:pt x="122" y="10"/>
                  </a:lnTo>
                  <a:lnTo>
                    <a:pt x="97" y="20"/>
                  </a:lnTo>
                  <a:lnTo>
                    <a:pt x="73" y="34"/>
                  </a:lnTo>
                  <a:lnTo>
                    <a:pt x="52" y="52"/>
                  </a:lnTo>
                  <a:lnTo>
                    <a:pt x="34" y="73"/>
                  </a:lnTo>
                  <a:lnTo>
                    <a:pt x="20" y="97"/>
                  </a:lnTo>
                  <a:lnTo>
                    <a:pt x="10" y="122"/>
                  </a:lnTo>
                  <a:lnTo>
                    <a:pt x="3" y="149"/>
                  </a:lnTo>
                  <a:lnTo>
                    <a:pt x="0" y="176"/>
                  </a:lnTo>
                  <a:close/>
                </a:path>
              </a:pathLst>
            </a:custGeom>
            <a:solidFill>
              <a:srgbClr val="FF3300"/>
            </a:solidFill>
            <a:ln w="1588">
              <a:solidFill>
                <a:srgbClr val="FF3300"/>
              </a:solidFill>
              <a:prstDash val="solid"/>
              <a:round/>
              <a:headEnd/>
              <a:tailEnd/>
            </a:ln>
          </p:spPr>
          <p:txBody>
            <a:bodyPr/>
            <a:lstStyle/>
            <a:p>
              <a:endParaRPr lang="en-US"/>
            </a:p>
          </p:txBody>
        </p:sp>
        <p:sp>
          <p:nvSpPr>
            <p:cNvPr id="25661" name="Oval 64"/>
            <p:cNvSpPr>
              <a:spLocks noChangeArrowheads="1"/>
            </p:cNvSpPr>
            <p:nvPr/>
          </p:nvSpPr>
          <p:spPr bwMode="auto">
            <a:xfrm>
              <a:off x="854" y="3388"/>
              <a:ext cx="176" cy="176"/>
            </a:xfrm>
            <a:prstGeom prst="ellipse">
              <a:avLst/>
            </a:prstGeom>
            <a:noFill/>
            <a:ln w="9525">
              <a:solidFill>
                <a:srgbClr val="FF3300"/>
              </a:solidFill>
              <a:round/>
              <a:headEnd/>
              <a:tailEnd/>
            </a:ln>
          </p:spPr>
          <p:txBody>
            <a:bodyPr anchor="ctr">
              <a:spAutoFit/>
            </a:bodyPr>
            <a:lstStyle/>
            <a:p>
              <a:endParaRPr lang="en-US"/>
            </a:p>
          </p:txBody>
        </p:sp>
      </p:grpSp>
      <p:sp>
        <p:nvSpPr>
          <p:cNvPr id="25633" name="Line 65"/>
          <p:cNvSpPr>
            <a:spLocks noChangeShapeType="1"/>
          </p:cNvSpPr>
          <p:nvPr/>
        </p:nvSpPr>
        <p:spPr bwMode="auto">
          <a:xfrm flipH="1" flipV="1">
            <a:off x="5311775" y="5135563"/>
            <a:ext cx="390525" cy="131762"/>
          </a:xfrm>
          <a:prstGeom prst="line">
            <a:avLst/>
          </a:prstGeom>
          <a:noFill/>
          <a:ln w="25400">
            <a:solidFill>
              <a:srgbClr val="FF0000"/>
            </a:solidFill>
            <a:prstDash val="dash"/>
            <a:round/>
            <a:headEnd/>
            <a:tailEnd/>
          </a:ln>
        </p:spPr>
        <p:txBody>
          <a:bodyPr>
            <a:spAutoFit/>
          </a:bodyPr>
          <a:lstStyle/>
          <a:p>
            <a:endParaRPr lang="en-US"/>
          </a:p>
        </p:txBody>
      </p:sp>
      <p:grpSp>
        <p:nvGrpSpPr>
          <p:cNvPr id="25634" name="Group 66"/>
          <p:cNvGrpSpPr>
            <a:grpSpLocks/>
          </p:cNvGrpSpPr>
          <p:nvPr/>
        </p:nvGrpSpPr>
        <p:grpSpPr bwMode="auto">
          <a:xfrm>
            <a:off x="5272088" y="5100638"/>
            <a:ext cx="55562" cy="57150"/>
            <a:chOff x="854" y="3388"/>
            <a:chExt cx="176" cy="176"/>
          </a:xfrm>
        </p:grpSpPr>
        <p:sp>
          <p:nvSpPr>
            <p:cNvPr id="25652" name="Freeform 67"/>
            <p:cNvSpPr>
              <a:spLocks/>
            </p:cNvSpPr>
            <p:nvPr/>
          </p:nvSpPr>
          <p:spPr bwMode="auto">
            <a:xfrm>
              <a:off x="854" y="3476"/>
              <a:ext cx="88" cy="88"/>
            </a:xfrm>
            <a:custGeom>
              <a:avLst/>
              <a:gdLst>
                <a:gd name="T0" fmla="*/ 88 w 176"/>
                <a:gd name="T1" fmla="*/ 0 h 177"/>
                <a:gd name="T2" fmla="*/ 0 w 176"/>
                <a:gd name="T3" fmla="*/ 0 h 177"/>
                <a:gd name="T4" fmla="*/ 1 w 176"/>
                <a:gd name="T5" fmla="*/ 14 h 177"/>
                <a:gd name="T6" fmla="*/ 5 w 176"/>
                <a:gd name="T7" fmla="*/ 28 h 177"/>
                <a:gd name="T8" fmla="*/ 10 w 176"/>
                <a:gd name="T9" fmla="*/ 40 h 177"/>
                <a:gd name="T10" fmla="*/ 17 w 176"/>
                <a:gd name="T11" fmla="*/ 52 h 177"/>
                <a:gd name="T12" fmla="*/ 26 w 176"/>
                <a:gd name="T13" fmla="*/ 62 h 177"/>
                <a:gd name="T14" fmla="*/ 37 w 176"/>
                <a:gd name="T15" fmla="*/ 72 h 177"/>
                <a:gd name="T16" fmla="*/ 48 w 176"/>
                <a:gd name="T17" fmla="*/ 79 h 177"/>
                <a:gd name="T18" fmla="*/ 61 w 176"/>
                <a:gd name="T19" fmla="*/ 84 h 177"/>
                <a:gd name="T20" fmla="*/ 75 w 176"/>
                <a:gd name="T21" fmla="*/ 87 h 177"/>
                <a:gd name="T22" fmla="*/ 88 w 176"/>
                <a:gd name="T23" fmla="*/ 88 h 177"/>
                <a:gd name="T24" fmla="*/ 88 w 176"/>
                <a:gd name="T25" fmla="*/ 0 h 1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6"/>
                <a:gd name="T40" fmla="*/ 0 h 177"/>
                <a:gd name="T41" fmla="*/ 176 w 176"/>
                <a:gd name="T42" fmla="*/ 177 h 1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6" h="177">
                  <a:moveTo>
                    <a:pt x="176" y="0"/>
                  </a:moveTo>
                  <a:lnTo>
                    <a:pt x="0" y="0"/>
                  </a:lnTo>
                  <a:lnTo>
                    <a:pt x="3" y="29"/>
                  </a:lnTo>
                  <a:lnTo>
                    <a:pt x="10" y="56"/>
                  </a:lnTo>
                  <a:lnTo>
                    <a:pt x="20" y="80"/>
                  </a:lnTo>
                  <a:lnTo>
                    <a:pt x="34" y="105"/>
                  </a:lnTo>
                  <a:lnTo>
                    <a:pt x="52" y="125"/>
                  </a:lnTo>
                  <a:lnTo>
                    <a:pt x="73" y="144"/>
                  </a:lnTo>
                  <a:lnTo>
                    <a:pt x="97" y="158"/>
                  </a:lnTo>
                  <a:lnTo>
                    <a:pt x="122" y="168"/>
                  </a:lnTo>
                  <a:lnTo>
                    <a:pt x="149" y="175"/>
                  </a:lnTo>
                  <a:lnTo>
                    <a:pt x="176" y="177"/>
                  </a:lnTo>
                  <a:lnTo>
                    <a:pt x="176" y="0"/>
                  </a:lnTo>
                  <a:close/>
                </a:path>
              </a:pathLst>
            </a:custGeom>
            <a:solidFill>
              <a:schemeClr val="bg1"/>
            </a:solidFill>
            <a:ln w="1588">
              <a:solidFill>
                <a:srgbClr val="000000"/>
              </a:solidFill>
              <a:prstDash val="solid"/>
              <a:round/>
              <a:headEnd/>
              <a:tailEnd/>
            </a:ln>
          </p:spPr>
          <p:txBody>
            <a:bodyPr/>
            <a:lstStyle/>
            <a:p>
              <a:endParaRPr lang="en-US"/>
            </a:p>
          </p:txBody>
        </p:sp>
        <p:sp>
          <p:nvSpPr>
            <p:cNvPr id="25653" name="Freeform 68"/>
            <p:cNvSpPr>
              <a:spLocks/>
            </p:cNvSpPr>
            <p:nvPr/>
          </p:nvSpPr>
          <p:spPr bwMode="auto">
            <a:xfrm>
              <a:off x="942" y="3388"/>
              <a:ext cx="88" cy="88"/>
            </a:xfrm>
            <a:custGeom>
              <a:avLst/>
              <a:gdLst>
                <a:gd name="T0" fmla="*/ 88 w 177"/>
                <a:gd name="T1" fmla="*/ 88 h 176"/>
                <a:gd name="T2" fmla="*/ 0 w 177"/>
                <a:gd name="T3" fmla="*/ 88 h 176"/>
                <a:gd name="T4" fmla="*/ 0 w 177"/>
                <a:gd name="T5" fmla="*/ 0 h 176"/>
                <a:gd name="T6" fmla="*/ 14 w 177"/>
                <a:gd name="T7" fmla="*/ 1 h 176"/>
                <a:gd name="T8" fmla="*/ 28 w 177"/>
                <a:gd name="T9" fmla="*/ 5 h 176"/>
                <a:gd name="T10" fmla="*/ 40 w 177"/>
                <a:gd name="T11" fmla="*/ 10 h 176"/>
                <a:gd name="T12" fmla="*/ 52 w 177"/>
                <a:gd name="T13" fmla="*/ 17 h 176"/>
                <a:gd name="T14" fmla="*/ 62 w 177"/>
                <a:gd name="T15" fmla="*/ 26 h 176"/>
                <a:gd name="T16" fmla="*/ 72 w 177"/>
                <a:gd name="T17" fmla="*/ 37 h 176"/>
                <a:gd name="T18" fmla="*/ 79 w 177"/>
                <a:gd name="T19" fmla="*/ 48 h 176"/>
                <a:gd name="T20" fmla="*/ 84 w 177"/>
                <a:gd name="T21" fmla="*/ 61 h 176"/>
                <a:gd name="T22" fmla="*/ 87 w 177"/>
                <a:gd name="T23" fmla="*/ 75 h 176"/>
                <a:gd name="T24" fmla="*/ 88 w 177"/>
                <a:gd name="T25" fmla="*/ 88 h 1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7"/>
                <a:gd name="T40" fmla="*/ 0 h 176"/>
                <a:gd name="T41" fmla="*/ 177 w 177"/>
                <a:gd name="T42" fmla="*/ 176 h 17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7" h="176">
                  <a:moveTo>
                    <a:pt x="177" y="176"/>
                  </a:moveTo>
                  <a:lnTo>
                    <a:pt x="0" y="176"/>
                  </a:lnTo>
                  <a:lnTo>
                    <a:pt x="0" y="0"/>
                  </a:lnTo>
                  <a:lnTo>
                    <a:pt x="29" y="3"/>
                  </a:lnTo>
                  <a:lnTo>
                    <a:pt x="56" y="10"/>
                  </a:lnTo>
                  <a:lnTo>
                    <a:pt x="80" y="20"/>
                  </a:lnTo>
                  <a:lnTo>
                    <a:pt x="105" y="34"/>
                  </a:lnTo>
                  <a:lnTo>
                    <a:pt x="125" y="52"/>
                  </a:lnTo>
                  <a:lnTo>
                    <a:pt x="144" y="73"/>
                  </a:lnTo>
                  <a:lnTo>
                    <a:pt x="158" y="97"/>
                  </a:lnTo>
                  <a:lnTo>
                    <a:pt x="168" y="122"/>
                  </a:lnTo>
                  <a:lnTo>
                    <a:pt x="175" y="149"/>
                  </a:lnTo>
                  <a:lnTo>
                    <a:pt x="177" y="176"/>
                  </a:lnTo>
                  <a:close/>
                </a:path>
              </a:pathLst>
            </a:custGeom>
            <a:solidFill>
              <a:schemeClr val="bg1"/>
            </a:solidFill>
            <a:ln w="1588">
              <a:solidFill>
                <a:srgbClr val="000000"/>
              </a:solidFill>
              <a:prstDash val="solid"/>
              <a:round/>
              <a:headEnd/>
              <a:tailEnd/>
            </a:ln>
          </p:spPr>
          <p:txBody>
            <a:bodyPr/>
            <a:lstStyle/>
            <a:p>
              <a:endParaRPr lang="en-US"/>
            </a:p>
          </p:txBody>
        </p:sp>
        <p:sp>
          <p:nvSpPr>
            <p:cNvPr id="25654" name="Freeform 69"/>
            <p:cNvSpPr>
              <a:spLocks/>
            </p:cNvSpPr>
            <p:nvPr/>
          </p:nvSpPr>
          <p:spPr bwMode="auto">
            <a:xfrm>
              <a:off x="942" y="3476"/>
              <a:ext cx="88" cy="88"/>
            </a:xfrm>
            <a:custGeom>
              <a:avLst/>
              <a:gdLst>
                <a:gd name="T0" fmla="*/ 0 w 177"/>
                <a:gd name="T1" fmla="*/ 0 h 177"/>
                <a:gd name="T2" fmla="*/ 88 w 177"/>
                <a:gd name="T3" fmla="*/ 0 h 177"/>
                <a:gd name="T4" fmla="*/ 87 w 177"/>
                <a:gd name="T5" fmla="*/ 14 h 177"/>
                <a:gd name="T6" fmla="*/ 84 w 177"/>
                <a:gd name="T7" fmla="*/ 28 h 177"/>
                <a:gd name="T8" fmla="*/ 79 w 177"/>
                <a:gd name="T9" fmla="*/ 40 h 177"/>
                <a:gd name="T10" fmla="*/ 72 w 177"/>
                <a:gd name="T11" fmla="*/ 52 h 177"/>
                <a:gd name="T12" fmla="*/ 62 w 177"/>
                <a:gd name="T13" fmla="*/ 62 h 177"/>
                <a:gd name="T14" fmla="*/ 52 w 177"/>
                <a:gd name="T15" fmla="*/ 72 h 177"/>
                <a:gd name="T16" fmla="*/ 40 w 177"/>
                <a:gd name="T17" fmla="*/ 79 h 177"/>
                <a:gd name="T18" fmla="*/ 28 w 177"/>
                <a:gd name="T19" fmla="*/ 84 h 177"/>
                <a:gd name="T20" fmla="*/ 14 w 177"/>
                <a:gd name="T21" fmla="*/ 87 h 177"/>
                <a:gd name="T22" fmla="*/ 0 w 177"/>
                <a:gd name="T23" fmla="*/ 88 h 177"/>
                <a:gd name="T24" fmla="*/ 0 w 177"/>
                <a:gd name="T25" fmla="*/ 0 h 1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7"/>
                <a:gd name="T40" fmla="*/ 0 h 177"/>
                <a:gd name="T41" fmla="*/ 177 w 177"/>
                <a:gd name="T42" fmla="*/ 177 h 1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7" h="177">
                  <a:moveTo>
                    <a:pt x="0" y="0"/>
                  </a:moveTo>
                  <a:lnTo>
                    <a:pt x="177" y="0"/>
                  </a:lnTo>
                  <a:lnTo>
                    <a:pt x="175" y="29"/>
                  </a:lnTo>
                  <a:lnTo>
                    <a:pt x="168" y="56"/>
                  </a:lnTo>
                  <a:lnTo>
                    <a:pt x="158" y="80"/>
                  </a:lnTo>
                  <a:lnTo>
                    <a:pt x="144" y="105"/>
                  </a:lnTo>
                  <a:lnTo>
                    <a:pt x="125" y="125"/>
                  </a:lnTo>
                  <a:lnTo>
                    <a:pt x="105" y="144"/>
                  </a:lnTo>
                  <a:lnTo>
                    <a:pt x="80" y="158"/>
                  </a:lnTo>
                  <a:lnTo>
                    <a:pt x="56" y="168"/>
                  </a:lnTo>
                  <a:lnTo>
                    <a:pt x="29" y="175"/>
                  </a:lnTo>
                  <a:lnTo>
                    <a:pt x="0" y="177"/>
                  </a:lnTo>
                  <a:lnTo>
                    <a:pt x="0" y="0"/>
                  </a:lnTo>
                  <a:close/>
                </a:path>
              </a:pathLst>
            </a:custGeom>
            <a:solidFill>
              <a:srgbClr val="FF3300"/>
            </a:solidFill>
            <a:ln w="1588">
              <a:solidFill>
                <a:srgbClr val="FF3300"/>
              </a:solidFill>
              <a:prstDash val="solid"/>
              <a:round/>
              <a:headEnd/>
              <a:tailEnd/>
            </a:ln>
          </p:spPr>
          <p:txBody>
            <a:bodyPr/>
            <a:lstStyle/>
            <a:p>
              <a:endParaRPr lang="en-US"/>
            </a:p>
          </p:txBody>
        </p:sp>
        <p:sp>
          <p:nvSpPr>
            <p:cNvPr id="25655" name="Freeform 70"/>
            <p:cNvSpPr>
              <a:spLocks/>
            </p:cNvSpPr>
            <p:nvPr/>
          </p:nvSpPr>
          <p:spPr bwMode="auto">
            <a:xfrm>
              <a:off x="854" y="3388"/>
              <a:ext cx="88" cy="88"/>
            </a:xfrm>
            <a:custGeom>
              <a:avLst/>
              <a:gdLst>
                <a:gd name="T0" fmla="*/ 0 w 176"/>
                <a:gd name="T1" fmla="*/ 88 h 176"/>
                <a:gd name="T2" fmla="*/ 88 w 176"/>
                <a:gd name="T3" fmla="*/ 88 h 176"/>
                <a:gd name="T4" fmla="*/ 88 w 176"/>
                <a:gd name="T5" fmla="*/ 0 h 176"/>
                <a:gd name="T6" fmla="*/ 75 w 176"/>
                <a:gd name="T7" fmla="*/ 1 h 176"/>
                <a:gd name="T8" fmla="*/ 61 w 176"/>
                <a:gd name="T9" fmla="*/ 5 h 176"/>
                <a:gd name="T10" fmla="*/ 48 w 176"/>
                <a:gd name="T11" fmla="*/ 10 h 176"/>
                <a:gd name="T12" fmla="*/ 37 w 176"/>
                <a:gd name="T13" fmla="*/ 17 h 176"/>
                <a:gd name="T14" fmla="*/ 26 w 176"/>
                <a:gd name="T15" fmla="*/ 26 h 176"/>
                <a:gd name="T16" fmla="*/ 17 w 176"/>
                <a:gd name="T17" fmla="*/ 37 h 176"/>
                <a:gd name="T18" fmla="*/ 10 w 176"/>
                <a:gd name="T19" fmla="*/ 48 h 176"/>
                <a:gd name="T20" fmla="*/ 5 w 176"/>
                <a:gd name="T21" fmla="*/ 61 h 176"/>
                <a:gd name="T22" fmla="*/ 1 w 176"/>
                <a:gd name="T23" fmla="*/ 75 h 176"/>
                <a:gd name="T24" fmla="*/ 0 w 176"/>
                <a:gd name="T25" fmla="*/ 88 h 1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6"/>
                <a:gd name="T40" fmla="*/ 0 h 176"/>
                <a:gd name="T41" fmla="*/ 176 w 176"/>
                <a:gd name="T42" fmla="*/ 176 h 17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6" h="176">
                  <a:moveTo>
                    <a:pt x="0" y="176"/>
                  </a:moveTo>
                  <a:lnTo>
                    <a:pt x="176" y="176"/>
                  </a:lnTo>
                  <a:lnTo>
                    <a:pt x="176" y="0"/>
                  </a:lnTo>
                  <a:lnTo>
                    <a:pt x="149" y="3"/>
                  </a:lnTo>
                  <a:lnTo>
                    <a:pt x="122" y="10"/>
                  </a:lnTo>
                  <a:lnTo>
                    <a:pt x="97" y="20"/>
                  </a:lnTo>
                  <a:lnTo>
                    <a:pt x="73" y="34"/>
                  </a:lnTo>
                  <a:lnTo>
                    <a:pt x="52" y="52"/>
                  </a:lnTo>
                  <a:lnTo>
                    <a:pt x="34" y="73"/>
                  </a:lnTo>
                  <a:lnTo>
                    <a:pt x="20" y="97"/>
                  </a:lnTo>
                  <a:lnTo>
                    <a:pt x="10" y="122"/>
                  </a:lnTo>
                  <a:lnTo>
                    <a:pt x="3" y="149"/>
                  </a:lnTo>
                  <a:lnTo>
                    <a:pt x="0" y="176"/>
                  </a:lnTo>
                  <a:close/>
                </a:path>
              </a:pathLst>
            </a:custGeom>
            <a:solidFill>
              <a:srgbClr val="FF3300"/>
            </a:solidFill>
            <a:ln w="1588">
              <a:solidFill>
                <a:srgbClr val="FF3300"/>
              </a:solidFill>
              <a:prstDash val="solid"/>
              <a:round/>
              <a:headEnd/>
              <a:tailEnd/>
            </a:ln>
          </p:spPr>
          <p:txBody>
            <a:bodyPr/>
            <a:lstStyle/>
            <a:p>
              <a:endParaRPr lang="en-US"/>
            </a:p>
          </p:txBody>
        </p:sp>
        <p:sp>
          <p:nvSpPr>
            <p:cNvPr id="25656" name="Oval 71"/>
            <p:cNvSpPr>
              <a:spLocks noChangeArrowheads="1"/>
            </p:cNvSpPr>
            <p:nvPr/>
          </p:nvSpPr>
          <p:spPr bwMode="auto">
            <a:xfrm>
              <a:off x="854" y="3388"/>
              <a:ext cx="176" cy="176"/>
            </a:xfrm>
            <a:prstGeom prst="ellipse">
              <a:avLst/>
            </a:prstGeom>
            <a:noFill/>
            <a:ln w="9525">
              <a:solidFill>
                <a:srgbClr val="FF3300"/>
              </a:solidFill>
              <a:round/>
              <a:headEnd/>
              <a:tailEnd/>
            </a:ln>
          </p:spPr>
          <p:txBody>
            <a:bodyPr anchor="ctr">
              <a:spAutoFit/>
            </a:bodyPr>
            <a:lstStyle/>
            <a:p>
              <a:endParaRPr lang="en-US"/>
            </a:p>
          </p:txBody>
        </p:sp>
      </p:grpSp>
      <p:grpSp>
        <p:nvGrpSpPr>
          <p:cNvPr id="25635" name="Group 72"/>
          <p:cNvGrpSpPr>
            <a:grpSpLocks/>
          </p:cNvGrpSpPr>
          <p:nvPr/>
        </p:nvGrpSpPr>
        <p:grpSpPr bwMode="auto">
          <a:xfrm>
            <a:off x="5681663" y="5245100"/>
            <a:ext cx="55562" cy="57150"/>
            <a:chOff x="3579" y="3304"/>
            <a:chExt cx="35" cy="36"/>
          </a:xfrm>
        </p:grpSpPr>
        <p:sp>
          <p:nvSpPr>
            <p:cNvPr id="25647" name="Freeform 73"/>
            <p:cNvSpPr>
              <a:spLocks/>
            </p:cNvSpPr>
            <p:nvPr/>
          </p:nvSpPr>
          <p:spPr bwMode="auto">
            <a:xfrm>
              <a:off x="3579" y="3322"/>
              <a:ext cx="18" cy="18"/>
            </a:xfrm>
            <a:custGeom>
              <a:avLst/>
              <a:gdLst>
                <a:gd name="T0" fmla="*/ 18 w 176"/>
                <a:gd name="T1" fmla="*/ 0 h 177"/>
                <a:gd name="T2" fmla="*/ 0 w 176"/>
                <a:gd name="T3" fmla="*/ 0 h 177"/>
                <a:gd name="T4" fmla="*/ 0 w 176"/>
                <a:gd name="T5" fmla="*/ 3 h 177"/>
                <a:gd name="T6" fmla="*/ 1 w 176"/>
                <a:gd name="T7" fmla="*/ 6 h 177"/>
                <a:gd name="T8" fmla="*/ 2 w 176"/>
                <a:gd name="T9" fmla="*/ 8 h 177"/>
                <a:gd name="T10" fmla="*/ 3 w 176"/>
                <a:gd name="T11" fmla="*/ 11 h 177"/>
                <a:gd name="T12" fmla="*/ 5 w 176"/>
                <a:gd name="T13" fmla="*/ 13 h 177"/>
                <a:gd name="T14" fmla="*/ 7 w 176"/>
                <a:gd name="T15" fmla="*/ 15 h 177"/>
                <a:gd name="T16" fmla="*/ 10 w 176"/>
                <a:gd name="T17" fmla="*/ 16 h 177"/>
                <a:gd name="T18" fmla="*/ 12 w 176"/>
                <a:gd name="T19" fmla="*/ 17 h 177"/>
                <a:gd name="T20" fmla="*/ 15 w 176"/>
                <a:gd name="T21" fmla="*/ 18 h 177"/>
                <a:gd name="T22" fmla="*/ 18 w 176"/>
                <a:gd name="T23" fmla="*/ 18 h 177"/>
                <a:gd name="T24" fmla="*/ 18 w 176"/>
                <a:gd name="T25" fmla="*/ 0 h 1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6"/>
                <a:gd name="T40" fmla="*/ 0 h 177"/>
                <a:gd name="T41" fmla="*/ 176 w 176"/>
                <a:gd name="T42" fmla="*/ 177 h 1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6" h="177">
                  <a:moveTo>
                    <a:pt x="176" y="0"/>
                  </a:moveTo>
                  <a:lnTo>
                    <a:pt x="0" y="0"/>
                  </a:lnTo>
                  <a:lnTo>
                    <a:pt x="3" y="29"/>
                  </a:lnTo>
                  <a:lnTo>
                    <a:pt x="10" y="56"/>
                  </a:lnTo>
                  <a:lnTo>
                    <a:pt x="20" y="80"/>
                  </a:lnTo>
                  <a:lnTo>
                    <a:pt x="34" y="105"/>
                  </a:lnTo>
                  <a:lnTo>
                    <a:pt x="52" y="125"/>
                  </a:lnTo>
                  <a:lnTo>
                    <a:pt x="73" y="144"/>
                  </a:lnTo>
                  <a:lnTo>
                    <a:pt x="97" y="158"/>
                  </a:lnTo>
                  <a:lnTo>
                    <a:pt x="122" y="168"/>
                  </a:lnTo>
                  <a:lnTo>
                    <a:pt x="149" y="175"/>
                  </a:lnTo>
                  <a:lnTo>
                    <a:pt x="176" y="177"/>
                  </a:lnTo>
                  <a:lnTo>
                    <a:pt x="176" y="0"/>
                  </a:lnTo>
                  <a:close/>
                </a:path>
              </a:pathLst>
            </a:custGeom>
            <a:solidFill>
              <a:schemeClr val="bg1"/>
            </a:solidFill>
            <a:ln w="1588">
              <a:solidFill>
                <a:srgbClr val="000000"/>
              </a:solidFill>
              <a:prstDash val="solid"/>
              <a:round/>
              <a:headEnd/>
              <a:tailEnd/>
            </a:ln>
          </p:spPr>
          <p:txBody>
            <a:bodyPr/>
            <a:lstStyle/>
            <a:p>
              <a:endParaRPr lang="en-US"/>
            </a:p>
          </p:txBody>
        </p:sp>
        <p:sp>
          <p:nvSpPr>
            <p:cNvPr id="25648" name="Freeform 74"/>
            <p:cNvSpPr>
              <a:spLocks/>
            </p:cNvSpPr>
            <p:nvPr/>
          </p:nvSpPr>
          <p:spPr bwMode="auto">
            <a:xfrm>
              <a:off x="3597" y="3304"/>
              <a:ext cx="17" cy="18"/>
            </a:xfrm>
            <a:custGeom>
              <a:avLst/>
              <a:gdLst>
                <a:gd name="T0" fmla="*/ 17 w 177"/>
                <a:gd name="T1" fmla="*/ 18 h 176"/>
                <a:gd name="T2" fmla="*/ 0 w 177"/>
                <a:gd name="T3" fmla="*/ 18 h 176"/>
                <a:gd name="T4" fmla="*/ 0 w 177"/>
                <a:gd name="T5" fmla="*/ 0 h 176"/>
                <a:gd name="T6" fmla="*/ 3 w 177"/>
                <a:gd name="T7" fmla="*/ 0 h 176"/>
                <a:gd name="T8" fmla="*/ 5 w 177"/>
                <a:gd name="T9" fmla="*/ 1 h 176"/>
                <a:gd name="T10" fmla="*/ 8 w 177"/>
                <a:gd name="T11" fmla="*/ 2 h 176"/>
                <a:gd name="T12" fmla="*/ 10 w 177"/>
                <a:gd name="T13" fmla="*/ 3 h 176"/>
                <a:gd name="T14" fmla="*/ 12 w 177"/>
                <a:gd name="T15" fmla="*/ 5 h 176"/>
                <a:gd name="T16" fmla="*/ 14 w 177"/>
                <a:gd name="T17" fmla="*/ 7 h 176"/>
                <a:gd name="T18" fmla="*/ 15 w 177"/>
                <a:gd name="T19" fmla="*/ 10 h 176"/>
                <a:gd name="T20" fmla="*/ 16 w 177"/>
                <a:gd name="T21" fmla="*/ 12 h 176"/>
                <a:gd name="T22" fmla="*/ 17 w 177"/>
                <a:gd name="T23" fmla="*/ 15 h 176"/>
                <a:gd name="T24" fmla="*/ 17 w 177"/>
                <a:gd name="T25" fmla="*/ 18 h 1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7"/>
                <a:gd name="T40" fmla="*/ 0 h 176"/>
                <a:gd name="T41" fmla="*/ 177 w 177"/>
                <a:gd name="T42" fmla="*/ 176 h 17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7" h="176">
                  <a:moveTo>
                    <a:pt x="177" y="176"/>
                  </a:moveTo>
                  <a:lnTo>
                    <a:pt x="0" y="176"/>
                  </a:lnTo>
                  <a:lnTo>
                    <a:pt x="0" y="0"/>
                  </a:lnTo>
                  <a:lnTo>
                    <a:pt x="29" y="3"/>
                  </a:lnTo>
                  <a:lnTo>
                    <a:pt x="56" y="10"/>
                  </a:lnTo>
                  <a:lnTo>
                    <a:pt x="80" y="20"/>
                  </a:lnTo>
                  <a:lnTo>
                    <a:pt x="105" y="34"/>
                  </a:lnTo>
                  <a:lnTo>
                    <a:pt x="125" y="52"/>
                  </a:lnTo>
                  <a:lnTo>
                    <a:pt x="144" y="73"/>
                  </a:lnTo>
                  <a:lnTo>
                    <a:pt x="158" y="97"/>
                  </a:lnTo>
                  <a:lnTo>
                    <a:pt x="168" y="122"/>
                  </a:lnTo>
                  <a:lnTo>
                    <a:pt x="175" y="149"/>
                  </a:lnTo>
                  <a:lnTo>
                    <a:pt x="177" y="176"/>
                  </a:lnTo>
                  <a:close/>
                </a:path>
              </a:pathLst>
            </a:custGeom>
            <a:solidFill>
              <a:schemeClr val="bg1"/>
            </a:solidFill>
            <a:ln w="1588">
              <a:solidFill>
                <a:srgbClr val="000000"/>
              </a:solidFill>
              <a:prstDash val="solid"/>
              <a:round/>
              <a:headEnd/>
              <a:tailEnd/>
            </a:ln>
          </p:spPr>
          <p:txBody>
            <a:bodyPr/>
            <a:lstStyle/>
            <a:p>
              <a:endParaRPr lang="en-US"/>
            </a:p>
          </p:txBody>
        </p:sp>
        <p:sp>
          <p:nvSpPr>
            <p:cNvPr id="25649" name="Freeform 75"/>
            <p:cNvSpPr>
              <a:spLocks/>
            </p:cNvSpPr>
            <p:nvPr/>
          </p:nvSpPr>
          <p:spPr bwMode="auto">
            <a:xfrm>
              <a:off x="3597" y="3322"/>
              <a:ext cx="17" cy="18"/>
            </a:xfrm>
            <a:custGeom>
              <a:avLst/>
              <a:gdLst>
                <a:gd name="T0" fmla="*/ 0 w 177"/>
                <a:gd name="T1" fmla="*/ 0 h 177"/>
                <a:gd name="T2" fmla="*/ 17 w 177"/>
                <a:gd name="T3" fmla="*/ 0 h 177"/>
                <a:gd name="T4" fmla="*/ 17 w 177"/>
                <a:gd name="T5" fmla="*/ 3 h 177"/>
                <a:gd name="T6" fmla="*/ 16 w 177"/>
                <a:gd name="T7" fmla="*/ 6 h 177"/>
                <a:gd name="T8" fmla="*/ 15 w 177"/>
                <a:gd name="T9" fmla="*/ 8 h 177"/>
                <a:gd name="T10" fmla="*/ 14 w 177"/>
                <a:gd name="T11" fmla="*/ 11 h 177"/>
                <a:gd name="T12" fmla="*/ 12 w 177"/>
                <a:gd name="T13" fmla="*/ 13 h 177"/>
                <a:gd name="T14" fmla="*/ 10 w 177"/>
                <a:gd name="T15" fmla="*/ 15 h 177"/>
                <a:gd name="T16" fmla="*/ 8 w 177"/>
                <a:gd name="T17" fmla="*/ 16 h 177"/>
                <a:gd name="T18" fmla="*/ 5 w 177"/>
                <a:gd name="T19" fmla="*/ 17 h 177"/>
                <a:gd name="T20" fmla="*/ 3 w 177"/>
                <a:gd name="T21" fmla="*/ 18 h 177"/>
                <a:gd name="T22" fmla="*/ 0 w 177"/>
                <a:gd name="T23" fmla="*/ 18 h 177"/>
                <a:gd name="T24" fmla="*/ 0 w 177"/>
                <a:gd name="T25" fmla="*/ 0 h 1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7"/>
                <a:gd name="T40" fmla="*/ 0 h 177"/>
                <a:gd name="T41" fmla="*/ 177 w 177"/>
                <a:gd name="T42" fmla="*/ 177 h 1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7" h="177">
                  <a:moveTo>
                    <a:pt x="0" y="0"/>
                  </a:moveTo>
                  <a:lnTo>
                    <a:pt x="177" y="0"/>
                  </a:lnTo>
                  <a:lnTo>
                    <a:pt x="175" y="29"/>
                  </a:lnTo>
                  <a:lnTo>
                    <a:pt x="168" y="56"/>
                  </a:lnTo>
                  <a:lnTo>
                    <a:pt x="158" y="80"/>
                  </a:lnTo>
                  <a:lnTo>
                    <a:pt x="144" y="105"/>
                  </a:lnTo>
                  <a:lnTo>
                    <a:pt x="125" y="125"/>
                  </a:lnTo>
                  <a:lnTo>
                    <a:pt x="105" y="144"/>
                  </a:lnTo>
                  <a:lnTo>
                    <a:pt x="80" y="158"/>
                  </a:lnTo>
                  <a:lnTo>
                    <a:pt x="56" y="168"/>
                  </a:lnTo>
                  <a:lnTo>
                    <a:pt x="29" y="175"/>
                  </a:lnTo>
                  <a:lnTo>
                    <a:pt x="0" y="177"/>
                  </a:lnTo>
                  <a:lnTo>
                    <a:pt x="0" y="0"/>
                  </a:lnTo>
                  <a:close/>
                </a:path>
              </a:pathLst>
            </a:custGeom>
            <a:solidFill>
              <a:srgbClr val="FF3300"/>
            </a:solidFill>
            <a:ln w="1588">
              <a:solidFill>
                <a:srgbClr val="FF3300"/>
              </a:solidFill>
              <a:prstDash val="solid"/>
              <a:round/>
              <a:headEnd/>
              <a:tailEnd/>
            </a:ln>
          </p:spPr>
          <p:txBody>
            <a:bodyPr/>
            <a:lstStyle/>
            <a:p>
              <a:endParaRPr lang="en-US"/>
            </a:p>
          </p:txBody>
        </p:sp>
        <p:sp>
          <p:nvSpPr>
            <p:cNvPr id="25650" name="Freeform 76"/>
            <p:cNvSpPr>
              <a:spLocks/>
            </p:cNvSpPr>
            <p:nvPr/>
          </p:nvSpPr>
          <p:spPr bwMode="auto">
            <a:xfrm>
              <a:off x="3579" y="3304"/>
              <a:ext cx="18" cy="18"/>
            </a:xfrm>
            <a:custGeom>
              <a:avLst/>
              <a:gdLst>
                <a:gd name="T0" fmla="*/ 0 w 176"/>
                <a:gd name="T1" fmla="*/ 18 h 176"/>
                <a:gd name="T2" fmla="*/ 18 w 176"/>
                <a:gd name="T3" fmla="*/ 18 h 176"/>
                <a:gd name="T4" fmla="*/ 18 w 176"/>
                <a:gd name="T5" fmla="*/ 0 h 176"/>
                <a:gd name="T6" fmla="*/ 15 w 176"/>
                <a:gd name="T7" fmla="*/ 0 h 176"/>
                <a:gd name="T8" fmla="*/ 12 w 176"/>
                <a:gd name="T9" fmla="*/ 1 h 176"/>
                <a:gd name="T10" fmla="*/ 10 w 176"/>
                <a:gd name="T11" fmla="*/ 2 h 176"/>
                <a:gd name="T12" fmla="*/ 7 w 176"/>
                <a:gd name="T13" fmla="*/ 3 h 176"/>
                <a:gd name="T14" fmla="*/ 5 w 176"/>
                <a:gd name="T15" fmla="*/ 5 h 176"/>
                <a:gd name="T16" fmla="*/ 3 w 176"/>
                <a:gd name="T17" fmla="*/ 7 h 176"/>
                <a:gd name="T18" fmla="*/ 2 w 176"/>
                <a:gd name="T19" fmla="*/ 10 h 176"/>
                <a:gd name="T20" fmla="*/ 1 w 176"/>
                <a:gd name="T21" fmla="*/ 12 h 176"/>
                <a:gd name="T22" fmla="*/ 0 w 176"/>
                <a:gd name="T23" fmla="*/ 15 h 176"/>
                <a:gd name="T24" fmla="*/ 0 w 176"/>
                <a:gd name="T25" fmla="*/ 18 h 1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6"/>
                <a:gd name="T40" fmla="*/ 0 h 176"/>
                <a:gd name="T41" fmla="*/ 176 w 176"/>
                <a:gd name="T42" fmla="*/ 176 h 17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6" h="176">
                  <a:moveTo>
                    <a:pt x="0" y="176"/>
                  </a:moveTo>
                  <a:lnTo>
                    <a:pt x="176" y="176"/>
                  </a:lnTo>
                  <a:lnTo>
                    <a:pt x="176" y="0"/>
                  </a:lnTo>
                  <a:lnTo>
                    <a:pt x="149" y="3"/>
                  </a:lnTo>
                  <a:lnTo>
                    <a:pt x="122" y="10"/>
                  </a:lnTo>
                  <a:lnTo>
                    <a:pt x="97" y="20"/>
                  </a:lnTo>
                  <a:lnTo>
                    <a:pt x="73" y="34"/>
                  </a:lnTo>
                  <a:lnTo>
                    <a:pt x="52" y="52"/>
                  </a:lnTo>
                  <a:lnTo>
                    <a:pt x="34" y="73"/>
                  </a:lnTo>
                  <a:lnTo>
                    <a:pt x="20" y="97"/>
                  </a:lnTo>
                  <a:lnTo>
                    <a:pt x="10" y="122"/>
                  </a:lnTo>
                  <a:lnTo>
                    <a:pt x="3" y="149"/>
                  </a:lnTo>
                  <a:lnTo>
                    <a:pt x="0" y="176"/>
                  </a:lnTo>
                  <a:close/>
                </a:path>
              </a:pathLst>
            </a:custGeom>
            <a:solidFill>
              <a:srgbClr val="FF3300"/>
            </a:solidFill>
            <a:ln w="1588">
              <a:solidFill>
                <a:srgbClr val="FF3300"/>
              </a:solidFill>
              <a:prstDash val="solid"/>
              <a:round/>
              <a:headEnd/>
              <a:tailEnd/>
            </a:ln>
          </p:spPr>
          <p:txBody>
            <a:bodyPr/>
            <a:lstStyle/>
            <a:p>
              <a:endParaRPr lang="en-US"/>
            </a:p>
          </p:txBody>
        </p:sp>
        <p:sp>
          <p:nvSpPr>
            <p:cNvPr id="25651" name="Oval 77"/>
            <p:cNvSpPr>
              <a:spLocks noChangeArrowheads="1"/>
            </p:cNvSpPr>
            <p:nvPr/>
          </p:nvSpPr>
          <p:spPr bwMode="auto">
            <a:xfrm>
              <a:off x="3579" y="3304"/>
              <a:ext cx="35" cy="36"/>
            </a:xfrm>
            <a:prstGeom prst="ellipse">
              <a:avLst/>
            </a:prstGeom>
            <a:noFill/>
            <a:ln w="9525">
              <a:solidFill>
                <a:srgbClr val="FF3300"/>
              </a:solidFill>
              <a:round/>
              <a:headEnd/>
              <a:tailEnd/>
            </a:ln>
          </p:spPr>
          <p:txBody>
            <a:bodyPr anchor="ctr">
              <a:spAutoFit/>
            </a:bodyPr>
            <a:lstStyle/>
            <a:p>
              <a:endParaRPr lang="en-US"/>
            </a:p>
          </p:txBody>
        </p:sp>
      </p:grpSp>
      <p:sp>
        <p:nvSpPr>
          <p:cNvPr id="25636" name="Line 78"/>
          <p:cNvSpPr>
            <a:spLocks noChangeShapeType="1"/>
          </p:cNvSpPr>
          <p:nvPr/>
        </p:nvSpPr>
        <p:spPr bwMode="auto">
          <a:xfrm flipH="1" flipV="1">
            <a:off x="3221038" y="1898650"/>
            <a:ext cx="663575" cy="4314825"/>
          </a:xfrm>
          <a:prstGeom prst="line">
            <a:avLst/>
          </a:prstGeom>
          <a:noFill/>
          <a:ln w="38100">
            <a:solidFill>
              <a:schemeClr val="tx1"/>
            </a:solidFill>
            <a:round/>
            <a:headEnd/>
            <a:tailEnd/>
          </a:ln>
        </p:spPr>
        <p:txBody>
          <a:bodyPr>
            <a:spAutoFit/>
          </a:bodyPr>
          <a:lstStyle/>
          <a:p>
            <a:endParaRPr lang="en-US"/>
          </a:p>
        </p:txBody>
      </p:sp>
      <p:sp>
        <p:nvSpPr>
          <p:cNvPr id="25637" name="Line 79"/>
          <p:cNvSpPr>
            <a:spLocks noChangeShapeType="1"/>
          </p:cNvSpPr>
          <p:nvPr/>
        </p:nvSpPr>
        <p:spPr bwMode="auto">
          <a:xfrm flipV="1">
            <a:off x="5418138" y="1901825"/>
            <a:ext cx="889000" cy="4318000"/>
          </a:xfrm>
          <a:prstGeom prst="line">
            <a:avLst/>
          </a:prstGeom>
          <a:noFill/>
          <a:ln w="38100">
            <a:solidFill>
              <a:schemeClr val="tx1"/>
            </a:solidFill>
            <a:round/>
            <a:headEnd/>
            <a:tailEnd/>
          </a:ln>
        </p:spPr>
        <p:txBody>
          <a:bodyPr>
            <a:spAutoFit/>
          </a:bodyPr>
          <a:lstStyle/>
          <a:p>
            <a:endParaRPr lang="en-US"/>
          </a:p>
        </p:txBody>
      </p:sp>
      <p:sp useBgFill="1">
        <p:nvSpPr>
          <p:cNvPr id="606288" name="Text Box 80"/>
          <p:cNvSpPr txBox="1">
            <a:spLocks noChangeArrowheads="1"/>
          </p:cNvSpPr>
          <p:nvPr/>
        </p:nvSpPr>
        <p:spPr bwMode="auto">
          <a:xfrm>
            <a:off x="4327525" y="2538413"/>
            <a:ext cx="701675" cy="274637"/>
          </a:xfrm>
          <a:prstGeom prst="rect">
            <a:avLst/>
          </a:prstGeom>
          <a:ln w="9525" algn="ctr">
            <a:noFill/>
            <a:miter lim="800000"/>
            <a:headEnd/>
            <a:tailEnd/>
          </a:ln>
        </p:spPr>
        <p:txBody>
          <a:bodyPr wrap="none">
            <a:spAutoFit/>
          </a:bodyPr>
          <a:lstStyle/>
          <a:p>
            <a:pPr algn="ctr"/>
            <a:r>
              <a:rPr lang="en-US" sz="1200"/>
              <a:t>MTOW</a:t>
            </a:r>
          </a:p>
        </p:txBody>
      </p:sp>
      <p:sp useBgFill="1">
        <p:nvSpPr>
          <p:cNvPr id="606289" name="Text Box 81"/>
          <p:cNvSpPr txBox="1">
            <a:spLocks noChangeArrowheads="1"/>
          </p:cNvSpPr>
          <p:nvPr/>
        </p:nvSpPr>
        <p:spPr bwMode="auto">
          <a:xfrm>
            <a:off x="4391025" y="3421063"/>
            <a:ext cx="582613" cy="274637"/>
          </a:xfrm>
          <a:prstGeom prst="rect">
            <a:avLst/>
          </a:prstGeom>
          <a:ln w="9525" algn="ctr">
            <a:noFill/>
            <a:miter lim="800000"/>
            <a:headEnd/>
            <a:tailEnd/>
          </a:ln>
        </p:spPr>
        <p:txBody>
          <a:bodyPr wrap="none">
            <a:spAutoFit/>
          </a:bodyPr>
          <a:lstStyle/>
          <a:p>
            <a:pPr algn="ctr"/>
            <a:r>
              <a:rPr lang="en-US" sz="1200"/>
              <a:t>MLW</a:t>
            </a:r>
          </a:p>
        </p:txBody>
      </p:sp>
      <p:sp useBgFill="1">
        <p:nvSpPr>
          <p:cNvPr id="606290" name="Text Box 82"/>
          <p:cNvSpPr txBox="1">
            <a:spLocks noChangeArrowheads="1"/>
          </p:cNvSpPr>
          <p:nvPr/>
        </p:nvSpPr>
        <p:spPr bwMode="auto">
          <a:xfrm>
            <a:off x="4340225" y="4037013"/>
            <a:ext cx="676275" cy="274637"/>
          </a:xfrm>
          <a:prstGeom prst="rect">
            <a:avLst/>
          </a:prstGeom>
          <a:ln w="9525" algn="ctr">
            <a:noFill/>
            <a:miter lim="800000"/>
            <a:headEnd/>
            <a:tailEnd/>
          </a:ln>
        </p:spPr>
        <p:txBody>
          <a:bodyPr wrap="none">
            <a:spAutoFit/>
          </a:bodyPr>
          <a:lstStyle/>
          <a:p>
            <a:pPr algn="ctr"/>
            <a:r>
              <a:rPr lang="en-US" sz="1200"/>
              <a:t>MZFW</a:t>
            </a:r>
          </a:p>
        </p:txBody>
      </p:sp>
      <p:sp>
        <p:nvSpPr>
          <p:cNvPr id="606291" name="Line 83"/>
          <p:cNvSpPr>
            <a:spLocks noChangeShapeType="1"/>
          </p:cNvSpPr>
          <p:nvPr/>
        </p:nvSpPr>
        <p:spPr bwMode="auto">
          <a:xfrm>
            <a:off x="3346450" y="2806700"/>
            <a:ext cx="2774950" cy="0"/>
          </a:xfrm>
          <a:prstGeom prst="line">
            <a:avLst/>
          </a:prstGeom>
          <a:noFill/>
          <a:ln w="50800">
            <a:solidFill>
              <a:schemeClr val="tx1"/>
            </a:solidFill>
            <a:round/>
            <a:headEnd/>
            <a:tailEnd/>
          </a:ln>
        </p:spPr>
        <p:txBody>
          <a:bodyPr>
            <a:spAutoFit/>
          </a:bodyPr>
          <a:lstStyle/>
          <a:p>
            <a:endParaRPr lang="en-US"/>
          </a:p>
        </p:txBody>
      </p:sp>
      <p:sp>
        <p:nvSpPr>
          <p:cNvPr id="606292" name="Line 84"/>
          <p:cNvSpPr>
            <a:spLocks noChangeShapeType="1"/>
          </p:cNvSpPr>
          <p:nvPr/>
        </p:nvSpPr>
        <p:spPr bwMode="auto">
          <a:xfrm>
            <a:off x="3505200" y="3695700"/>
            <a:ext cx="2419350" cy="0"/>
          </a:xfrm>
          <a:prstGeom prst="line">
            <a:avLst/>
          </a:prstGeom>
          <a:noFill/>
          <a:ln w="50800">
            <a:solidFill>
              <a:schemeClr val="tx1"/>
            </a:solidFill>
            <a:round/>
            <a:headEnd/>
            <a:tailEnd/>
          </a:ln>
        </p:spPr>
        <p:txBody>
          <a:bodyPr>
            <a:spAutoFit/>
          </a:bodyPr>
          <a:lstStyle/>
          <a:p>
            <a:endParaRPr lang="en-US"/>
          </a:p>
        </p:txBody>
      </p:sp>
      <p:sp>
        <p:nvSpPr>
          <p:cNvPr id="606293" name="Line 85"/>
          <p:cNvSpPr>
            <a:spLocks noChangeShapeType="1"/>
          </p:cNvSpPr>
          <p:nvPr/>
        </p:nvSpPr>
        <p:spPr bwMode="auto">
          <a:xfrm>
            <a:off x="3587750" y="4292600"/>
            <a:ext cx="2228850" cy="0"/>
          </a:xfrm>
          <a:prstGeom prst="line">
            <a:avLst/>
          </a:prstGeom>
          <a:noFill/>
          <a:ln w="50800">
            <a:solidFill>
              <a:schemeClr val="tx1"/>
            </a:solidFill>
            <a:round/>
            <a:headEnd/>
            <a:tailEnd/>
          </a:ln>
        </p:spPr>
        <p:txBody>
          <a:bodyPr>
            <a:spAutoFit/>
          </a:bodyPr>
          <a:lstStyle/>
          <a:p>
            <a:endParaRPr lang="en-US"/>
          </a:p>
        </p:txBody>
      </p:sp>
      <p:sp>
        <p:nvSpPr>
          <p:cNvPr id="25645" name="Text Box 87"/>
          <p:cNvSpPr txBox="1">
            <a:spLocks noChangeArrowheads="1"/>
          </p:cNvSpPr>
          <p:nvPr/>
        </p:nvSpPr>
        <p:spPr bwMode="auto">
          <a:xfrm>
            <a:off x="4286250" y="6334125"/>
            <a:ext cx="989013" cy="304800"/>
          </a:xfrm>
          <a:prstGeom prst="rect">
            <a:avLst/>
          </a:prstGeom>
          <a:noFill/>
          <a:ln w="9525">
            <a:noFill/>
            <a:miter lim="800000"/>
            <a:headEnd/>
            <a:tailEnd/>
          </a:ln>
        </p:spPr>
        <p:txBody>
          <a:bodyPr wrap="none">
            <a:spAutoFit/>
          </a:bodyPr>
          <a:lstStyle/>
          <a:p>
            <a:pPr algn="ctr"/>
            <a:r>
              <a:rPr lang="en-US" sz="1400">
                <a:solidFill>
                  <a:srgbClr val="333399"/>
                </a:solidFill>
                <a:latin typeface="Verdana" pitchFamily="34" charset="0"/>
              </a:rPr>
              <a:t>Moment</a:t>
            </a:r>
          </a:p>
        </p:txBody>
      </p:sp>
      <p:sp>
        <p:nvSpPr>
          <p:cNvPr id="25646" name="Text Box 88"/>
          <p:cNvSpPr txBox="1">
            <a:spLocks noChangeArrowheads="1"/>
          </p:cNvSpPr>
          <p:nvPr/>
        </p:nvSpPr>
        <p:spPr bwMode="auto">
          <a:xfrm>
            <a:off x="6896100" y="1570038"/>
            <a:ext cx="855663" cy="260350"/>
          </a:xfrm>
          <a:prstGeom prst="rect">
            <a:avLst/>
          </a:prstGeom>
          <a:noFill/>
          <a:ln w="9525">
            <a:noFill/>
            <a:miter lim="800000"/>
            <a:headEnd/>
            <a:tailEnd/>
          </a:ln>
        </p:spPr>
        <p:txBody>
          <a:bodyPr wrap="none">
            <a:spAutoFit/>
          </a:bodyPr>
          <a:lstStyle/>
          <a:p>
            <a:pPr algn="ctr"/>
            <a:r>
              <a:rPr lang="en-US" sz="1100">
                <a:latin typeface="Verdana" pitchFamily="34" charset="0"/>
              </a:rPr>
              <a:t>(%MAC)</a:t>
            </a:r>
          </a:p>
        </p:txBody>
      </p:sp>
    </p:spTree>
    <p:extLst>
      <p:ext uri="{BB962C8B-B14F-4D97-AF65-F5344CB8AC3E}">
        <p14:creationId xmlns:p14="http://schemas.microsoft.com/office/powerpoint/2010/main" val="2066764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06291"/>
                                        </p:tgtEl>
                                        <p:attrNameLst>
                                          <p:attrName>style.visibility</p:attrName>
                                        </p:attrNameLst>
                                      </p:cBhvr>
                                      <p:to>
                                        <p:strVal val="visible"/>
                                      </p:to>
                                    </p:set>
                                    <p:animEffect transition="in" filter="dissolve">
                                      <p:cBhvr>
                                        <p:cTn id="7" dur="500"/>
                                        <p:tgtEl>
                                          <p:spTgt spid="606291"/>
                                        </p:tgtEl>
                                      </p:cBhvr>
                                    </p:animEffect>
                                  </p:childTnLst>
                                </p:cTn>
                              </p:par>
                              <p:par>
                                <p:cTn id="8" presetID="9" presetClass="entr" presetSubtype="0" fill="hold" grpId="0" nodeType="withEffect">
                                  <p:stCondLst>
                                    <p:cond delay="0"/>
                                  </p:stCondLst>
                                  <p:childTnLst>
                                    <p:set>
                                      <p:cBhvr>
                                        <p:cTn id="9" dur="1" fill="hold">
                                          <p:stCondLst>
                                            <p:cond delay="0"/>
                                          </p:stCondLst>
                                        </p:cTn>
                                        <p:tgtEl>
                                          <p:spTgt spid="606288"/>
                                        </p:tgtEl>
                                        <p:attrNameLst>
                                          <p:attrName>style.visibility</p:attrName>
                                        </p:attrNameLst>
                                      </p:cBhvr>
                                      <p:to>
                                        <p:strVal val="visible"/>
                                      </p:to>
                                    </p:set>
                                    <p:animEffect transition="in" filter="dissolve">
                                      <p:cBhvr>
                                        <p:cTn id="10" dur="500"/>
                                        <p:tgtEl>
                                          <p:spTgt spid="606288"/>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606292"/>
                                        </p:tgtEl>
                                        <p:attrNameLst>
                                          <p:attrName>style.visibility</p:attrName>
                                        </p:attrNameLst>
                                      </p:cBhvr>
                                      <p:to>
                                        <p:strVal val="visible"/>
                                      </p:to>
                                    </p:set>
                                    <p:animEffect transition="in" filter="dissolve">
                                      <p:cBhvr>
                                        <p:cTn id="13" dur="500"/>
                                        <p:tgtEl>
                                          <p:spTgt spid="606292"/>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606289"/>
                                        </p:tgtEl>
                                        <p:attrNameLst>
                                          <p:attrName>style.visibility</p:attrName>
                                        </p:attrNameLst>
                                      </p:cBhvr>
                                      <p:to>
                                        <p:strVal val="visible"/>
                                      </p:to>
                                    </p:set>
                                    <p:animEffect transition="in" filter="dissolve">
                                      <p:cBhvr>
                                        <p:cTn id="16" dur="500"/>
                                        <p:tgtEl>
                                          <p:spTgt spid="606289"/>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606293"/>
                                        </p:tgtEl>
                                        <p:attrNameLst>
                                          <p:attrName>style.visibility</p:attrName>
                                        </p:attrNameLst>
                                      </p:cBhvr>
                                      <p:to>
                                        <p:strVal val="visible"/>
                                      </p:to>
                                    </p:set>
                                    <p:animEffect transition="in" filter="dissolve">
                                      <p:cBhvr>
                                        <p:cTn id="19" dur="500"/>
                                        <p:tgtEl>
                                          <p:spTgt spid="606293"/>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606290"/>
                                        </p:tgtEl>
                                        <p:attrNameLst>
                                          <p:attrName>style.visibility</p:attrName>
                                        </p:attrNameLst>
                                      </p:cBhvr>
                                      <p:to>
                                        <p:strVal val="visible"/>
                                      </p:to>
                                    </p:set>
                                    <p:animEffect transition="in" filter="dissolve">
                                      <p:cBhvr>
                                        <p:cTn id="22" dur="500"/>
                                        <p:tgtEl>
                                          <p:spTgt spid="6062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6288" grpId="0" animBg="1"/>
      <p:bldP spid="606289" grpId="0" animBg="1"/>
      <p:bldP spid="606290" grpId="0" animBg="1"/>
      <p:bldP spid="606291" grpId="0" animBg="1"/>
      <p:bldP spid="606292" grpId="0" animBg="1"/>
      <p:bldP spid="60629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Line 3"/>
          <p:cNvSpPr>
            <a:spLocks noChangeShapeType="1"/>
          </p:cNvSpPr>
          <p:nvPr/>
        </p:nvSpPr>
        <p:spPr bwMode="auto">
          <a:xfrm>
            <a:off x="2736850" y="1905000"/>
            <a:ext cx="1165225" cy="4311650"/>
          </a:xfrm>
          <a:prstGeom prst="line">
            <a:avLst/>
          </a:prstGeom>
          <a:noFill/>
          <a:ln w="12700">
            <a:solidFill>
              <a:schemeClr val="folHlink"/>
            </a:solidFill>
            <a:round/>
            <a:headEnd/>
            <a:tailEnd/>
          </a:ln>
        </p:spPr>
        <p:txBody>
          <a:bodyPr anchor="ctr">
            <a:spAutoFit/>
          </a:bodyPr>
          <a:lstStyle/>
          <a:p>
            <a:endParaRPr lang="en-US"/>
          </a:p>
        </p:txBody>
      </p:sp>
      <p:sp>
        <p:nvSpPr>
          <p:cNvPr id="26628" name="Line 4"/>
          <p:cNvSpPr>
            <a:spLocks noChangeShapeType="1"/>
          </p:cNvSpPr>
          <p:nvPr/>
        </p:nvSpPr>
        <p:spPr bwMode="auto">
          <a:xfrm>
            <a:off x="3713163" y="1908175"/>
            <a:ext cx="582612" cy="4311650"/>
          </a:xfrm>
          <a:prstGeom prst="line">
            <a:avLst/>
          </a:prstGeom>
          <a:noFill/>
          <a:ln w="12700">
            <a:solidFill>
              <a:schemeClr val="folHlink"/>
            </a:solidFill>
            <a:round/>
            <a:headEnd/>
            <a:tailEnd/>
          </a:ln>
        </p:spPr>
        <p:txBody>
          <a:bodyPr anchor="ctr">
            <a:spAutoFit/>
          </a:bodyPr>
          <a:lstStyle/>
          <a:p>
            <a:endParaRPr lang="en-US"/>
          </a:p>
        </p:txBody>
      </p:sp>
      <p:sp>
        <p:nvSpPr>
          <p:cNvPr id="26629" name="Text Box 5"/>
          <p:cNvSpPr txBox="1">
            <a:spLocks noChangeArrowheads="1"/>
          </p:cNvSpPr>
          <p:nvPr/>
        </p:nvSpPr>
        <p:spPr bwMode="auto">
          <a:xfrm rot="-5400000">
            <a:off x="538957" y="3906044"/>
            <a:ext cx="2836862" cy="304800"/>
          </a:xfrm>
          <a:prstGeom prst="rect">
            <a:avLst/>
          </a:prstGeom>
          <a:noFill/>
          <a:ln w="9525">
            <a:noFill/>
            <a:miter lim="800000"/>
            <a:headEnd/>
            <a:tailEnd/>
          </a:ln>
        </p:spPr>
        <p:txBody>
          <a:bodyPr wrap="none">
            <a:spAutoFit/>
          </a:bodyPr>
          <a:lstStyle/>
          <a:p>
            <a:r>
              <a:rPr lang="en-US" sz="1400">
                <a:solidFill>
                  <a:srgbClr val="333399"/>
                </a:solidFill>
                <a:latin typeface="Verdana" pitchFamily="34" charset="0"/>
              </a:rPr>
              <a:t>GROSS WEIGHT (1000 LB)</a:t>
            </a:r>
          </a:p>
        </p:txBody>
      </p:sp>
      <p:sp>
        <p:nvSpPr>
          <p:cNvPr id="26630" name="Text Box 7"/>
          <p:cNvSpPr txBox="1">
            <a:spLocks noChangeArrowheads="1"/>
          </p:cNvSpPr>
          <p:nvPr/>
        </p:nvSpPr>
        <p:spPr bwMode="auto">
          <a:xfrm>
            <a:off x="3427413" y="1579563"/>
            <a:ext cx="561975" cy="260350"/>
          </a:xfrm>
          <a:prstGeom prst="rect">
            <a:avLst/>
          </a:prstGeom>
          <a:noFill/>
          <a:ln w="9525">
            <a:noFill/>
            <a:miter lim="800000"/>
            <a:headEnd/>
            <a:tailEnd/>
          </a:ln>
        </p:spPr>
        <p:txBody>
          <a:bodyPr wrap="none">
            <a:spAutoFit/>
          </a:bodyPr>
          <a:lstStyle/>
          <a:p>
            <a:pPr algn="ctr"/>
            <a:r>
              <a:rPr lang="en-US" sz="1100">
                <a:solidFill>
                  <a:schemeClr val="tx2"/>
                </a:solidFill>
                <a:latin typeface="Verdana" pitchFamily="34" charset="0"/>
              </a:rPr>
              <a:t>10%</a:t>
            </a:r>
          </a:p>
        </p:txBody>
      </p:sp>
      <p:sp>
        <p:nvSpPr>
          <p:cNvPr id="26631" name="Text Box 8"/>
          <p:cNvSpPr txBox="1">
            <a:spLocks noChangeArrowheads="1"/>
          </p:cNvSpPr>
          <p:nvPr/>
        </p:nvSpPr>
        <p:spPr bwMode="auto">
          <a:xfrm>
            <a:off x="4603750" y="5862638"/>
            <a:ext cx="590550" cy="257175"/>
          </a:xfrm>
          <a:prstGeom prst="rect">
            <a:avLst/>
          </a:prstGeom>
          <a:noFill/>
          <a:ln w="9525">
            <a:noFill/>
            <a:miter lim="800000"/>
            <a:headEnd/>
            <a:tailEnd/>
          </a:ln>
        </p:spPr>
        <p:txBody>
          <a:bodyPr wrap="none">
            <a:spAutoFit/>
          </a:bodyPr>
          <a:lstStyle/>
          <a:p>
            <a:pPr algn="ctr">
              <a:lnSpc>
                <a:spcPct val="90000"/>
              </a:lnSpc>
            </a:pPr>
            <a:r>
              <a:rPr lang="en-US" sz="1200">
                <a:solidFill>
                  <a:srgbClr val="333399"/>
                </a:solidFill>
                <a:latin typeface="Verdana" pitchFamily="34" charset="0"/>
              </a:rPr>
              <a:t>OEW</a:t>
            </a:r>
          </a:p>
        </p:txBody>
      </p:sp>
      <p:sp>
        <p:nvSpPr>
          <p:cNvPr id="26632" name="Text Box 9"/>
          <p:cNvSpPr txBox="1">
            <a:spLocks noChangeArrowheads="1"/>
          </p:cNvSpPr>
          <p:nvPr/>
        </p:nvSpPr>
        <p:spPr bwMode="auto">
          <a:xfrm>
            <a:off x="4456113" y="1579563"/>
            <a:ext cx="561975" cy="260350"/>
          </a:xfrm>
          <a:prstGeom prst="rect">
            <a:avLst/>
          </a:prstGeom>
          <a:noFill/>
          <a:ln w="9525">
            <a:noFill/>
            <a:miter lim="800000"/>
            <a:headEnd/>
            <a:tailEnd/>
          </a:ln>
        </p:spPr>
        <p:txBody>
          <a:bodyPr wrap="none">
            <a:spAutoFit/>
          </a:bodyPr>
          <a:lstStyle/>
          <a:p>
            <a:pPr algn="ctr"/>
            <a:r>
              <a:rPr lang="en-US" sz="1100">
                <a:solidFill>
                  <a:schemeClr val="tx2"/>
                </a:solidFill>
                <a:latin typeface="Verdana" pitchFamily="34" charset="0"/>
              </a:rPr>
              <a:t>20%</a:t>
            </a:r>
          </a:p>
        </p:txBody>
      </p:sp>
      <p:sp>
        <p:nvSpPr>
          <p:cNvPr id="26633" name="Text Box 10"/>
          <p:cNvSpPr txBox="1">
            <a:spLocks noChangeArrowheads="1"/>
          </p:cNvSpPr>
          <p:nvPr/>
        </p:nvSpPr>
        <p:spPr bwMode="auto">
          <a:xfrm>
            <a:off x="5449888" y="1579563"/>
            <a:ext cx="561975" cy="260350"/>
          </a:xfrm>
          <a:prstGeom prst="rect">
            <a:avLst/>
          </a:prstGeom>
          <a:noFill/>
          <a:ln w="9525">
            <a:noFill/>
            <a:miter lim="800000"/>
            <a:headEnd/>
            <a:tailEnd/>
          </a:ln>
        </p:spPr>
        <p:txBody>
          <a:bodyPr wrap="none">
            <a:spAutoFit/>
          </a:bodyPr>
          <a:lstStyle/>
          <a:p>
            <a:pPr algn="ctr"/>
            <a:r>
              <a:rPr lang="en-US" sz="1100">
                <a:solidFill>
                  <a:schemeClr val="tx2"/>
                </a:solidFill>
                <a:latin typeface="Verdana" pitchFamily="34" charset="0"/>
              </a:rPr>
              <a:t>30%</a:t>
            </a:r>
          </a:p>
        </p:txBody>
      </p:sp>
      <p:sp>
        <p:nvSpPr>
          <p:cNvPr id="26634" name="Text Box 11"/>
          <p:cNvSpPr txBox="1">
            <a:spLocks noChangeArrowheads="1"/>
          </p:cNvSpPr>
          <p:nvPr/>
        </p:nvSpPr>
        <p:spPr bwMode="auto">
          <a:xfrm>
            <a:off x="6405563" y="1579563"/>
            <a:ext cx="561975" cy="260350"/>
          </a:xfrm>
          <a:prstGeom prst="rect">
            <a:avLst/>
          </a:prstGeom>
          <a:noFill/>
          <a:ln w="9525">
            <a:noFill/>
            <a:miter lim="800000"/>
            <a:headEnd/>
            <a:tailEnd/>
          </a:ln>
        </p:spPr>
        <p:txBody>
          <a:bodyPr wrap="none">
            <a:spAutoFit/>
          </a:bodyPr>
          <a:lstStyle/>
          <a:p>
            <a:pPr algn="ctr"/>
            <a:r>
              <a:rPr lang="en-US" sz="1100">
                <a:solidFill>
                  <a:schemeClr val="tx2"/>
                </a:solidFill>
                <a:latin typeface="Verdana" pitchFamily="34" charset="0"/>
              </a:rPr>
              <a:t>40%</a:t>
            </a:r>
          </a:p>
        </p:txBody>
      </p:sp>
      <p:sp>
        <p:nvSpPr>
          <p:cNvPr id="26635" name="Text Box 12"/>
          <p:cNvSpPr txBox="1">
            <a:spLocks noChangeArrowheads="1"/>
          </p:cNvSpPr>
          <p:nvPr/>
        </p:nvSpPr>
        <p:spPr bwMode="auto">
          <a:xfrm>
            <a:off x="2544763" y="1579563"/>
            <a:ext cx="461962" cy="260350"/>
          </a:xfrm>
          <a:prstGeom prst="rect">
            <a:avLst/>
          </a:prstGeom>
          <a:noFill/>
          <a:ln w="9525">
            <a:noFill/>
            <a:miter lim="800000"/>
            <a:headEnd/>
            <a:tailEnd/>
          </a:ln>
        </p:spPr>
        <p:txBody>
          <a:bodyPr wrap="none">
            <a:spAutoFit/>
          </a:bodyPr>
          <a:lstStyle/>
          <a:p>
            <a:pPr algn="ctr"/>
            <a:r>
              <a:rPr lang="en-US" sz="1100">
                <a:solidFill>
                  <a:schemeClr val="tx2"/>
                </a:solidFill>
                <a:latin typeface="Verdana" pitchFamily="34" charset="0"/>
              </a:rPr>
              <a:t>0%</a:t>
            </a:r>
          </a:p>
        </p:txBody>
      </p:sp>
      <p:sp>
        <p:nvSpPr>
          <p:cNvPr id="26636" name="Text Box 13"/>
          <p:cNvSpPr txBox="1">
            <a:spLocks noChangeArrowheads="1"/>
          </p:cNvSpPr>
          <p:nvPr/>
        </p:nvSpPr>
        <p:spPr bwMode="auto">
          <a:xfrm>
            <a:off x="2260600" y="4621213"/>
            <a:ext cx="484188" cy="260350"/>
          </a:xfrm>
          <a:prstGeom prst="rect">
            <a:avLst/>
          </a:prstGeom>
          <a:noFill/>
          <a:ln w="9525">
            <a:noFill/>
            <a:miter lim="800000"/>
            <a:headEnd/>
            <a:tailEnd/>
          </a:ln>
        </p:spPr>
        <p:txBody>
          <a:bodyPr wrap="none">
            <a:spAutoFit/>
          </a:bodyPr>
          <a:lstStyle/>
          <a:p>
            <a:pPr algn="ctr"/>
            <a:r>
              <a:rPr lang="en-US" sz="1100">
                <a:solidFill>
                  <a:schemeClr val="tx2"/>
                </a:solidFill>
                <a:latin typeface="Verdana" pitchFamily="34" charset="0"/>
              </a:rPr>
              <a:t>300</a:t>
            </a:r>
          </a:p>
        </p:txBody>
      </p:sp>
      <p:sp>
        <p:nvSpPr>
          <p:cNvPr id="26637" name="Text Box 14"/>
          <p:cNvSpPr txBox="1">
            <a:spLocks noChangeArrowheads="1"/>
          </p:cNvSpPr>
          <p:nvPr/>
        </p:nvSpPr>
        <p:spPr bwMode="auto">
          <a:xfrm>
            <a:off x="2260600" y="3206750"/>
            <a:ext cx="484188" cy="260350"/>
          </a:xfrm>
          <a:prstGeom prst="rect">
            <a:avLst/>
          </a:prstGeom>
          <a:noFill/>
          <a:ln w="9525">
            <a:noFill/>
            <a:miter lim="800000"/>
            <a:headEnd/>
            <a:tailEnd/>
          </a:ln>
        </p:spPr>
        <p:txBody>
          <a:bodyPr wrap="none">
            <a:spAutoFit/>
          </a:bodyPr>
          <a:lstStyle/>
          <a:p>
            <a:pPr algn="ctr"/>
            <a:r>
              <a:rPr lang="en-US" sz="1100">
                <a:solidFill>
                  <a:schemeClr val="tx2"/>
                </a:solidFill>
                <a:latin typeface="Verdana" pitchFamily="34" charset="0"/>
              </a:rPr>
              <a:t>400</a:t>
            </a:r>
          </a:p>
        </p:txBody>
      </p:sp>
      <p:sp>
        <p:nvSpPr>
          <p:cNvPr id="26638" name="Text Box 15"/>
          <p:cNvSpPr txBox="1">
            <a:spLocks noChangeArrowheads="1"/>
          </p:cNvSpPr>
          <p:nvPr/>
        </p:nvSpPr>
        <p:spPr bwMode="auto">
          <a:xfrm>
            <a:off x="2260600" y="6070600"/>
            <a:ext cx="484188" cy="260350"/>
          </a:xfrm>
          <a:prstGeom prst="rect">
            <a:avLst/>
          </a:prstGeom>
          <a:noFill/>
          <a:ln w="9525">
            <a:noFill/>
            <a:miter lim="800000"/>
            <a:headEnd/>
            <a:tailEnd/>
          </a:ln>
        </p:spPr>
        <p:txBody>
          <a:bodyPr wrap="none">
            <a:spAutoFit/>
          </a:bodyPr>
          <a:lstStyle/>
          <a:p>
            <a:pPr algn="ctr"/>
            <a:r>
              <a:rPr lang="en-US" sz="1100">
                <a:solidFill>
                  <a:schemeClr val="tx2"/>
                </a:solidFill>
                <a:latin typeface="Verdana" pitchFamily="34" charset="0"/>
              </a:rPr>
              <a:t>200</a:t>
            </a:r>
          </a:p>
        </p:txBody>
      </p:sp>
      <p:sp>
        <p:nvSpPr>
          <p:cNvPr id="26639" name="Line 16"/>
          <p:cNvSpPr>
            <a:spLocks noChangeShapeType="1"/>
          </p:cNvSpPr>
          <p:nvPr/>
        </p:nvSpPr>
        <p:spPr bwMode="auto">
          <a:xfrm>
            <a:off x="2730500" y="1905000"/>
            <a:ext cx="3924300" cy="0"/>
          </a:xfrm>
          <a:prstGeom prst="line">
            <a:avLst/>
          </a:prstGeom>
          <a:noFill/>
          <a:ln w="12700">
            <a:solidFill>
              <a:schemeClr val="folHlink"/>
            </a:solidFill>
            <a:round/>
            <a:headEnd/>
            <a:tailEnd/>
          </a:ln>
        </p:spPr>
        <p:txBody>
          <a:bodyPr anchor="ctr">
            <a:spAutoFit/>
          </a:bodyPr>
          <a:lstStyle/>
          <a:p>
            <a:endParaRPr lang="en-US"/>
          </a:p>
        </p:txBody>
      </p:sp>
      <p:sp>
        <p:nvSpPr>
          <p:cNvPr id="26640" name="Text Box 17"/>
          <p:cNvSpPr txBox="1">
            <a:spLocks noChangeArrowheads="1"/>
          </p:cNvSpPr>
          <p:nvPr/>
        </p:nvSpPr>
        <p:spPr bwMode="auto">
          <a:xfrm>
            <a:off x="2260600" y="1771650"/>
            <a:ext cx="484188" cy="260350"/>
          </a:xfrm>
          <a:prstGeom prst="rect">
            <a:avLst/>
          </a:prstGeom>
          <a:noFill/>
          <a:ln w="9525">
            <a:noFill/>
            <a:miter lim="800000"/>
            <a:headEnd/>
            <a:tailEnd/>
          </a:ln>
        </p:spPr>
        <p:txBody>
          <a:bodyPr wrap="none">
            <a:spAutoFit/>
          </a:bodyPr>
          <a:lstStyle/>
          <a:p>
            <a:pPr algn="ctr"/>
            <a:r>
              <a:rPr lang="en-US" sz="1100">
                <a:solidFill>
                  <a:schemeClr val="tx2"/>
                </a:solidFill>
                <a:latin typeface="Verdana" pitchFamily="34" charset="0"/>
              </a:rPr>
              <a:t>500</a:t>
            </a:r>
          </a:p>
        </p:txBody>
      </p:sp>
      <p:sp>
        <p:nvSpPr>
          <p:cNvPr id="26641" name="Line 18"/>
          <p:cNvSpPr>
            <a:spLocks noChangeShapeType="1"/>
          </p:cNvSpPr>
          <p:nvPr/>
        </p:nvSpPr>
        <p:spPr bwMode="auto">
          <a:xfrm>
            <a:off x="2730500" y="3340100"/>
            <a:ext cx="3924300" cy="0"/>
          </a:xfrm>
          <a:prstGeom prst="line">
            <a:avLst/>
          </a:prstGeom>
          <a:noFill/>
          <a:ln w="12700">
            <a:solidFill>
              <a:schemeClr val="folHlink"/>
            </a:solidFill>
            <a:round/>
            <a:headEnd/>
            <a:tailEnd/>
          </a:ln>
        </p:spPr>
        <p:txBody>
          <a:bodyPr anchor="ctr">
            <a:spAutoFit/>
          </a:bodyPr>
          <a:lstStyle/>
          <a:p>
            <a:endParaRPr lang="en-US"/>
          </a:p>
        </p:txBody>
      </p:sp>
      <p:sp>
        <p:nvSpPr>
          <p:cNvPr id="26642" name="Line 19"/>
          <p:cNvSpPr>
            <a:spLocks noChangeShapeType="1"/>
          </p:cNvSpPr>
          <p:nvPr/>
        </p:nvSpPr>
        <p:spPr bwMode="auto">
          <a:xfrm>
            <a:off x="2740025" y="4778375"/>
            <a:ext cx="3924300" cy="0"/>
          </a:xfrm>
          <a:prstGeom prst="line">
            <a:avLst/>
          </a:prstGeom>
          <a:noFill/>
          <a:ln w="12700">
            <a:solidFill>
              <a:schemeClr val="folHlink"/>
            </a:solidFill>
            <a:round/>
            <a:headEnd/>
            <a:tailEnd/>
          </a:ln>
        </p:spPr>
        <p:txBody>
          <a:bodyPr anchor="ctr">
            <a:spAutoFit/>
          </a:bodyPr>
          <a:lstStyle/>
          <a:p>
            <a:endParaRPr lang="en-US"/>
          </a:p>
        </p:txBody>
      </p:sp>
      <p:sp>
        <p:nvSpPr>
          <p:cNvPr id="26643" name="Line 20"/>
          <p:cNvSpPr>
            <a:spLocks noChangeShapeType="1"/>
          </p:cNvSpPr>
          <p:nvPr/>
        </p:nvSpPr>
        <p:spPr bwMode="auto">
          <a:xfrm>
            <a:off x="2740025" y="6216650"/>
            <a:ext cx="3924300" cy="0"/>
          </a:xfrm>
          <a:prstGeom prst="line">
            <a:avLst/>
          </a:prstGeom>
          <a:noFill/>
          <a:ln w="12700">
            <a:solidFill>
              <a:schemeClr val="folHlink"/>
            </a:solidFill>
            <a:round/>
            <a:headEnd/>
            <a:tailEnd/>
          </a:ln>
        </p:spPr>
        <p:txBody>
          <a:bodyPr anchor="ctr">
            <a:spAutoFit/>
          </a:bodyPr>
          <a:lstStyle/>
          <a:p>
            <a:endParaRPr lang="en-US"/>
          </a:p>
        </p:txBody>
      </p:sp>
      <p:sp>
        <p:nvSpPr>
          <p:cNvPr id="26644" name="Line 21"/>
          <p:cNvSpPr>
            <a:spLocks noChangeShapeType="1"/>
          </p:cNvSpPr>
          <p:nvPr/>
        </p:nvSpPr>
        <p:spPr bwMode="auto">
          <a:xfrm>
            <a:off x="4684713" y="1898650"/>
            <a:ext cx="3175" cy="4314825"/>
          </a:xfrm>
          <a:prstGeom prst="line">
            <a:avLst/>
          </a:prstGeom>
          <a:noFill/>
          <a:ln w="12700">
            <a:solidFill>
              <a:schemeClr val="folHlink"/>
            </a:solidFill>
            <a:round/>
            <a:headEnd/>
            <a:tailEnd/>
          </a:ln>
        </p:spPr>
        <p:txBody>
          <a:bodyPr anchor="ctr">
            <a:spAutoFit/>
          </a:bodyPr>
          <a:lstStyle/>
          <a:p>
            <a:endParaRPr lang="en-US"/>
          </a:p>
        </p:txBody>
      </p:sp>
      <p:sp>
        <p:nvSpPr>
          <p:cNvPr id="26645" name="Line 22"/>
          <p:cNvSpPr>
            <a:spLocks noChangeShapeType="1"/>
          </p:cNvSpPr>
          <p:nvPr/>
        </p:nvSpPr>
        <p:spPr bwMode="auto">
          <a:xfrm flipH="1">
            <a:off x="5072063" y="1903413"/>
            <a:ext cx="593725" cy="4310062"/>
          </a:xfrm>
          <a:prstGeom prst="line">
            <a:avLst/>
          </a:prstGeom>
          <a:noFill/>
          <a:ln w="12700">
            <a:solidFill>
              <a:schemeClr val="folHlink"/>
            </a:solidFill>
            <a:round/>
            <a:headEnd/>
            <a:tailEnd/>
          </a:ln>
        </p:spPr>
        <p:txBody>
          <a:bodyPr anchor="ctr">
            <a:spAutoFit/>
          </a:bodyPr>
          <a:lstStyle/>
          <a:p>
            <a:endParaRPr lang="en-US"/>
          </a:p>
        </p:txBody>
      </p:sp>
      <p:sp>
        <p:nvSpPr>
          <p:cNvPr id="26646" name="Line 23"/>
          <p:cNvSpPr>
            <a:spLocks noChangeShapeType="1"/>
          </p:cNvSpPr>
          <p:nvPr/>
        </p:nvSpPr>
        <p:spPr bwMode="auto">
          <a:xfrm flipH="1">
            <a:off x="5461000" y="1905000"/>
            <a:ext cx="1179513" cy="4308475"/>
          </a:xfrm>
          <a:prstGeom prst="line">
            <a:avLst/>
          </a:prstGeom>
          <a:noFill/>
          <a:ln w="12700">
            <a:solidFill>
              <a:schemeClr val="folHlink"/>
            </a:solidFill>
            <a:round/>
            <a:headEnd/>
            <a:tailEnd/>
          </a:ln>
        </p:spPr>
        <p:txBody>
          <a:bodyPr anchor="ctr">
            <a:spAutoFit/>
          </a:bodyPr>
          <a:lstStyle/>
          <a:p>
            <a:endParaRPr lang="en-US"/>
          </a:p>
        </p:txBody>
      </p:sp>
      <p:grpSp>
        <p:nvGrpSpPr>
          <p:cNvPr id="26648" name="Group 25"/>
          <p:cNvGrpSpPr>
            <a:grpSpLocks/>
          </p:cNvGrpSpPr>
          <p:nvPr/>
        </p:nvGrpSpPr>
        <p:grpSpPr bwMode="auto">
          <a:xfrm>
            <a:off x="4849813" y="5781675"/>
            <a:ext cx="88900" cy="80963"/>
            <a:chOff x="854" y="3388"/>
            <a:chExt cx="176" cy="176"/>
          </a:xfrm>
        </p:grpSpPr>
        <p:sp>
          <p:nvSpPr>
            <p:cNvPr id="26711" name="Freeform 26"/>
            <p:cNvSpPr>
              <a:spLocks/>
            </p:cNvSpPr>
            <p:nvPr/>
          </p:nvSpPr>
          <p:spPr bwMode="auto">
            <a:xfrm>
              <a:off x="854" y="3476"/>
              <a:ext cx="88" cy="88"/>
            </a:xfrm>
            <a:custGeom>
              <a:avLst/>
              <a:gdLst>
                <a:gd name="T0" fmla="*/ 88 w 176"/>
                <a:gd name="T1" fmla="*/ 0 h 177"/>
                <a:gd name="T2" fmla="*/ 0 w 176"/>
                <a:gd name="T3" fmla="*/ 0 h 177"/>
                <a:gd name="T4" fmla="*/ 1 w 176"/>
                <a:gd name="T5" fmla="*/ 14 h 177"/>
                <a:gd name="T6" fmla="*/ 5 w 176"/>
                <a:gd name="T7" fmla="*/ 28 h 177"/>
                <a:gd name="T8" fmla="*/ 10 w 176"/>
                <a:gd name="T9" fmla="*/ 40 h 177"/>
                <a:gd name="T10" fmla="*/ 17 w 176"/>
                <a:gd name="T11" fmla="*/ 52 h 177"/>
                <a:gd name="T12" fmla="*/ 26 w 176"/>
                <a:gd name="T13" fmla="*/ 62 h 177"/>
                <a:gd name="T14" fmla="*/ 37 w 176"/>
                <a:gd name="T15" fmla="*/ 72 h 177"/>
                <a:gd name="T16" fmla="*/ 48 w 176"/>
                <a:gd name="T17" fmla="*/ 79 h 177"/>
                <a:gd name="T18" fmla="*/ 61 w 176"/>
                <a:gd name="T19" fmla="*/ 84 h 177"/>
                <a:gd name="T20" fmla="*/ 75 w 176"/>
                <a:gd name="T21" fmla="*/ 87 h 177"/>
                <a:gd name="T22" fmla="*/ 88 w 176"/>
                <a:gd name="T23" fmla="*/ 88 h 177"/>
                <a:gd name="T24" fmla="*/ 88 w 176"/>
                <a:gd name="T25" fmla="*/ 0 h 1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6"/>
                <a:gd name="T40" fmla="*/ 0 h 177"/>
                <a:gd name="T41" fmla="*/ 176 w 176"/>
                <a:gd name="T42" fmla="*/ 177 h 1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6" h="177">
                  <a:moveTo>
                    <a:pt x="176" y="0"/>
                  </a:moveTo>
                  <a:lnTo>
                    <a:pt x="0" y="0"/>
                  </a:lnTo>
                  <a:lnTo>
                    <a:pt x="3" y="29"/>
                  </a:lnTo>
                  <a:lnTo>
                    <a:pt x="10" y="56"/>
                  </a:lnTo>
                  <a:lnTo>
                    <a:pt x="20" y="80"/>
                  </a:lnTo>
                  <a:lnTo>
                    <a:pt x="34" y="105"/>
                  </a:lnTo>
                  <a:lnTo>
                    <a:pt x="52" y="125"/>
                  </a:lnTo>
                  <a:lnTo>
                    <a:pt x="73" y="144"/>
                  </a:lnTo>
                  <a:lnTo>
                    <a:pt x="97" y="158"/>
                  </a:lnTo>
                  <a:lnTo>
                    <a:pt x="122" y="168"/>
                  </a:lnTo>
                  <a:lnTo>
                    <a:pt x="149" y="175"/>
                  </a:lnTo>
                  <a:lnTo>
                    <a:pt x="176" y="177"/>
                  </a:lnTo>
                  <a:lnTo>
                    <a:pt x="176" y="0"/>
                  </a:lnTo>
                  <a:close/>
                </a:path>
              </a:pathLst>
            </a:custGeom>
            <a:solidFill>
              <a:schemeClr val="bg1"/>
            </a:solidFill>
            <a:ln w="1588">
              <a:solidFill>
                <a:srgbClr val="000000"/>
              </a:solidFill>
              <a:prstDash val="solid"/>
              <a:round/>
              <a:headEnd/>
              <a:tailEnd/>
            </a:ln>
          </p:spPr>
          <p:txBody>
            <a:bodyPr/>
            <a:lstStyle/>
            <a:p>
              <a:endParaRPr lang="en-US"/>
            </a:p>
          </p:txBody>
        </p:sp>
        <p:sp>
          <p:nvSpPr>
            <p:cNvPr id="26712" name="Freeform 27"/>
            <p:cNvSpPr>
              <a:spLocks/>
            </p:cNvSpPr>
            <p:nvPr/>
          </p:nvSpPr>
          <p:spPr bwMode="auto">
            <a:xfrm>
              <a:off x="942" y="3388"/>
              <a:ext cx="88" cy="88"/>
            </a:xfrm>
            <a:custGeom>
              <a:avLst/>
              <a:gdLst>
                <a:gd name="T0" fmla="*/ 88 w 177"/>
                <a:gd name="T1" fmla="*/ 88 h 176"/>
                <a:gd name="T2" fmla="*/ 0 w 177"/>
                <a:gd name="T3" fmla="*/ 88 h 176"/>
                <a:gd name="T4" fmla="*/ 0 w 177"/>
                <a:gd name="T5" fmla="*/ 0 h 176"/>
                <a:gd name="T6" fmla="*/ 14 w 177"/>
                <a:gd name="T7" fmla="*/ 1 h 176"/>
                <a:gd name="T8" fmla="*/ 28 w 177"/>
                <a:gd name="T9" fmla="*/ 5 h 176"/>
                <a:gd name="T10" fmla="*/ 40 w 177"/>
                <a:gd name="T11" fmla="*/ 10 h 176"/>
                <a:gd name="T12" fmla="*/ 52 w 177"/>
                <a:gd name="T13" fmla="*/ 17 h 176"/>
                <a:gd name="T14" fmla="*/ 62 w 177"/>
                <a:gd name="T15" fmla="*/ 26 h 176"/>
                <a:gd name="T16" fmla="*/ 72 w 177"/>
                <a:gd name="T17" fmla="*/ 37 h 176"/>
                <a:gd name="T18" fmla="*/ 79 w 177"/>
                <a:gd name="T19" fmla="*/ 48 h 176"/>
                <a:gd name="T20" fmla="*/ 84 w 177"/>
                <a:gd name="T21" fmla="*/ 61 h 176"/>
                <a:gd name="T22" fmla="*/ 87 w 177"/>
                <a:gd name="T23" fmla="*/ 75 h 176"/>
                <a:gd name="T24" fmla="*/ 88 w 177"/>
                <a:gd name="T25" fmla="*/ 88 h 1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7"/>
                <a:gd name="T40" fmla="*/ 0 h 176"/>
                <a:gd name="T41" fmla="*/ 177 w 177"/>
                <a:gd name="T42" fmla="*/ 176 h 17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7" h="176">
                  <a:moveTo>
                    <a:pt x="177" y="176"/>
                  </a:moveTo>
                  <a:lnTo>
                    <a:pt x="0" y="176"/>
                  </a:lnTo>
                  <a:lnTo>
                    <a:pt x="0" y="0"/>
                  </a:lnTo>
                  <a:lnTo>
                    <a:pt x="29" y="3"/>
                  </a:lnTo>
                  <a:lnTo>
                    <a:pt x="56" y="10"/>
                  </a:lnTo>
                  <a:lnTo>
                    <a:pt x="80" y="20"/>
                  </a:lnTo>
                  <a:lnTo>
                    <a:pt x="105" y="34"/>
                  </a:lnTo>
                  <a:lnTo>
                    <a:pt x="125" y="52"/>
                  </a:lnTo>
                  <a:lnTo>
                    <a:pt x="144" y="73"/>
                  </a:lnTo>
                  <a:lnTo>
                    <a:pt x="158" y="97"/>
                  </a:lnTo>
                  <a:lnTo>
                    <a:pt x="168" y="122"/>
                  </a:lnTo>
                  <a:lnTo>
                    <a:pt x="175" y="149"/>
                  </a:lnTo>
                  <a:lnTo>
                    <a:pt x="177" y="176"/>
                  </a:lnTo>
                  <a:close/>
                </a:path>
              </a:pathLst>
            </a:custGeom>
            <a:solidFill>
              <a:schemeClr val="bg1"/>
            </a:solidFill>
            <a:ln w="1588">
              <a:solidFill>
                <a:srgbClr val="000000"/>
              </a:solidFill>
              <a:prstDash val="solid"/>
              <a:round/>
              <a:headEnd/>
              <a:tailEnd/>
            </a:ln>
          </p:spPr>
          <p:txBody>
            <a:bodyPr/>
            <a:lstStyle/>
            <a:p>
              <a:endParaRPr lang="en-US"/>
            </a:p>
          </p:txBody>
        </p:sp>
        <p:sp>
          <p:nvSpPr>
            <p:cNvPr id="26713" name="Freeform 28"/>
            <p:cNvSpPr>
              <a:spLocks/>
            </p:cNvSpPr>
            <p:nvPr/>
          </p:nvSpPr>
          <p:spPr bwMode="auto">
            <a:xfrm>
              <a:off x="942" y="3476"/>
              <a:ext cx="88" cy="88"/>
            </a:xfrm>
            <a:custGeom>
              <a:avLst/>
              <a:gdLst>
                <a:gd name="T0" fmla="*/ 0 w 177"/>
                <a:gd name="T1" fmla="*/ 0 h 177"/>
                <a:gd name="T2" fmla="*/ 88 w 177"/>
                <a:gd name="T3" fmla="*/ 0 h 177"/>
                <a:gd name="T4" fmla="*/ 87 w 177"/>
                <a:gd name="T5" fmla="*/ 14 h 177"/>
                <a:gd name="T6" fmla="*/ 84 w 177"/>
                <a:gd name="T7" fmla="*/ 28 h 177"/>
                <a:gd name="T8" fmla="*/ 79 w 177"/>
                <a:gd name="T9" fmla="*/ 40 h 177"/>
                <a:gd name="T10" fmla="*/ 72 w 177"/>
                <a:gd name="T11" fmla="*/ 52 h 177"/>
                <a:gd name="T12" fmla="*/ 62 w 177"/>
                <a:gd name="T13" fmla="*/ 62 h 177"/>
                <a:gd name="T14" fmla="*/ 52 w 177"/>
                <a:gd name="T15" fmla="*/ 72 h 177"/>
                <a:gd name="T16" fmla="*/ 40 w 177"/>
                <a:gd name="T17" fmla="*/ 79 h 177"/>
                <a:gd name="T18" fmla="*/ 28 w 177"/>
                <a:gd name="T19" fmla="*/ 84 h 177"/>
                <a:gd name="T20" fmla="*/ 14 w 177"/>
                <a:gd name="T21" fmla="*/ 87 h 177"/>
                <a:gd name="T22" fmla="*/ 0 w 177"/>
                <a:gd name="T23" fmla="*/ 88 h 177"/>
                <a:gd name="T24" fmla="*/ 0 w 177"/>
                <a:gd name="T25" fmla="*/ 0 h 1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7"/>
                <a:gd name="T40" fmla="*/ 0 h 177"/>
                <a:gd name="T41" fmla="*/ 177 w 177"/>
                <a:gd name="T42" fmla="*/ 177 h 1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7" h="177">
                  <a:moveTo>
                    <a:pt x="0" y="0"/>
                  </a:moveTo>
                  <a:lnTo>
                    <a:pt x="177" y="0"/>
                  </a:lnTo>
                  <a:lnTo>
                    <a:pt x="175" y="29"/>
                  </a:lnTo>
                  <a:lnTo>
                    <a:pt x="168" y="56"/>
                  </a:lnTo>
                  <a:lnTo>
                    <a:pt x="158" y="80"/>
                  </a:lnTo>
                  <a:lnTo>
                    <a:pt x="144" y="105"/>
                  </a:lnTo>
                  <a:lnTo>
                    <a:pt x="125" y="125"/>
                  </a:lnTo>
                  <a:lnTo>
                    <a:pt x="105" y="144"/>
                  </a:lnTo>
                  <a:lnTo>
                    <a:pt x="80" y="158"/>
                  </a:lnTo>
                  <a:lnTo>
                    <a:pt x="56" y="168"/>
                  </a:lnTo>
                  <a:lnTo>
                    <a:pt x="29" y="175"/>
                  </a:lnTo>
                  <a:lnTo>
                    <a:pt x="0" y="177"/>
                  </a:lnTo>
                  <a:lnTo>
                    <a:pt x="0" y="0"/>
                  </a:lnTo>
                  <a:close/>
                </a:path>
              </a:pathLst>
            </a:custGeom>
            <a:solidFill>
              <a:srgbClr val="FF3300"/>
            </a:solidFill>
            <a:ln w="1588">
              <a:solidFill>
                <a:srgbClr val="FF3300"/>
              </a:solidFill>
              <a:prstDash val="solid"/>
              <a:round/>
              <a:headEnd/>
              <a:tailEnd/>
            </a:ln>
          </p:spPr>
          <p:txBody>
            <a:bodyPr/>
            <a:lstStyle/>
            <a:p>
              <a:endParaRPr lang="en-US"/>
            </a:p>
          </p:txBody>
        </p:sp>
        <p:sp>
          <p:nvSpPr>
            <p:cNvPr id="26714" name="Freeform 29"/>
            <p:cNvSpPr>
              <a:spLocks/>
            </p:cNvSpPr>
            <p:nvPr/>
          </p:nvSpPr>
          <p:spPr bwMode="auto">
            <a:xfrm>
              <a:off x="854" y="3388"/>
              <a:ext cx="88" cy="88"/>
            </a:xfrm>
            <a:custGeom>
              <a:avLst/>
              <a:gdLst>
                <a:gd name="T0" fmla="*/ 0 w 176"/>
                <a:gd name="T1" fmla="*/ 88 h 176"/>
                <a:gd name="T2" fmla="*/ 88 w 176"/>
                <a:gd name="T3" fmla="*/ 88 h 176"/>
                <a:gd name="T4" fmla="*/ 88 w 176"/>
                <a:gd name="T5" fmla="*/ 0 h 176"/>
                <a:gd name="T6" fmla="*/ 75 w 176"/>
                <a:gd name="T7" fmla="*/ 1 h 176"/>
                <a:gd name="T8" fmla="*/ 61 w 176"/>
                <a:gd name="T9" fmla="*/ 5 h 176"/>
                <a:gd name="T10" fmla="*/ 48 w 176"/>
                <a:gd name="T11" fmla="*/ 10 h 176"/>
                <a:gd name="T12" fmla="*/ 37 w 176"/>
                <a:gd name="T13" fmla="*/ 17 h 176"/>
                <a:gd name="T14" fmla="*/ 26 w 176"/>
                <a:gd name="T15" fmla="*/ 26 h 176"/>
                <a:gd name="T16" fmla="*/ 17 w 176"/>
                <a:gd name="T17" fmla="*/ 37 h 176"/>
                <a:gd name="T18" fmla="*/ 10 w 176"/>
                <a:gd name="T19" fmla="*/ 48 h 176"/>
                <a:gd name="T20" fmla="*/ 5 w 176"/>
                <a:gd name="T21" fmla="*/ 61 h 176"/>
                <a:gd name="T22" fmla="*/ 1 w 176"/>
                <a:gd name="T23" fmla="*/ 75 h 176"/>
                <a:gd name="T24" fmla="*/ 0 w 176"/>
                <a:gd name="T25" fmla="*/ 88 h 1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6"/>
                <a:gd name="T40" fmla="*/ 0 h 176"/>
                <a:gd name="T41" fmla="*/ 176 w 176"/>
                <a:gd name="T42" fmla="*/ 176 h 17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6" h="176">
                  <a:moveTo>
                    <a:pt x="0" y="176"/>
                  </a:moveTo>
                  <a:lnTo>
                    <a:pt x="176" y="176"/>
                  </a:lnTo>
                  <a:lnTo>
                    <a:pt x="176" y="0"/>
                  </a:lnTo>
                  <a:lnTo>
                    <a:pt x="149" y="3"/>
                  </a:lnTo>
                  <a:lnTo>
                    <a:pt x="122" y="10"/>
                  </a:lnTo>
                  <a:lnTo>
                    <a:pt x="97" y="20"/>
                  </a:lnTo>
                  <a:lnTo>
                    <a:pt x="73" y="34"/>
                  </a:lnTo>
                  <a:lnTo>
                    <a:pt x="52" y="52"/>
                  </a:lnTo>
                  <a:lnTo>
                    <a:pt x="34" y="73"/>
                  </a:lnTo>
                  <a:lnTo>
                    <a:pt x="20" y="97"/>
                  </a:lnTo>
                  <a:lnTo>
                    <a:pt x="10" y="122"/>
                  </a:lnTo>
                  <a:lnTo>
                    <a:pt x="3" y="149"/>
                  </a:lnTo>
                  <a:lnTo>
                    <a:pt x="0" y="176"/>
                  </a:lnTo>
                  <a:close/>
                </a:path>
              </a:pathLst>
            </a:custGeom>
            <a:solidFill>
              <a:srgbClr val="FF3300"/>
            </a:solidFill>
            <a:ln w="1588">
              <a:solidFill>
                <a:srgbClr val="FF3300"/>
              </a:solidFill>
              <a:prstDash val="solid"/>
              <a:round/>
              <a:headEnd/>
              <a:tailEnd/>
            </a:ln>
          </p:spPr>
          <p:txBody>
            <a:bodyPr/>
            <a:lstStyle/>
            <a:p>
              <a:endParaRPr lang="en-US"/>
            </a:p>
          </p:txBody>
        </p:sp>
        <p:sp>
          <p:nvSpPr>
            <p:cNvPr id="26715" name="Oval 30"/>
            <p:cNvSpPr>
              <a:spLocks noChangeArrowheads="1"/>
            </p:cNvSpPr>
            <p:nvPr/>
          </p:nvSpPr>
          <p:spPr bwMode="auto">
            <a:xfrm>
              <a:off x="854" y="3388"/>
              <a:ext cx="176" cy="176"/>
            </a:xfrm>
            <a:prstGeom prst="ellipse">
              <a:avLst/>
            </a:prstGeom>
            <a:noFill/>
            <a:ln w="9525">
              <a:solidFill>
                <a:srgbClr val="FF3300"/>
              </a:solidFill>
              <a:round/>
              <a:headEnd/>
              <a:tailEnd/>
            </a:ln>
          </p:spPr>
          <p:txBody>
            <a:bodyPr anchor="ctr">
              <a:spAutoFit/>
            </a:bodyPr>
            <a:lstStyle/>
            <a:p>
              <a:endParaRPr lang="en-US"/>
            </a:p>
          </p:txBody>
        </p:sp>
      </p:grpSp>
      <p:grpSp>
        <p:nvGrpSpPr>
          <p:cNvPr id="26649" name="Group 31"/>
          <p:cNvGrpSpPr>
            <a:grpSpLocks/>
          </p:cNvGrpSpPr>
          <p:nvPr/>
        </p:nvGrpSpPr>
        <p:grpSpPr bwMode="auto">
          <a:xfrm>
            <a:off x="4946650" y="5802313"/>
            <a:ext cx="55563" cy="57150"/>
            <a:chOff x="854" y="3388"/>
            <a:chExt cx="176" cy="176"/>
          </a:xfrm>
        </p:grpSpPr>
        <p:sp>
          <p:nvSpPr>
            <p:cNvPr id="26706" name="Freeform 32"/>
            <p:cNvSpPr>
              <a:spLocks/>
            </p:cNvSpPr>
            <p:nvPr/>
          </p:nvSpPr>
          <p:spPr bwMode="auto">
            <a:xfrm>
              <a:off x="854" y="3476"/>
              <a:ext cx="88" cy="88"/>
            </a:xfrm>
            <a:custGeom>
              <a:avLst/>
              <a:gdLst>
                <a:gd name="T0" fmla="*/ 88 w 176"/>
                <a:gd name="T1" fmla="*/ 0 h 177"/>
                <a:gd name="T2" fmla="*/ 0 w 176"/>
                <a:gd name="T3" fmla="*/ 0 h 177"/>
                <a:gd name="T4" fmla="*/ 1 w 176"/>
                <a:gd name="T5" fmla="*/ 14 h 177"/>
                <a:gd name="T6" fmla="*/ 5 w 176"/>
                <a:gd name="T7" fmla="*/ 28 h 177"/>
                <a:gd name="T8" fmla="*/ 10 w 176"/>
                <a:gd name="T9" fmla="*/ 40 h 177"/>
                <a:gd name="T10" fmla="*/ 17 w 176"/>
                <a:gd name="T11" fmla="*/ 52 h 177"/>
                <a:gd name="T12" fmla="*/ 26 w 176"/>
                <a:gd name="T13" fmla="*/ 62 h 177"/>
                <a:gd name="T14" fmla="*/ 37 w 176"/>
                <a:gd name="T15" fmla="*/ 72 h 177"/>
                <a:gd name="T16" fmla="*/ 48 w 176"/>
                <a:gd name="T17" fmla="*/ 79 h 177"/>
                <a:gd name="T18" fmla="*/ 61 w 176"/>
                <a:gd name="T19" fmla="*/ 84 h 177"/>
                <a:gd name="T20" fmla="*/ 75 w 176"/>
                <a:gd name="T21" fmla="*/ 87 h 177"/>
                <a:gd name="T22" fmla="*/ 88 w 176"/>
                <a:gd name="T23" fmla="*/ 88 h 177"/>
                <a:gd name="T24" fmla="*/ 88 w 176"/>
                <a:gd name="T25" fmla="*/ 0 h 1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6"/>
                <a:gd name="T40" fmla="*/ 0 h 177"/>
                <a:gd name="T41" fmla="*/ 176 w 176"/>
                <a:gd name="T42" fmla="*/ 177 h 1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6" h="177">
                  <a:moveTo>
                    <a:pt x="176" y="0"/>
                  </a:moveTo>
                  <a:lnTo>
                    <a:pt x="0" y="0"/>
                  </a:lnTo>
                  <a:lnTo>
                    <a:pt x="3" y="29"/>
                  </a:lnTo>
                  <a:lnTo>
                    <a:pt x="10" y="56"/>
                  </a:lnTo>
                  <a:lnTo>
                    <a:pt x="20" y="80"/>
                  </a:lnTo>
                  <a:lnTo>
                    <a:pt x="34" y="105"/>
                  </a:lnTo>
                  <a:lnTo>
                    <a:pt x="52" y="125"/>
                  </a:lnTo>
                  <a:lnTo>
                    <a:pt x="73" y="144"/>
                  </a:lnTo>
                  <a:lnTo>
                    <a:pt x="97" y="158"/>
                  </a:lnTo>
                  <a:lnTo>
                    <a:pt x="122" y="168"/>
                  </a:lnTo>
                  <a:lnTo>
                    <a:pt x="149" y="175"/>
                  </a:lnTo>
                  <a:lnTo>
                    <a:pt x="176" y="177"/>
                  </a:lnTo>
                  <a:lnTo>
                    <a:pt x="176" y="0"/>
                  </a:lnTo>
                  <a:close/>
                </a:path>
              </a:pathLst>
            </a:custGeom>
            <a:solidFill>
              <a:schemeClr val="bg1"/>
            </a:solidFill>
            <a:ln w="1588">
              <a:solidFill>
                <a:srgbClr val="000000"/>
              </a:solidFill>
              <a:prstDash val="solid"/>
              <a:round/>
              <a:headEnd/>
              <a:tailEnd/>
            </a:ln>
          </p:spPr>
          <p:txBody>
            <a:bodyPr/>
            <a:lstStyle/>
            <a:p>
              <a:endParaRPr lang="en-US"/>
            </a:p>
          </p:txBody>
        </p:sp>
        <p:sp>
          <p:nvSpPr>
            <p:cNvPr id="26707" name="Freeform 33"/>
            <p:cNvSpPr>
              <a:spLocks/>
            </p:cNvSpPr>
            <p:nvPr/>
          </p:nvSpPr>
          <p:spPr bwMode="auto">
            <a:xfrm>
              <a:off x="942" y="3388"/>
              <a:ext cx="88" cy="88"/>
            </a:xfrm>
            <a:custGeom>
              <a:avLst/>
              <a:gdLst>
                <a:gd name="T0" fmla="*/ 88 w 177"/>
                <a:gd name="T1" fmla="*/ 88 h 176"/>
                <a:gd name="T2" fmla="*/ 0 w 177"/>
                <a:gd name="T3" fmla="*/ 88 h 176"/>
                <a:gd name="T4" fmla="*/ 0 w 177"/>
                <a:gd name="T5" fmla="*/ 0 h 176"/>
                <a:gd name="T6" fmla="*/ 14 w 177"/>
                <a:gd name="T7" fmla="*/ 1 h 176"/>
                <a:gd name="T8" fmla="*/ 28 w 177"/>
                <a:gd name="T9" fmla="*/ 5 h 176"/>
                <a:gd name="T10" fmla="*/ 40 w 177"/>
                <a:gd name="T11" fmla="*/ 10 h 176"/>
                <a:gd name="T12" fmla="*/ 52 w 177"/>
                <a:gd name="T13" fmla="*/ 17 h 176"/>
                <a:gd name="T14" fmla="*/ 62 w 177"/>
                <a:gd name="T15" fmla="*/ 26 h 176"/>
                <a:gd name="T16" fmla="*/ 72 w 177"/>
                <a:gd name="T17" fmla="*/ 37 h 176"/>
                <a:gd name="T18" fmla="*/ 79 w 177"/>
                <a:gd name="T19" fmla="*/ 48 h 176"/>
                <a:gd name="T20" fmla="*/ 84 w 177"/>
                <a:gd name="T21" fmla="*/ 61 h 176"/>
                <a:gd name="T22" fmla="*/ 87 w 177"/>
                <a:gd name="T23" fmla="*/ 75 h 176"/>
                <a:gd name="T24" fmla="*/ 88 w 177"/>
                <a:gd name="T25" fmla="*/ 88 h 1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7"/>
                <a:gd name="T40" fmla="*/ 0 h 176"/>
                <a:gd name="T41" fmla="*/ 177 w 177"/>
                <a:gd name="T42" fmla="*/ 176 h 17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7" h="176">
                  <a:moveTo>
                    <a:pt x="177" y="176"/>
                  </a:moveTo>
                  <a:lnTo>
                    <a:pt x="0" y="176"/>
                  </a:lnTo>
                  <a:lnTo>
                    <a:pt x="0" y="0"/>
                  </a:lnTo>
                  <a:lnTo>
                    <a:pt x="29" y="3"/>
                  </a:lnTo>
                  <a:lnTo>
                    <a:pt x="56" y="10"/>
                  </a:lnTo>
                  <a:lnTo>
                    <a:pt x="80" y="20"/>
                  </a:lnTo>
                  <a:lnTo>
                    <a:pt x="105" y="34"/>
                  </a:lnTo>
                  <a:lnTo>
                    <a:pt x="125" y="52"/>
                  </a:lnTo>
                  <a:lnTo>
                    <a:pt x="144" y="73"/>
                  </a:lnTo>
                  <a:lnTo>
                    <a:pt x="158" y="97"/>
                  </a:lnTo>
                  <a:lnTo>
                    <a:pt x="168" y="122"/>
                  </a:lnTo>
                  <a:lnTo>
                    <a:pt x="175" y="149"/>
                  </a:lnTo>
                  <a:lnTo>
                    <a:pt x="177" y="176"/>
                  </a:lnTo>
                  <a:close/>
                </a:path>
              </a:pathLst>
            </a:custGeom>
            <a:solidFill>
              <a:schemeClr val="bg1"/>
            </a:solidFill>
            <a:ln w="1588">
              <a:solidFill>
                <a:srgbClr val="000000"/>
              </a:solidFill>
              <a:prstDash val="solid"/>
              <a:round/>
              <a:headEnd/>
              <a:tailEnd/>
            </a:ln>
          </p:spPr>
          <p:txBody>
            <a:bodyPr/>
            <a:lstStyle/>
            <a:p>
              <a:endParaRPr lang="en-US"/>
            </a:p>
          </p:txBody>
        </p:sp>
        <p:sp>
          <p:nvSpPr>
            <p:cNvPr id="26708" name="Freeform 34"/>
            <p:cNvSpPr>
              <a:spLocks/>
            </p:cNvSpPr>
            <p:nvPr/>
          </p:nvSpPr>
          <p:spPr bwMode="auto">
            <a:xfrm>
              <a:off x="942" y="3476"/>
              <a:ext cx="88" cy="88"/>
            </a:xfrm>
            <a:custGeom>
              <a:avLst/>
              <a:gdLst>
                <a:gd name="T0" fmla="*/ 0 w 177"/>
                <a:gd name="T1" fmla="*/ 0 h 177"/>
                <a:gd name="T2" fmla="*/ 88 w 177"/>
                <a:gd name="T3" fmla="*/ 0 h 177"/>
                <a:gd name="T4" fmla="*/ 87 w 177"/>
                <a:gd name="T5" fmla="*/ 14 h 177"/>
                <a:gd name="T6" fmla="*/ 84 w 177"/>
                <a:gd name="T7" fmla="*/ 28 h 177"/>
                <a:gd name="T8" fmla="*/ 79 w 177"/>
                <a:gd name="T9" fmla="*/ 40 h 177"/>
                <a:gd name="T10" fmla="*/ 72 w 177"/>
                <a:gd name="T11" fmla="*/ 52 h 177"/>
                <a:gd name="T12" fmla="*/ 62 w 177"/>
                <a:gd name="T13" fmla="*/ 62 h 177"/>
                <a:gd name="T14" fmla="*/ 52 w 177"/>
                <a:gd name="T15" fmla="*/ 72 h 177"/>
                <a:gd name="T16" fmla="*/ 40 w 177"/>
                <a:gd name="T17" fmla="*/ 79 h 177"/>
                <a:gd name="T18" fmla="*/ 28 w 177"/>
                <a:gd name="T19" fmla="*/ 84 h 177"/>
                <a:gd name="T20" fmla="*/ 14 w 177"/>
                <a:gd name="T21" fmla="*/ 87 h 177"/>
                <a:gd name="T22" fmla="*/ 0 w 177"/>
                <a:gd name="T23" fmla="*/ 88 h 177"/>
                <a:gd name="T24" fmla="*/ 0 w 177"/>
                <a:gd name="T25" fmla="*/ 0 h 1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7"/>
                <a:gd name="T40" fmla="*/ 0 h 177"/>
                <a:gd name="T41" fmla="*/ 177 w 177"/>
                <a:gd name="T42" fmla="*/ 177 h 1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7" h="177">
                  <a:moveTo>
                    <a:pt x="0" y="0"/>
                  </a:moveTo>
                  <a:lnTo>
                    <a:pt x="177" y="0"/>
                  </a:lnTo>
                  <a:lnTo>
                    <a:pt x="175" y="29"/>
                  </a:lnTo>
                  <a:lnTo>
                    <a:pt x="168" y="56"/>
                  </a:lnTo>
                  <a:lnTo>
                    <a:pt x="158" y="80"/>
                  </a:lnTo>
                  <a:lnTo>
                    <a:pt x="144" y="105"/>
                  </a:lnTo>
                  <a:lnTo>
                    <a:pt x="125" y="125"/>
                  </a:lnTo>
                  <a:lnTo>
                    <a:pt x="105" y="144"/>
                  </a:lnTo>
                  <a:lnTo>
                    <a:pt x="80" y="158"/>
                  </a:lnTo>
                  <a:lnTo>
                    <a:pt x="56" y="168"/>
                  </a:lnTo>
                  <a:lnTo>
                    <a:pt x="29" y="175"/>
                  </a:lnTo>
                  <a:lnTo>
                    <a:pt x="0" y="177"/>
                  </a:lnTo>
                  <a:lnTo>
                    <a:pt x="0" y="0"/>
                  </a:lnTo>
                  <a:close/>
                </a:path>
              </a:pathLst>
            </a:custGeom>
            <a:solidFill>
              <a:srgbClr val="FF3300"/>
            </a:solidFill>
            <a:ln w="1588">
              <a:solidFill>
                <a:srgbClr val="FF3300"/>
              </a:solidFill>
              <a:prstDash val="solid"/>
              <a:round/>
              <a:headEnd/>
              <a:tailEnd/>
            </a:ln>
          </p:spPr>
          <p:txBody>
            <a:bodyPr/>
            <a:lstStyle/>
            <a:p>
              <a:endParaRPr lang="en-US"/>
            </a:p>
          </p:txBody>
        </p:sp>
        <p:sp>
          <p:nvSpPr>
            <p:cNvPr id="26709" name="Freeform 35"/>
            <p:cNvSpPr>
              <a:spLocks/>
            </p:cNvSpPr>
            <p:nvPr/>
          </p:nvSpPr>
          <p:spPr bwMode="auto">
            <a:xfrm>
              <a:off x="854" y="3388"/>
              <a:ext cx="88" cy="88"/>
            </a:xfrm>
            <a:custGeom>
              <a:avLst/>
              <a:gdLst>
                <a:gd name="T0" fmla="*/ 0 w 176"/>
                <a:gd name="T1" fmla="*/ 88 h 176"/>
                <a:gd name="T2" fmla="*/ 88 w 176"/>
                <a:gd name="T3" fmla="*/ 88 h 176"/>
                <a:gd name="T4" fmla="*/ 88 w 176"/>
                <a:gd name="T5" fmla="*/ 0 h 176"/>
                <a:gd name="T6" fmla="*/ 75 w 176"/>
                <a:gd name="T7" fmla="*/ 1 h 176"/>
                <a:gd name="T8" fmla="*/ 61 w 176"/>
                <a:gd name="T9" fmla="*/ 5 h 176"/>
                <a:gd name="T10" fmla="*/ 48 w 176"/>
                <a:gd name="T11" fmla="*/ 10 h 176"/>
                <a:gd name="T12" fmla="*/ 37 w 176"/>
                <a:gd name="T13" fmla="*/ 17 h 176"/>
                <a:gd name="T14" fmla="*/ 26 w 176"/>
                <a:gd name="T15" fmla="*/ 26 h 176"/>
                <a:gd name="T16" fmla="*/ 17 w 176"/>
                <a:gd name="T17" fmla="*/ 37 h 176"/>
                <a:gd name="T18" fmla="*/ 10 w 176"/>
                <a:gd name="T19" fmla="*/ 48 h 176"/>
                <a:gd name="T20" fmla="*/ 5 w 176"/>
                <a:gd name="T21" fmla="*/ 61 h 176"/>
                <a:gd name="T22" fmla="*/ 1 w 176"/>
                <a:gd name="T23" fmla="*/ 75 h 176"/>
                <a:gd name="T24" fmla="*/ 0 w 176"/>
                <a:gd name="T25" fmla="*/ 88 h 1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6"/>
                <a:gd name="T40" fmla="*/ 0 h 176"/>
                <a:gd name="T41" fmla="*/ 176 w 176"/>
                <a:gd name="T42" fmla="*/ 176 h 17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6" h="176">
                  <a:moveTo>
                    <a:pt x="0" y="176"/>
                  </a:moveTo>
                  <a:lnTo>
                    <a:pt x="176" y="176"/>
                  </a:lnTo>
                  <a:lnTo>
                    <a:pt x="176" y="0"/>
                  </a:lnTo>
                  <a:lnTo>
                    <a:pt x="149" y="3"/>
                  </a:lnTo>
                  <a:lnTo>
                    <a:pt x="122" y="10"/>
                  </a:lnTo>
                  <a:lnTo>
                    <a:pt x="97" y="20"/>
                  </a:lnTo>
                  <a:lnTo>
                    <a:pt x="73" y="34"/>
                  </a:lnTo>
                  <a:lnTo>
                    <a:pt x="52" y="52"/>
                  </a:lnTo>
                  <a:lnTo>
                    <a:pt x="34" y="73"/>
                  </a:lnTo>
                  <a:lnTo>
                    <a:pt x="20" y="97"/>
                  </a:lnTo>
                  <a:lnTo>
                    <a:pt x="10" y="122"/>
                  </a:lnTo>
                  <a:lnTo>
                    <a:pt x="3" y="149"/>
                  </a:lnTo>
                  <a:lnTo>
                    <a:pt x="0" y="176"/>
                  </a:lnTo>
                  <a:close/>
                </a:path>
              </a:pathLst>
            </a:custGeom>
            <a:solidFill>
              <a:srgbClr val="FF3300"/>
            </a:solidFill>
            <a:ln w="1588">
              <a:solidFill>
                <a:srgbClr val="FF3300"/>
              </a:solidFill>
              <a:prstDash val="solid"/>
              <a:round/>
              <a:headEnd/>
              <a:tailEnd/>
            </a:ln>
          </p:spPr>
          <p:txBody>
            <a:bodyPr/>
            <a:lstStyle/>
            <a:p>
              <a:endParaRPr lang="en-US"/>
            </a:p>
          </p:txBody>
        </p:sp>
        <p:sp>
          <p:nvSpPr>
            <p:cNvPr id="26710" name="Oval 36"/>
            <p:cNvSpPr>
              <a:spLocks noChangeArrowheads="1"/>
            </p:cNvSpPr>
            <p:nvPr/>
          </p:nvSpPr>
          <p:spPr bwMode="auto">
            <a:xfrm>
              <a:off x="854" y="3388"/>
              <a:ext cx="176" cy="176"/>
            </a:xfrm>
            <a:prstGeom prst="ellipse">
              <a:avLst/>
            </a:prstGeom>
            <a:noFill/>
            <a:ln w="9525">
              <a:solidFill>
                <a:srgbClr val="FF3300"/>
              </a:solidFill>
              <a:round/>
              <a:headEnd/>
              <a:tailEnd/>
            </a:ln>
          </p:spPr>
          <p:txBody>
            <a:bodyPr anchor="ctr">
              <a:spAutoFit/>
            </a:bodyPr>
            <a:lstStyle/>
            <a:p>
              <a:endParaRPr lang="en-US"/>
            </a:p>
          </p:txBody>
        </p:sp>
      </p:grpSp>
      <p:grpSp>
        <p:nvGrpSpPr>
          <p:cNvPr id="26650" name="Group 37"/>
          <p:cNvGrpSpPr>
            <a:grpSpLocks/>
          </p:cNvGrpSpPr>
          <p:nvPr/>
        </p:nvGrpSpPr>
        <p:grpSpPr bwMode="auto">
          <a:xfrm>
            <a:off x="4694238" y="5802313"/>
            <a:ext cx="55562" cy="57150"/>
            <a:chOff x="854" y="3388"/>
            <a:chExt cx="176" cy="176"/>
          </a:xfrm>
        </p:grpSpPr>
        <p:sp>
          <p:nvSpPr>
            <p:cNvPr id="26701" name="Freeform 38"/>
            <p:cNvSpPr>
              <a:spLocks/>
            </p:cNvSpPr>
            <p:nvPr/>
          </p:nvSpPr>
          <p:spPr bwMode="auto">
            <a:xfrm>
              <a:off x="854" y="3476"/>
              <a:ext cx="88" cy="88"/>
            </a:xfrm>
            <a:custGeom>
              <a:avLst/>
              <a:gdLst>
                <a:gd name="T0" fmla="*/ 88 w 176"/>
                <a:gd name="T1" fmla="*/ 0 h 177"/>
                <a:gd name="T2" fmla="*/ 0 w 176"/>
                <a:gd name="T3" fmla="*/ 0 h 177"/>
                <a:gd name="T4" fmla="*/ 1 w 176"/>
                <a:gd name="T5" fmla="*/ 14 h 177"/>
                <a:gd name="T6" fmla="*/ 5 w 176"/>
                <a:gd name="T7" fmla="*/ 28 h 177"/>
                <a:gd name="T8" fmla="*/ 10 w 176"/>
                <a:gd name="T9" fmla="*/ 40 h 177"/>
                <a:gd name="T10" fmla="*/ 17 w 176"/>
                <a:gd name="T11" fmla="*/ 52 h 177"/>
                <a:gd name="T12" fmla="*/ 26 w 176"/>
                <a:gd name="T13" fmla="*/ 62 h 177"/>
                <a:gd name="T14" fmla="*/ 37 w 176"/>
                <a:gd name="T15" fmla="*/ 72 h 177"/>
                <a:gd name="T16" fmla="*/ 48 w 176"/>
                <a:gd name="T17" fmla="*/ 79 h 177"/>
                <a:gd name="T18" fmla="*/ 61 w 176"/>
                <a:gd name="T19" fmla="*/ 84 h 177"/>
                <a:gd name="T20" fmla="*/ 75 w 176"/>
                <a:gd name="T21" fmla="*/ 87 h 177"/>
                <a:gd name="T22" fmla="*/ 88 w 176"/>
                <a:gd name="T23" fmla="*/ 88 h 177"/>
                <a:gd name="T24" fmla="*/ 88 w 176"/>
                <a:gd name="T25" fmla="*/ 0 h 1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6"/>
                <a:gd name="T40" fmla="*/ 0 h 177"/>
                <a:gd name="T41" fmla="*/ 176 w 176"/>
                <a:gd name="T42" fmla="*/ 177 h 1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6" h="177">
                  <a:moveTo>
                    <a:pt x="176" y="0"/>
                  </a:moveTo>
                  <a:lnTo>
                    <a:pt x="0" y="0"/>
                  </a:lnTo>
                  <a:lnTo>
                    <a:pt x="3" y="29"/>
                  </a:lnTo>
                  <a:lnTo>
                    <a:pt x="10" y="56"/>
                  </a:lnTo>
                  <a:lnTo>
                    <a:pt x="20" y="80"/>
                  </a:lnTo>
                  <a:lnTo>
                    <a:pt x="34" y="105"/>
                  </a:lnTo>
                  <a:lnTo>
                    <a:pt x="52" y="125"/>
                  </a:lnTo>
                  <a:lnTo>
                    <a:pt x="73" y="144"/>
                  </a:lnTo>
                  <a:lnTo>
                    <a:pt x="97" y="158"/>
                  </a:lnTo>
                  <a:lnTo>
                    <a:pt x="122" y="168"/>
                  </a:lnTo>
                  <a:lnTo>
                    <a:pt x="149" y="175"/>
                  </a:lnTo>
                  <a:lnTo>
                    <a:pt x="176" y="177"/>
                  </a:lnTo>
                  <a:lnTo>
                    <a:pt x="176" y="0"/>
                  </a:lnTo>
                  <a:close/>
                </a:path>
              </a:pathLst>
            </a:custGeom>
            <a:solidFill>
              <a:schemeClr val="bg1"/>
            </a:solidFill>
            <a:ln w="1588">
              <a:solidFill>
                <a:srgbClr val="000000"/>
              </a:solidFill>
              <a:prstDash val="solid"/>
              <a:round/>
              <a:headEnd/>
              <a:tailEnd/>
            </a:ln>
          </p:spPr>
          <p:txBody>
            <a:bodyPr/>
            <a:lstStyle/>
            <a:p>
              <a:endParaRPr lang="en-US"/>
            </a:p>
          </p:txBody>
        </p:sp>
        <p:sp>
          <p:nvSpPr>
            <p:cNvPr id="26702" name="Freeform 39"/>
            <p:cNvSpPr>
              <a:spLocks/>
            </p:cNvSpPr>
            <p:nvPr/>
          </p:nvSpPr>
          <p:spPr bwMode="auto">
            <a:xfrm>
              <a:off x="942" y="3388"/>
              <a:ext cx="88" cy="88"/>
            </a:xfrm>
            <a:custGeom>
              <a:avLst/>
              <a:gdLst>
                <a:gd name="T0" fmla="*/ 88 w 177"/>
                <a:gd name="T1" fmla="*/ 88 h 176"/>
                <a:gd name="T2" fmla="*/ 0 w 177"/>
                <a:gd name="T3" fmla="*/ 88 h 176"/>
                <a:gd name="T4" fmla="*/ 0 w 177"/>
                <a:gd name="T5" fmla="*/ 0 h 176"/>
                <a:gd name="T6" fmla="*/ 14 w 177"/>
                <a:gd name="T7" fmla="*/ 1 h 176"/>
                <a:gd name="T8" fmla="*/ 28 w 177"/>
                <a:gd name="T9" fmla="*/ 5 h 176"/>
                <a:gd name="T10" fmla="*/ 40 w 177"/>
                <a:gd name="T11" fmla="*/ 10 h 176"/>
                <a:gd name="T12" fmla="*/ 52 w 177"/>
                <a:gd name="T13" fmla="*/ 17 h 176"/>
                <a:gd name="T14" fmla="*/ 62 w 177"/>
                <a:gd name="T15" fmla="*/ 26 h 176"/>
                <a:gd name="T16" fmla="*/ 72 w 177"/>
                <a:gd name="T17" fmla="*/ 37 h 176"/>
                <a:gd name="T18" fmla="*/ 79 w 177"/>
                <a:gd name="T19" fmla="*/ 48 h 176"/>
                <a:gd name="T20" fmla="*/ 84 w 177"/>
                <a:gd name="T21" fmla="*/ 61 h 176"/>
                <a:gd name="T22" fmla="*/ 87 w 177"/>
                <a:gd name="T23" fmla="*/ 75 h 176"/>
                <a:gd name="T24" fmla="*/ 88 w 177"/>
                <a:gd name="T25" fmla="*/ 88 h 1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7"/>
                <a:gd name="T40" fmla="*/ 0 h 176"/>
                <a:gd name="T41" fmla="*/ 177 w 177"/>
                <a:gd name="T42" fmla="*/ 176 h 17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7" h="176">
                  <a:moveTo>
                    <a:pt x="177" y="176"/>
                  </a:moveTo>
                  <a:lnTo>
                    <a:pt x="0" y="176"/>
                  </a:lnTo>
                  <a:lnTo>
                    <a:pt x="0" y="0"/>
                  </a:lnTo>
                  <a:lnTo>
                    <a:pt x="29" y="3"/>
                  </a:lnTo>
                  <a:lnTo>
                    <a:pt x="56" y="10"/>
                  </a:lnTo>
                  <a:lnTo>
                    <a:pt x="80" y="20"/>
                  </a:lnTo>
                  <a:lnTo>
                    <a:pt x="105" y="34"/>
                  </a:lnTo>
                  <a:lnTo>
                    <a:pt x="125" y="52"/>
                  </a:lnTo>
                  <a:lnTo>
                    <a:pt x="144" y="73"/>
                  </a:lnTo>
                  <a:lnTo>
                    <a:pt x="158" y="97"/>
                  </a:lnTo>
                  <a:lnTo>
                    <a:pt x="168" y="122"/>
                  </a:lnTo>
                  <a:lnTo>
                    <a:pt x="175" y="149"/>
                  </a:lnTo>
                  <a:lnTo>
                    <a:pt x="177" y="176"/>
                  </a:lnTo>
                  <a:close/>
                </a:path>
              </a:pathLst>
            </a:custGeom>
            <a:solidFill>
              <a:schemeClr val="bg1"/>
            </a:solidFill>
            <a:ln w="1588">
              <a:solidFill>
                <a:srgbClr val="000000"/>
              </a:solidFill>
              <a:prstDash val="solid"/>
              <a:round/>
              <a:headEnd/>
              <a:tailEnd/>
            </a:ln>
          </p:spPr>
          <p:txBody>
            <a:bodyPr/>
            <a:lstStyle/>
            <a:p>
              <a:endParaRPr lang="en-US"/>
            </a:p>
          </p:txBody>
        </p:sp>
        <p:sp>
          <p:nvSpPr>
            <p:cNvPr id="26703" name="Freeform 40"/>
            <p:cNvSpPr>
              <a:spLocks/>
            </p:cNvSpPr>
            <p:nvPr/>
          </p:nvSpPr>
          <p:spPr bwMode="auto">
            <a:xfrm>
              <a:off x="942" y="3476"/>
              <a:ext cx="88" cy="88"/>
            </a:xfrm>
            <a:custGeom>
              <a:avLst/>
              <a:gdLst>
                <a:gd name="T0" fmla="*/ 0 w 177"/>
                <a:gd name="T1" fmla="*/ 0 h 177"/>
                <a:gd name="T2" fmla="*/ 88 w 177"/>
                <a:gd name="T3" fmla="*/ 0 h 177"/>
                <a:gd name="T4" fmla="*/ 87 w 177"/>
                <a:gd name="T5" fmla="*/ 14 h 177"/>
                <a:gd name="T6" fmla="*/ 84 w 177"/>
                <a:gd name="T7" fmla="*/ 28 h 177"/>
                <a:gd name="T8" fmla="*/ 79 w 177"/>
                <a:gd name="T9" fmla="*/ 40 h 177"/>
                <a:gd name="T10" fmla="*/ 72 w 177"/>
                <a:gd name="T11" fmla="*/ 52 h 177"/>
                <a:gd name="T12" fmla="*/ 62 w 177"/>
                <a:gd name="T13" fmla="*/ 62 h 177"/>
                <a:gd name="T14" fmla="*/ 52 w 177"/>
                <a:gd name="T15" fmla="*/ 72 h 177"/>
                <a:gd name="T16" fmla="*/ 40 w 177"/>
                <a:gd name="T17" fmla="*/ 79 h 177"/>
                <a:gd name="T18" fmla="*/ 28 w 177"/>
                <a:gd name="T19" fmla="*/ 84 h 177"/>
                <a:gd name="T20" fmla="*/ 14 w 177"/>
                <a:gd name="T21" fmla="*/ 87 h 177"/>
                <a:gd name="T22" fmla="*/ 0 w 177"/>
                <a:gd name="T23" fmla="*/ 88 h 177"/>
                <a:gd name="T24" fmla="*/ 0 w 177"/>
                <a:gd name="T25" fmla="*/ 0 h 1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7"/>
                <a:gd name="T40" fmla="*/ 0 h 177"/>
                <a:gd name="T41" fmla="*/ 177 w 177"/>
                <a:gd name="T42" fmla="*/ 177 h 1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7" h="177">
                  <a:moveTo>
                    <a:pt x="0" y="0"/>
                  </a:moveTo>
                  <a:lnTo>
                    <a:pt x="177" y="0"/>
                  </a:lnTo>
                  <a:lnTo>
                    <a:pt x="175" y="29"/>
                  </a:lnTo>
                  <a:lnTo>
                    <a:pt x="168" y="56"/>
                  </a:lnTo>
                  <a:lnTo>
                    <a:pt x="158" y="80"/>
                  </a:lnTo>
                  <a:lnTo>
                    <a:pt x="144" y="105"/>
                  </a:lnTo>
                  <a:lnTo>
                    <a:pt x="125" y="125"/>
                  </a:lnTo>
                  <a:lnTo>
                    <a:pt x="105" y="144"/>
                  </a:lnTo>
                  <a:lnTo>
                    <a:pt x="80" y="158"/>
                  </a:lnTo>
                  <a:lnTo>
                    <a:pt x="56" y="168"/>
                  </a:lnTo>
                  <a:lnTo>
                    <a:pt x="29" y="175"/>
                  </a:lnTo>
                  <a:lnTo>
                    <a:pt x="0" y="177"/>
                  </a:lnTo>
                  <a:lnTo>
                    <a:pt x="0" y="0"/>
                  </a:lnTo>
                  <a:close/>
                </a:path>
              </a:pathLst>
            </a:custGeom>
            <a:solidFill>
              <a:srgbClr val="FF3300"/>
            </a:solidFill>
            <a:ln w="1588">
              <a:solidFill>
                <a:srgbClr val="FF3300"/>
              </a:solidFill>
              <a:prstDash val="solid"/>
              <a:round/>
              <a:headEnd/>
              <a:tailEnd/>
            </a:ln>
          </p:spPr>
          <p:txBody>
            <a:bodyPr/>
            <a:lstStyle/>
            <a:p>
              <a:endParaRPr lang="en-US"/>
            </a:p>
          </p:txBody>
        </p:sp>
        <p:sp>
          <p:nvSpPr>
            <p:cNvPr id="26704" name="Freeform 41"/>
            <p:cNvSpPr>
              <a:spLocks/>
            </p:cNvSpPr>
            <p:nvPr/>
          </p:nvSpPr>
          <p:spPr bwMode="auto">
            <a:xfrm>
              <a:off x="854" y="3388"/>
              <a:ext cx="88" cy="88"/>
            </a:xfrm>
            <a:custGeom>
              <a:avLst/>
              <a:gdLst>
                <a:gd name="T0" fmla="*/ 0 w 176"/>
                <a:gd name="T1" fmla="*/ 88 h 176"/>
                <a:gd name="T2" fmla="*/ 88 w 176"/>
                <a:gd name="T3" fmla="*/ 88 h 176"/>
                <a:gd name="T4" fmla="*/ 88 w 176"/>
                <a:gd name="T5" fmla="*/ 0 h 176"/>
                <a:gd name="T6" fmla="*/ 75 w 176"/>
                <a:gd name="T7" fmla="*/ 1 h 176"/>
                <a:gd name="T8" fmla="*/ 61 w 176"/>
                <a:gd name="T9" fmla="*/ 5 h 176"/>
                <a:gd name="T10" fmla="*/ 48 w 176"/>
                <a:gd name="T11" fmla="*/ 10 h 176"/>
                <a:gd name="T12" fmla="*/ 37 w 176"/>
                <a:gd name="T13" fmla="*/ 17 h 176"/>
                <a:gd name="T14" fmla="*/ 26 w 176"/>
                <a:gd name="T15" fmla="*/ 26 h 176"/>
                <a:gd name="T16" fmla="*/ 17 w 176"/>
                <a:gd name="T17" fmla="*/ 37 h 176"/>
                <a:gd name="T18" fmla="*/ 10 w 176"/>
                <a:gd name="T19" fmla="*/ 48 h 176"/>
                <a:gd name="T20" fmla="*/ 5 w 176"/>
                <a:gd name="T21" fmla="*/ 61 h 176"/>
                <a:gd name="T22" fmla="*/ 1 w 176"/>
                <a:gd name="T23" fmla="*/ 75 h 176"/>
                <a:gd name="T24" fmla="*/ 0 w 176"/>
                <a:gd name="T25" fmla="*/ 88 h 1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6"/>
                <a:gd name="T40" fmla="*/ 0 h 176"/>
                <a:gd name="T41" fmla="*/ 176 w 176"/>
                <a:gd name="T42" fmla="*/ 176 h 17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6" h="176">
                  <a:moveTo>
                    <a:pt x="0" y="176"/>
                  </a:moveTo>
                  <a:lnTo>
                    <a:pt x="176" y="176"/>
                  </a:lnTo>
                  <a:lnTo>
                    <a:pt x="176" y="0"/>
                  </a:lnTo>
                  <a:lnTo>
                    <a:pt x="149" y="3"/>
                  </a:lnTo>
                  <a:lnTo>
                    <a:pt x="122" y="10"/>
                  </a:lnTo>
                  <a:lnTo>
                    <a:pt x="97" y="20"/>
                  </a:lnTo>
                  <a:lnTo>
                    <a:pt x="73" y="34"/>
                  </a:lnTo>
                  <a:lnTo>
                    <a:pt x="52" y="52"/>
                  </a:lnTo>
                  <a:lnTo>
                    <a:pt x="34" y="73"/>
                  </a:lnTo>
                  <a:lnTo>
                    <a:pt x="20" y="97"/>
                  </a:lnTo>
                  <a:lnTo>
                    <a:pt x="10" y="122"/>
                  </a:lnTo>
                  <a:lnTo>
                    <a:pt x="3" y="149"/>
                  </a:lnTo>
                  <a:lnTo>
                    <a:pt x="0" y="176"/>
                  </a:lnTo>
                  <a:close/>
                </a:path>
              </a:pathLst>
            </a:custGeom>
            <a:solidFill>
              <a:srgbClr val="FF3300"/>
            </a:solidFill>
            <a:ln w="1588">
              <a:solidFill>
                <a:srgbClr val="FF3300"/>
              </a:solidFill>
              <a:prstDash val="solid"/>
              <a:round/>
              <a:headEnd/>
              <a:tailEnd/>
            </a:ln>
          </p:spPr>
          <p:txBody>
            <a:bodyPr/>
            <a:lstStyle/>
            <a:p>
              <a:endParaRPr lang="en-US"/>
            </a:p>
          </p:txBody>
        </p:sp>
        <p:sp>
          <p:nvSpPr>
            <p:cNvPr id="26705" name="Oval 42"/>
            <p:cNvSpPr>
              <a:spLocks noChangeArrowheads="1"/>
            </p:cNvSpPr>
            <p:nvPr/>
          </p:nvSpPr>
          <p:spPr bwMode="auto">
            <a:xfrm>
              <a:off x="854" y="3388"/>
              <a:ext cx="176" cy="176"/>
            </a:xfrm>
            <a:prstGeom prst="ellipse">
              <a:avLst/>
            </a:prstGeom>
            <a:noFill/>
            <a:ln w="9525">
              <a:solidFill>
                <a:srgbClr val="FF3300"/>
              </a:solidFill>
              <a:round/>
              <a:headEnd/>
              <a:tailEnd/>
            </a:ln>
          </p:spPr>
          <p:txBody>
            <a:bodyPr anchor="ctr">
              <a:spAutoFit/>
            </a:bodyPr>
            <a:lstStyle/>
            <a:p>
              <a:endParaRPr lang="en-US"/>
            </a:p>
          </p:txBody>
        </p:sp>
      </p:grpSp>
      <p:grpSp>
        <p:nvGrpSpPr>
          <p:cNvPr id="26651" name="Group 43"/>
          <p:cNvGrpSpPr>
            <a:grpSpLocks/>
          </p:cNvGrpSpPr>
          <p:nvPr/>
        </p:nvGrpSpPr>
        <p:grpSpPr bwMode="auto">
          <a:xfrm>
            <a:off x="4364038" y="5726113"/>
            <a:ext cx="347662" cy="103187"/>
            <a:chOff x="2749" y="3607"/>
            <a:chExt cx="219" cy="65"/>
          </a:xfrm>
        </p:grpSpPr>
        <p:sp>
          <p:nvSpPr>
            <p:cNvPr id="26694" name="Line 44"/>
            <p:cNvSpPr>
              <a:spLocks noChangeShapeType="1"/>
            </p:cNvSpPr>
            <p:nvPr/>
          </p:nvSpPr>
          <p:spPr bwMode="auto">
            <a:xfrm flipH="1" flipV="1">
              <a:off x="2784" y="3624"/>
              <a:ext cx="184" cy="48"/>
            </a:xfrm>
            <a:prstGeom prst="line">
              <a:avLst/>
            </a:prstGeom>
            <a:noFill/>
            <a:ln w="25400">
              <a:solidFill>
                <a:srgbClr val="FF0000"/>
              </a:solidFill>
              <a:prstDash val="dash"/>
              <a:round/>
              <a:headEnd/>
              <a:tailEnd/>
            </a:ln>
          </p:spPr>
          <p:txBody>
            <a:bodyPr>
              <a:spAutoFit/>
            </a:bodyPr>
            <a:lstStyle/>
            <a:p>
              <a:endParaRPr lang="en-US"/>
            </a:p>
          </p:txBody>
        </p:sp>
        <p:grpSp>
          <p:nvGrpSpPr>
            <p:cNvPr id="26695" name="Group 45"/>
            <p:cNvGrpSpPr>
              <a:grpSpLocks/>
            </p:cNvGrpSpPr>
            <p:nvPr/>
          </p:nvGrpSpPr>
          <p:grpSpPr bwMode="auto">
            <a:xfrm>
              <a:off x="2749" y="3607"/>
              <a:ext cx="35" cy="36"/>
              <a:chOff x="854" y="3388"/>
              <a:chExt cx="176" cy="176"/>
            </a:xfrm>
          </p:grpSpPr>
          <p:sp>
            <p:nvSpPr>
              <p:cNvPr id="26696" name="Freeform 46"/>
              <p:cNvSpPr>
                <a:spLocks/>
              </p:cNvSpPr>
              <p:nvPr/>
            </p:nvSpPr>
            <p:spPr bwMode="auto">
              <a:xfrm>
                <a:off x="854" y="3476"/>
                <a:ext cx="88" cy="88"/>
              </a:xfrm>
              <a:custGeom>
                <a:avLst/>
                <a:gdLst>
                  <a:gd name="T0" fmla="*/ 88 w 176"/>
                  <a:gd name="T1" fmla="*/ 0 h 177"/>
                  <a:gd name="T2" fmla="*/ 0 w 176"/>
                  <a:gd name="T3" fmla="*/ 0 h 177"/>
                  <a:gd name="T4" fmla="*/ 1 w 176"/>
                  <a:gd name="T5" fmla="*/ 14 h 177"/>
                  <a:gd name="T6" fmla="*/ 5 w 176"/>
                  <a:gd name="T7" fmla="*/ 28 h 177"/>
                  <a:gd name="T8" fmla="*/ 10 w 176"/>
                  <a:gd name="T9" fmla="*/ 40 h 177"/>
                  <a:gd name="T10" fmla="*/ 17 w 176"/>
                  <a:gd name="T11" fmla="*/ 52 h 177"/>
                  <a:gd name="T12" fmla="*/ 26 w 176"/>
                  <a:gd name="T13" fmla="*/ 62 h 177"/>
                  <a:gd name="T14" fmla="*/ 37 w 176"/>
                  <a:gd name="T15" fmla="*/ 72 h 177"/>
                  <a:gd name="T16" fmla="*/ 48 w 176"/>
                  <a:gd name="T17" fmla="*/ 79 h 177"/>
                  <a:gd name="T18" fmla="*/ 61 w 176"/>
                  <a:gd name="T19" fmla="*/ 84 h 177"/>
                  <a:gd name="T20" fmla="*/ 75 w 176"/>
                  <a:gd name="T21" fmla="*/ 87 h 177"/>
                  <a:gd name="T22" fmla="*/ 88 w 176"/>
                  <a:gd name="T23" fmla="*/ 88 h 177"/>
                  <a:gd name="T24" fmla="*/ 88 w 176"/>
                  <a:gd name="T25" fmla="*/ 0 h 1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6"/>
                  <a:gd name="T40" fmla="*/ 0 h 177"/>
                  <a:gd name="T41" fmla="*/ 176 w 176"/>
                  <a:gd name="T42" fmla="*/ 177 h 1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6" h="177">
                    <a:moveTo>
                      <a:pt x="176" y="0"/>
                    </a:moveTo>
                    <a:lnTo>
                      <a:pt x="0" y="0"/>
                    </a:lnTo>
                    <a:lnTo>
                      <a:pt x="3" y="29"/>
                    </a:lnTo>
                    <a:lnTo>
                      <a:pt x="10" y="56"/>
                    </a:lnTo>
                    <a:lnTo>
                      <a:pt x="20" y="80"/>
                    </a:lnTo>
                    <a:lnTo>
                      <a:pt x="34" y="105"/>
                    </a:lnTo>
                    <a:lnTo>
                      <a:pt x="52" y="125"/>
                    </a:lnTo>
                    <a:lnTo>
                      <a:pt x="73" y="144"/>
                    </a:lnTo>
                    <a:lnTo>
                      <a:pt x="97" y="158"/>
                    </a:lnTo>
                    <a:lnTo>
                      <a:pt x="122" y="168"/>
                    </a:lnTo>
                    <a:lnTo>
                      <a:pt x="149" y="175"/>
                    </a:lnTo>
                    <a:lnTo>
                      <a:pt x="176" y="177"/>
                    </a:lnTo>
                    <a:lnTo>
                      <a:pt x="176" y="0"/>
                    </a:lnTo>
                    <a:close/>
                  </a:path>
                </a:pathLst>
              </a:custGeom>
              <a:solidFill>
                <a:schemeClr val="bg1"/>
              </a:solidFill>
              <a:ln w="1588">
                <a:solidFill>
                  <a:srgbClr val="000000"/>
                </a:solidFill>
                <a:prstDash val="solid"/>
                <a:round/>
                <a:headEnd/>
                <a:tailEnd/>
              </a:ln>
            </p:spPr>
            <p:txBody>
              <a:bodyPr/>
              <a:lstStyle/>
              <a:p>
                <a:endParaRPr lang="en-US"/>
              </a:p>
            </p:txBody>
          </p:sp>
          <p:sp>
            <p:nvSpPr>
              <p:cNvPr id="26697" name="Freeform 47"/>
              <p:cNvSpPr>
                <a:spLocks/>
              </p:cNvSpPr>
              <p:nvPr/>
            </p:nvSpPr>
            <p:spPr bwMode="auto">
              <a:xfrm>
                <a:off x="942" y="3388"/>
                <a:ext cx="88" cy="88"/>
              </a:xfrm>
              <a:custGeom>
                <a:avLst/>
                <a:gdLst>
                  <a:gd name="T0" fmla="*/ 88 w 177"/>
                  <a:gd name="T1" fmla="*/ 88 h 176"/>
                  <a:gd name="T2" fmla="*/ 0 w 177"/>
                  <a:gd name="T3" fmla="*/ 88 h 176"/>
                  <a:gd name="T4" fmla="*/ 0 w 177"/>
                  <a:gd name="T5" fmla="*/ 0 h 176"/>
                  <a:gd name="T6" fmla="*/ 14 w 177"/>
                  <a:gd name="T7" fmla="*/ 1 h 176"/>
                  <a:gd name="T8" fmla="*/ 28 w 177"/>
                  <a:gd name="T9" fmla="*/ 5 h 176"/>
                  <a:gd name="T10" fmla="*/ 40 w 177"/>
                  <a:gd name="T11" fmla="*/ 10 h 176"/>
                  <a:gd name="T12" fmla="*/ 52 w 177"/>
                  <a:gd name="T13" fmla="*/ 17 h 176"/>
                  <a:gd name="T14" fmla="*/ 62 w 177"/>
                  <a:gd name="T15" fmla="*/ 26 h 176"/>
                  <a:gd name="T16" fmla="*/ 72 w 177"/>
                  <a:gd name="T17" fmla="*/ 37 h 176"/>
                  <a:gd name="T18" fmla="*/ 79 w 177"/>
                  <a:gd name="T19" fmla="*/ 48 h 176"/>
                  <a:gd name="T20" fmla="*/ 84 w 177"/>
                  <a:gd name="T21" fmla="*/ 61 h 176"/>
                  <a:gd name="T22" fmla="*/ 87 w 177"/>
                  <a:gd name="T23" fmla="*/ 75 h 176"/>
                  <a:gd name="T24" fmla="*/ 88 w 177"/>
                  <a:gd name="T25" fmla="*/ 88 h 1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7"/>
                  <a:gd name="T40" fmla="*/ 0 h 176"/>
                  <a:gd name="T41" fmla="*/ 177 w 177"/>
                  <a:gd name="T42" fmla="*/ 176 h 17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7" h="176">
                    <a:moveTo>
                      <a:pt x="177" y="176"/>
                    </a:moveTo>
                    <a:lnTo>
                      <a:pt x="0" y="176"/>
                    </a:lnTo>
                    <a:lnTo>
                      <a:pt x="0" y="0"/>
                    </a:lnTo>
                    <a:lnTo>
                      <a:pt x="29" y="3"/>
                    </a:lnTo>
                    <a:lnTo>
                      <a:pt x="56" y="10"/>
                    </a:lnTo>
                    <a:lnTo>
                      <a:pt x="80" y="20"/>
                    </a:lnTo>
                    <a:lnTo>
                      <a:pt x="105" y="34"/>
                    </a:lnTo>
                    <a:lnTo>
                      <a:pt x="125" y="52"/>
                    </a:lnTo>
                    <a:lnTo>
                      <a:pt x="144" y="73"/>
                    </a:lnTo>
                    <a:lnTo>
                      <a:pt x="158" y="97"/>
                    </a:lnTo>
                    <a:lnTo>
                      <a:pt x="168" y="122"/>
                    </a:lnTo>
                    <a:lnTo>
                      <a:pt x="175" y="149"/>
                    </a:lnTo>
                    <a:lnTo>
                      <a:pt x="177" y="176"/>
                    </a:lnTo>
                    <a:close/>
                  </a:path>
                </a:pathLst>
              </a:custGeom>
              <a:solidFill>
                <a:schemeClr val="bg1"/>
              </a:solidFill>
              <a:ln w="1588">
                <a:solidFill>
                  <a:srgbClr val="000000"/>
                </a:solidFill>
                <a:prstDash val="solid"/>
                <a:round/>
                <a:headEnd/>
                <a:tailEnd/>
              </a:ln>
            </p:spPr>
            <p:txBody>
              <a:bodyPr/>
              <a:lstStyle/>
              <a:p>
                <a:endParaRPr lang="en-US"/>
              </a:p>
            </p:txBody>
          </p:sp>
          <p:sp>
            <p:nvSpPr>
              <p:cNvPr id="26698" name="Freeform 48"/>
              <p:cNvSpPr>
                <a:spLocks/>
              </p:cNvSpPr>
              <p:nvPr/>
            </p:nvSpPr>
            <p:spPr bwMode="auto">
              <a:xfrm>
                <a:off x="942" y="3476"/>
                <a:ext cx="88" cy="88"/>
              </a:xfrm>
              <a:custGeom>
                <a:avLst/>
                <a:gdLst>
                  <a:gd name="T0" fmla="*/ 0 w 177"/>
                  <a:gd name="T1" fmla="*/ 0 h 177"/>
                  <a:gd name="T2" fmla="*/ 88 w 177"/>
                  <a:gd name="T3" fmla="*/ 0 h 177"/>
                  <a:gd name="T4" fmla="*/ 87 w 177"/>
                  <a:gd name="T5" fmla="*/ 14 h 177"/>
                  <a:gd name="T6" fmla="*/ 84 w 177"/>
                  <a:gd name="T7" fmla="*/ 28 h 177"/>
                  <a:gd name="T8" fmla="*/ 79 w 177"/>
                  <a:gd name="T9" fmla="*/ 40 h 177"/>
                  <a:gd name="T10" fmla="*/ 72 w 177"/>
                  <a:gd name="T11" fmla="*/ 52 h 177"/>
                  <a:gd name="T12" fmla="*/ 62 w 177"/>
                  <a:gd name="T13" fmla="*/ 62 h 177"/>
                  <a:gd name="T14" fmla="*/ 52 w 177"/>
                  <a:gd name="T15" fmla="*/ 72 h 177"/>
                  <a:gd name="T16" fmla="*/ 40 w 177"/>
                  <a:gd name="T17" fmla="*/ 79 h 177"/>
                  <a:gd name="T18" fmla="*/ 28 w 177"/>
                  <a:gd name="T19" fmla="*/ 84 h 177"/>
                  <a:gd name="T20" fmla="*/ 14 w 177"/>
                  <a:gd name="T21" fmla="*/ 87 h 177"/>
                  <a:gd name="T22" fmla="*/ 0 w 177"/>
                  <a:gd name="T23" fmla="*/ 88 h 177"/>
                  <a:gd name="T24" fmla="*/ 0 w 177"/>
                  <a:gd name="T25" fmla="*/ 0 h 1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7"/>
                  <a:gd name="T40" fmla="*/ 0 h 177"/>
                  <a:gd name="T41" fmla="*/ 177 w 177"/>
                  <a:gd name="T42" fmla="*/ 177 h 1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7" h="177">
                    <a:moveTo>
                      <a:pt x="0" y="0"/>
                    </a:moveTo>
                    <a:lnTo>
                      <a:pt x="177" y="0"/>
                    </a:lnTo>
                    <a:lnTo>
                      <a:pt x="175" y="29"/>
                    </a:lnTo>
                    <a:lnTo>
                      <a:pt x="168" y="56"/>
                    </a:lnTo>
                    <a:lnTo>
                      <a:pt x="158" y="80"/>
                    </a:lnTo>
                    <a:lnTo>
                      <a:pt x="144" y="105"/>
                    </a:lnTo>
                    <a:lnTo>
                      <a:pt x="125" y="125"/>
                    </a:lnTo>
                    <a:lnTo>
                      <a:pt x="105" y="144"/>
                    </a:lnTo>
                    <a:lnTo>
                      <a:pt x="80" y="158"/>
                    </a:lnTo>
                    <a:lnTo>
                      <a:pt x="56" y="168"/>
                    </a:lnTo>
                    <a:lnTo>
                      <a:pt x="29" y="175"/>
                    </a:lnTo>
                    <a:lnTo>
                      <a:pt x="0" y="177"/>
                    </a:lnTo>
                    <a:lnTo>
                      <a:pt x="0" y="0"/>
                    </a:lnTo>
                    <a:close/>
                  </a:path>
                </a:pathLst>
              </a:custGeom>
              <a:solidFill>
                <a:srgbClr val="FF3300"/>
              </a:solidFill>
              <a:ln w="1588">
                <a:solidFill>
                  <a:srgbClr val="FF3300"/>
                </a:solidFill>
                <a:prstDash val="solid"/>
                <a:round/>
                <a:headEnd/>
                <a:tailEnd/>
              </a:ln>
            </p:spPr>
            <p:txBody>
              <a:bodyPr/>
              <a:lstStyle/>
              <a:p>
                <a:endParaRPr lang="en-US"/>
              </a:p>
            </p:txBody>
          </p:sp>
          <p:sp>
            <p:nvSpPr>
              <p:cNvPr id="26699" name="Freeform 49"/>
              <p:cNvSpPr>
                <a:spLocks/>
              </p:cNvSpPr>
              <p:nvPr/>
            </p:nvSpPr>
            <p:spPr bwMode="auto">
              <a:xfrm>
                <a:off x="854" y="3388"/>
                <a:ext cx="88" cy="88"/>
              </a:xfrm>
              <a:custGeom>
                <a:avLst/>
                <a:gdLst>
                  <a:gd name="T0" fmla="*/ 0 w 176"/>
                  <a:gd name="T1" fmla="*/ 88 h 176"/>
                  <a:gd name="T2" fmla="*/ 88 w 176"/>
                  <a:gd name="T3" fmla="*/ 88 h 176"/>
                  <a:gd name="T4" fmla="*/ 88 w 176"/>
                  <a:gd name="T5" fmla="*/ 0 h 176"/>
                  <a:gd name="T6" fmla="*/ 75 w 176"/>
                  <a:gd name="T7" fmla="*/ 1 h 176"/>
                  <a:gd name="T8" fmla="*/ 61 w 176"/>
                  <a:gd name="T9" fmla="*/ 5 h 176"/>
                  <a:gd name="T10" fmla="*/ 48 w 176"/>
                  <a:gd name="T11" fmla="*/ 10 h 176"/>
                  <a:gd name="T12" fmla="*/ 37 w 176"/>
                  <a:gd name="T13" fmla="*/ 17 h 176"/>
                  <a:gd name="T14" fmla="*/ 26 w 176"/>
                  <a:gd name="T15" fmla="*/ 26 h 176"/>
                  <a:gd name="T16" fmla="*/ 17 w 176"/>
                  <a:gd name="T17" fmla="*/ 37 h 176"/>
                  <a:gd name="T18" fmla="*/ 10 w 176"/>
                  <a:gd name="T19" fmla="*/ 48 h 176"/>
                  <a:gd name="T20" fmla="*/ 5 w 176"/>
                  <a:gd name="T21" fmla="*/ 61 h 176"/>
                  <a:gd name="T22" fmla="*/ 1 w 176"/>
                  <a:gd name="T23" fmla="*/ 75 h 176"/>
                  <a:gd name="T24" fmla="*/ 0 w 176"/>
                  <a:gd name="T25" fmla="*/ 88 h 1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6"/>
                  <a:gd name="T40" fmla="*/ 0 h 176"/>
                  <a:gd name="T41" fmla="*/ 176 w 176"/>
                  <a:gd name="T42" fmla="*/ 176 h 17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6" h="176">
                    <a:moveTo>
                      <a:pt x="0" y="176"/>
                    </a:moveTo>
                    <a:lnTo>
                      <a:pt x="176" y="176"/>
                    </a:lnTo>
                    <a:lnTo>
                      <a:pt x="176" y="0"/>
                    </a:lnTo>
                    <a:lnTo>
                      <a:pt x="149" y="3"/>
                    </a:lnTo>
                    <a:lnTo>
                      <a:pt x="122" y="10"/>
                    </a:lnTo>
                    <a:lnTo>
                      <a:pt x="97" y="20"/>
                    </a:lnTo>
                    <a:lnTo>
                      <a:pt x="73" y="34"/>
                    </a:lnTo>
                    <a:lnTo>
                      <a:pt x="52" y="52"/>
                    </a:lnTo>
                    <a:lnTo>
                      <a:pt x="34" y="73"/>
                    </a:lnTo>
                    <a:lnTo>
                      <a:pt x="20" y="97"/>
                    </a:lnTo>
                    <a:lnTo>
                      <a:pt x="10" y="122"/>
                    </a:lnTo>
                    <a:lnTo>
                      <a:pt x="3" y="149"/>
                    </a:lnTo>
                    <a:lnTo>
                      <a:pt x="0" y="176"/>
                    </a:lnTo>
                    <a:close/>
                  </a:path>
                </a:pathLst>
              </a:custGeom>
              <a:solidFill>
                <a:srgbClr val="FF3300"/>
              </a:solidFill>
              <a:ln w="1588">
                <a:solidFill>
                  <a:srgbClr val="FF3300"/>
                </a:solidFill>
                <a:prstDash val="solid"/>
                <a:round/>
                <a:headEnd/>
                <a:tailEnd/>
              </a:ln>
            </p:spPr>
            <p:txBody>
              <a:bodyPr/>
              <a:lstStyle/>
              <a:p>
                <a:endParaRPr lang="en-US"/>
              </a:p>
            </p:txBody>
          </p:sp>
          <p:sp>
            <p:nvSpPr>
              <p:cNvPr id="26700" name="Oval 50"/>
              <p:cNvSpPr>
                <a:spLocks noChangeArrowheads="1"/>
              </p:cNvSpPr>
              <p:nvPr/>
            </p:nvSpPr>
            <p:spPr bwMode="auto">
              <a:xfrm>
                <a:off x="854" y="3388"/>
                <a:ext cx="176" cy="176"/>
              </a:xfrm>
              <a:prstGeom prst="ellipse">
                <a:avLst/>
              </a:prstGeom>
              <a:noFill/>
              <a:ln w="9525">
                <a:solidFill>
                  <a:srgbClr val="FF3300"/>
                </a:solidFill>
                <a:round/>
                <a:headEnd/>
                <a:tailEnd/>
              </a:ln>
            </p:spPr>
            <p:txBody>
              <a:bodyPr anchor="ctr">
                <a:spAutoFit/>
              </a:bodyPr>
              <a:lstStyle/>
              <a:p>
                <a:endParaRPr lang="en-US"/>
              </a:p>
            </p:txBody>
          </p:sp>
        </p:grpSp>
      </p:grpSp>
      <p:grpSp>
        <p:nvGrpSpPr>
          <p:cNvPr id="26653" name="Group 54"/>
          <p:cNvGrpSpPr>
            <a:grpSpLocks/>
          </p:cNvGrpSpPr>
          <p:nvPr/>
        </p:nvGrpSpPr>
        <p:grpSpPr bwMode="auto">
          <a:xfrm>
            <a:off x="5078413" y="2809875"/>
            <a:ext cx="584200" cy="2320925"/>
            <a:chOff x="2441" y="1756"/>
            <a:chExt cx="368" cy="1462"/>
          </a:xfrm>
        </p:grpSpPr>
        <p:sp>
          <p:nvSpPr>
            <p:cNvPr id="26690" name="Freeform 55"/>
            <p:cNvSpPr>
              <a:spLocks/>
            </p:cNvSpPr>
            <p:nvPr/>
          </p:nvSpPr>
          <p:spPr bwMode="auto">
            <a:xfrm>
              <a:off x="2546" y="2477"/>
              <a:ext cx="263" cy="741"/>
            </a:xfrm>
            <a:custGeom>
              <a:avLst/>
              <a:gdLst>
                <a:gd name="T0" fmla="*/ 32 w 263"/>
                <a:gd name="T1" fmla="*/ 741 h 741"/>
                <a:gd name="T2" fmla="*/ 13 w 263"/>
                <a:gd name="T3" fmla="*/ 652 h 741"/>
                <a:gd name="T4" fmla="*/ 3 w 263"/>
                <a:gd name="T5" fmla="*/ 562 h 741"/>
                <a:gd name="T6" fmla="*/ 3 w 263"/>
                <a:gd name="T7" fmla="*/ 433 h 741"/>
                <a:gd name="T8" fmla="*/ 19 w 263"/>
                <a:gd name="T9" fmla="*/ 319 h 741"/>
                <a:gd name="T10" fmla="*/ 48 w 263"/>
                <a:gd name="T11" fmla="*/ 231 h 741"/>
                <a:gd name="T12" fmla="*/ 97 w 263"/>
                <a:gd name="T13" fmla="*/ 150 h 741"/>
                <a:gd name="T14" fmla="*/ 172 w 263"/>
                <a:gd name="T15" fmla="*/ 71 h 741"/>
                <a:gd name="T16" fmla="*/ 263 w 263"/>
                <a:gd name="T17" fmla="*/ 0 h 74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3"/>
                <a:gd name="T28" fmla="*/ 0 h 741"/>
                <a:gd name="T29" fmla="*/ 263 w 263"/>
                <a:gd name="T30" fmla="*/ 741 h 74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3" h="741">
                  <a:moveTo>
                    <a:pt x="32" y="741"/>
                  </a:moveTo>
                  <a:cubicBezTo>
                    <a:pt x="29" y="726"/>
                    <a:pt x="18" y="682"/>
                    <a:pt x="13" y="652"/>
                  </a:cubicBezTo>
                  <a:cubicBezTo>
                    <a:pt x="8" y="622"/>
                    <a:pt x="5" y="598"/>
                    <a:pt x="3" y="562"/>
                  </a:cubicBezTo>
                  <a:cubicBezTo>
                    <a:pt x="1" y="526"/>
                    <a:pt x="0" y="473"/>
                    <a:pt x="3" y="433"/>
                  </a:cubicBezTo>
                  <a:cubicBezTo>
                    <a:pt x="6" y="393"/>
                    <a:pt x="12" y="353"/>
                    <a:pt x="19" y="319"/>
                  </a:cubicBezTo>
                  <a:cubicBezTo>
                    <a:pt x="26" y="285"/>
                    <a:pt x="35" y="259"/>
                    <a:pt x="48" y="231"/>
                  </a:cubicBezTo>
                  <a:cubicBezTo>
                    <a:pt x="61" y="203"/>
                    <a:pt x="76" y="177"/>
                    <a:pt x="97" y="150"/>
                  </a:cubicBezTo>
                  <a:cubicBezTo>
                    <a:pt x="118" y="123"/>
                    <a:pt x="144" y="96"/>
                    <a:pt x="172" y="71"/>
                  </a:cubicBezTo>
                  <a:cubicBezTo>
                    <a:pt x="200" y="46"/>
                    <a:pt x="248" y="12"/>
                    <a:pt x="263" y="0"/>
                  </a:cubicBezTo>
                </a:path>
              </a:pathLst>
            </a:custGeom>
            <a:noFill/>
            <a:ln w="12700" cap="flat" cmpd="sng">
              <a:solidFill>
                <a:schemeClr val="tx1"/>
              </a:solidFill>
              <a:prstDash val="solid"/>
              <a:round/>
              <a:headEnd type="none" w="med" len="med"/>
              <a:tailEnd type="none" w="med" len="med"/>
            </a:ln>
          </p:spPr>
          <p:txBody>
            <a:bodyPr anchor="ctr">
              <a:spAutoFit/>
            </a:bodyPr>
            <a:lstStyle/>
            <a:p>
              <a:endParaRPr lang="en-US"/>
            </a:p>
          </p:txBody>
        </p:sp>
        <p:sp>
          <p:nvSpPr>
            <p:cNvPr id="26691" name="Freeform 56"/>
            <p:cNvSpPr>
              <a:spLocks/>
            </p:cNvSpPr>
            <p:nvPr/>
          </p:nvSpPr>
          <p:spPr bwMode="auto">
            <a:xfrm>
              <a:off x="2441" y="1756"/>
              <a:ext cx="368" cy="726"/>
            </a:xfrm>
            <a:custGeom>
              <a:avLst/>
              <a:gdLst>
                <a:gd name="T0" fmla="*/ 0 w 368"/>
                <a:gd name="T1" fmla="*/ 0 h 726"/>
                <a:gd name="T2" fmla="*/ 57 w 368"/>
                <a:gd name="T3" fmla="*/ 102 h 726"/>
                <a:gd name="T4" fmla="*/ 117 w 368"/>
                <a:gd name="T5" fmla="*/ 213 h 726"/>
                <a:gd name="T6" fmla="*/ 168 w 368"/>
                <a:gd name="T7" fmla="*/ 307 h 726"/>
                <a:gd name="T8" fmla="*/ 224 w 368"/>
                <a:gd name="T9" fmla="*/ 425 h 726"/>
                <a:gd name="T10" fmla="*/ 282 w 368"/>
                <a:gd name="T11" fmla="*/ 545 h 726"/>
                <a:gd name="T12" fmla="*/ 336 w 368"/>
                <a:gd name="T13" fmla="*/ 660 h 726"/>
                <a:gd name="T14" fmla="*/ 368 w 368"/>
                <a:gd name="T15" fmla="*/ 726 h 726"/>
                <a:gd name="T16" fmla="*/ 0 60000 65536"/>
                <a:gd name="T17" fmla="*/ 0 60000 65536"/>
                <a:gd name="T18" fmla="*/ 0 60000 65536"/>
                <a:gd name="T19" fmla="*/ 0 60000 65536"/>
                <a:gd name="T20" fmla="*/ 0 60000 65536"/>
                <a:gd name="T21" fmla="*/ 0 60000 65536"/>
                <a:gd name="T22" fmla="*/ 0 60000 65536"/>
                <a:gd name="T23" fmla="*/ 0 60000 65536"/>
                <a:gd name="T24" fmla="*/ 0 w 368"/>
                <a:gd name="T25" fmla="*/ 0 h 726"/>
                <a:gd name="T26" fmla="*/ 368 w 368"/>
                <a:gd name="T27" fmla="*/ 726 h 7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68" h="726">
                  <a:moveTo>
                    <a:pt x="0" y="0"/>
                  </a:moveTo>
                  <a:cubicBezTo>
                    <a:pt x="10" y="17"/>
                    <a:pt x="37" y="66"/>
                    <a:pt x="57" y="102"/>
                  </a:cubicBezTo>
                  <a:cubicBezTo>
                    <a:pt x="77" y="138"/>
                    <a:pt x="99" y="179"/>
                    <a:pt x="117" y="213"/>
                  </a:cubicBezTo>
                  <a:cubicBezTo>
                    <a:pt x="135" y="247"/>
                    <a:pt x="150" y="272"/>
                    <a:pt x="168" y="307"/>
                  </a:cubicBezTo>
                  <a:cubicBezTo>
                    <a:pt x="186" y="342"/>
                    <a:pt x="205" y="385"/>
                    <a:pt x="224" y="425"/>
                  </a:cubicBezTo>
                  <a:cubicBezTo>
                    <a:pt x="243" y="465"/>
                    <a:pt x="263" y="506"/>
                    <a:pt x="282" y="545"/>
                  </a:cubicBezTo>
                  <a:cubicBezTo>
                    <a:pt x="301" y="584"/>
                    <a:pt x="322" y="630"/>
                    <a:pt x="336" y="660"/>
                  </a:cubicBezTo>
                  <a:cubicBezTo>
                    <a:pt x="350" y="690"/>
                    <a:pt x="361" y="712"/>
                    <a:pt x="368" y="726"/>
                  </a:cubicBezTo>
                </a:path>
              </a:pathLst>
            </a:custGeom>
            <a:noFill/>
            <a:ln w="12700" cap="flat" cmpd="sng">
              <a:solidFill>
                <a:schemeClr val="tx1"/>
              </a:solidFill>
              <a:prstDash val="solid"/>
              <a:round/>
              <a:headEnd type="none" w="med" len="med"/>
              <a:tailEnd type="none" w="med" len="med"/>
            </a:ln>
          </p:spPr>
          <p:txBody>
            <a:bodyPr anchor="ctr">
              <a:spAutoFit/>
            </a:bodyPr>
            <a:lstStyle/>
            <a:p>
              <a:endParaRPr lang="en-US"/>
            </a:p>
          </p:txBody>
        </p:sp>
      </p:grpSp>
      <p:sp>
        <p:nvSpPr>
          <p:cNvPr id="26654" name="Line 57"/>
          <p:cNvSpPr>
            <a:spLocks noChangeShapeType="1"/>
          </p:cNvSpPr>
          <p:nvPr/>
        </p:nvSpPr>
        <p:spPr bwMode="auto">
          <a:xfrm flipV="1">
            <a:off x="4973638" y="5276850"/>
            <a:ext cx="736600" cy="549275"/>
          </a:xfrm>
          <a:prstGeom prst="line">
            <a:avLst/>
          </a:prstGeom>
          <a:noFill/>
          <a:ln w="25400">
            <a:solidFill>
              <a:srgbClr val="FF0000"/>
            </a:solidFill>
            <a:prstDash val="dash"/>
            <a:round/>
            <a:headEnd/>
            <a:tailEnd/>
          </a:ln>
        </p:spPr>
        <p:txBody>
          <a:bodyPr>
            <a:spAutoFit/>
          </a:bodyPr>
          <a:lstStyle/>
          <a:p>
            <a:endParaRPr lang="en-US"/>
          </a:p>
        </p:txBody>
      </p:sp>
      <p:sp>
        <p:nvSpPr>
          <p:cNvPr id="26655" name="Line 58"/>
          <p:cNvSpPr>
            <a:spLocks noChangeShapeType="1"/>
          </p:cNvSpPr>
          <p:nvPr/>
        </p:nvSpPr>
        <p:spPr bwMode="auto">
          <a:xfrm flipH="1" flipV="1">
            <a:off x="4067175" y="5059363"/>
            <a:ext cx="323850" cy="688975"/>
          </a:xfrm>
          <a:prstGeom prst="line">
            <a:avLst/>
          </a:prstGeom>
          <a:noFill/>
          <a:ln w="25400">
            <a:solidFill>
              <a:srgbClr val="FF0000"/>
            </a:solidFill>
            <a:prstDash val="dash"/>
            <a:round/>
            <a:headEnd/>
            <a:tailEnd/>
          </a:ln>
        </p:spPr>
        <p:txBody>
          <a:bodyPr>
            <a:spAutoFit/>
          </a:bodyPr>
          <a:lstStyle/>
          <a:p>
            <a:endParaRPr lang="en-US"/>
          </a:p>
        </p:txBody>
      </p:sp>
      <p:grpSp>
        <p:nvGrpSpPr>
          <p:cNvPr id="26656" name="Group 59"/>
          <p:cNvGrpSpPr>
            <a:grpSpLocks/>
          </p:cNvGrpSpPr>
          <p:nvPr/>
        </p:nvGrpSpPr>
        <p:grpSpPr bwMode="auto">
          <a:xfrm>
            <a:off x="4043363" y="5030788"/>
            <a:ext cx="55562" cy="57150"/>
            <a:chOff x="854" y="3388"/>
            <a:chExt cx="176" cy="176"/>
          </a:xfrm>
        </p:grpSpPr>
        <p:sp>
          <p:nvSpPr>
            <p:cNvPr id="26685" name="Freeform 60"/>
            <p:cNvSpPr>
              <a:spLocks/>
            </p:cNvSpPr>
            <p:nvPr/>
          </p:nvSpPr>
          <p:spPr bwMode="auto">
            <a:xfrm>
              <a:off x="854" y="3476"/>
              <a:ext cx="88" cy="88"/>
            </a:xfrm>
            <a:custGeom>
              <a:avLst/>
              <a:gdLst>
                <a:gd name="T0" fmla="*/ 88 w 176"/>
                <a:gd name="T1" fmla="*/ 0 h 177"/>
                <a:gd name="T2" fmla="*/ 0 w 176"/>
                <a:gd name="T3" fmla="*/ 0 h 177"/>
                <a:gd name="T4" fmla="*/ 1 w 176"/>
                <a:gd name="T5" fmla="*/ 14 h 177"/>
                <a:gd name="T6" fmla="*/ 5 w 176"/>
                <a:gd name="T7" fmla="*/ 28 h 177"/>
                <a:gd name="T8" fmla="*/ 10 w 176"/>
                <a:gd name="T9" fmla="*/ 40 h 177"/>
                <a:gd name="T10" fmla="*/ 17 w 176"/>
                <a:gd name="T11" fmla="*/ 52 h 177"/>
                <a:gd name="T12" fmla="*/ 26 w 176"/>
                <a:gd name="T13" fmla="*/ 62 h 177"/>
                <a:gd name="T14" fmla="*/ 37 w 176"/>
                <a:gd name="T15" fmla="*/ 72 h 177"/>
                <a:gd name="T16" fmla="*/ 48 w 176"/>
                <a:gd name="T17" fmla="*/ 79 h 177"/>
                <a:gd name="T18" fmla="*/ 61 w 176"/>
                <a:gd name="T19" fmla="*/ 84 h 177"/>
                <a:gd name="T20" fmla="*/ 75 w 176"/>
                <a:gd name="T21" fmla="*/ 87 h 177"/>
                <a:gd name="T22" fmla="*/ 88 w 176"/>
                <a:gd name="T23" fmla="*/ 88 h 177"/>
                <a:gd name="T24" fmla="*/ 88 w 176"/>
                <a:gd name="T25" fmla="*/ 0 h 1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6"/>
                <a:gd name="T40" fmla="*/ 0 h 177"/>
                <a:gd name="T41" fmla="*/ 176 w 176"/>
                <a:gd name="T42" fmla="*/ 177 h 1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6" h="177">
                  <a:moveTo>
                    <a:pt x="176" y="0"/>
                  </a:moveTo>
                  <a:lnTo>
                    <a:pt x="0" y="0"/>
                  </a:lnTo>
                  <a:lnTo>
                    <a:pt x="3" y="29"/>
                  </a:lnTo>
                  <a:lnTo>
                    <a:pt x="10" y="56"/>
                  </a:lnTo>
                  <a:lnTo>
                    <a:pt x="20" y="80"/>
                  </a:lnTo>
                  <a:lnTo>
                    <a:pt x="34" y="105"/>
                  </a:lnTo>
                  <a:lnTo>
                    <a:pt x="52" y="125"/>
                  </a:lnTo>
                  <a:lnTo>
                    <a:pt x="73" y="144"/>
                  </a:lnTo>
                  <a:lnTo>
                    <a:pt x="97" y="158"/>
                  </a:lnTo>
                  <a:lnTo>
                    <a:pt x="122" y="168"/>
                  </a:lnTo>
                  <a:lnTo>
                    <a:pt x="149" y="175"/>
                  </a:lnTo>
                  <a:lnTo>
                    <a:pt x="176" y="177"/>
                  </a:lnTo>
                  <a:lnTo>
                    <a:pt x="176" y="0"/>
                  </a:lnTo>
                  <a:close/>
                </a:path>
              </a:pathLst>
            </a:custGeom>
            <a:solidFill>
              <a:schemeClr val="bg1"/>
            </a:solidFill>
            <a:ln w="1588">
              <a:solidFill>
                <a:srgbClr val="000000"/>
              </a:solidFill>
              <a:prstDash val="solid"/>
              <a:round/>
              <a:headEnd/>
              <a:tailEnd/>
            </a:ln>
          </p:spPr>
          <p:txBody>
            <a:bodyPr/>
            <a:lstStyle/>
            <a:p>
              <a:endParaRPr lang="en-US"/>
            </a:p>
          </p:txBody>
        </p:sp>
        <p:sp>
          <p:nvSpPr>
            <p:cNvPr id="26686" name="Freeform 61"/>
            <p:cNvSpPr>
              <a:spLocks/>
            </p:cNvSpPr>
            <p:nvPr/>
          </p:nvSpPr>
          <p:spPr bwMode="auto">
            <a:xfrm>
              <a:off x="942" y="3388"/>
              <a:ext cx="88" cy="88"/>
            </a:xfrm>
            <a:custGeom>
              <a:avLst/>
              <a:gdLst>
                <a:gd name="T0" fmla="*/ 88 w 177"/>
                <a:gd name="T1" fmla="*/ 88 h 176"/>
                <a:gd name="T2" fmla="*/ 0 w 177"/>
                <a:gd name="T3" fmla="*/ 88 h 176"/>
                <a:gd name="T4" fmla="*/ 0 w 177"/>
                <a:gd name="T5" fmla="*/ 0 h 176"/>
                <a:gd name="T6" fmla="*/ 14 w 177"/>
                <a:gd name="T7" fmla="*/ 1 h 176"/>
                <a:gd name="T8" fmla="*/ 28 w 177"/>
                <a:gd name="T9" fmla="*/ 5 h 176"/>
                <a:gd name="T10" fmla="*/ 40 w 177"/>
                <a:gd name="T11" fmla="*/ 10 h 176"/>
                <a:gd name="T12" fmla="*/ 52 w 177"/>
                <a:gd name="T13" fmla="*/ 17 h 176"/>
                <a:gd name="T14" fmla="*/ 62 w 177"/>
                <a:gd name="T15" fmla="*/ 26 h 176"/>
                <a:gd name="T16" fmla="*/ 72 w 177"/>
                <a:gd name="T17" fmla="*/ 37 h 176"/>
                <a:gd name="T18" fmla="*/ 79 w 177"/>
                <a:gd name="T19" fmla="*/ 48 h 176"/>
                <a:gd name="T20" fmla="*/ 84 w 177"/>
                <a:gd name="T21" fmla="*/ 61 h 176"/>
                <a:gd name="T22" fmla="*/ 87 w 177"/>
                <a:gd name="T23" fmla="*/ 75 h 176"/>
                <a:gd name="T24" fmla="*/ 88 w 177"/>
                <a:gd name="T25" fmla="*/ 88 h 1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7"/>
                <a:gd name="T40" fmla="*/ 0 h 176"/>
                <a:gd name="T41" fmla="*/ 177 w 177"/>
                <a:gd name="T42" fmla="*/ 176 h 17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7" h="176">
                  <a:moveTo>
                    <a:pt x="177" y="176"/>
                  </a:moveTo>
                  <a:lnTo>
                    <a:pt x="0" y="176"/>
                  </a:lnTo>
                  <a:lnTo>
                    <a:pt x="0" y="0"/>
                  </a:lnTo>
                  <a:lnTo>
                    <a:pt x="29" y="3"/>
                  </a:lnTo>
                  <a:lnTo>
                    <a:pt x="56" y="10"/>
                  </a:lnTo>
                  <a:lnTo>
                    <a:pt x="80" y="20"/>
                  </a:lnTo>
                  <a:lnTo>
                    <a:pt x="105" y="34"/>
                  </a:lnTo>
                  <a:lnTo>
                    <a:pt x="125" y="52"/>
                  </a:lnTo>
                  <a:lnTo>
                    <a:pt x="144" y="73"/>
                  </a:lnTo>
                  <a:lnTo>
                    <a:pt x="158" y="97"/>
                  </a:lnTo>
                  <a:lnTo>
                    <a:pt x="168" y="122"/>
                  </a:lnTo>
                  <a:lnTo>
                    <a:pt x="175" y="149"/>
                  </a:lnTo>
                  <a:lnTo>
                    <a:pt x="177" y="176"/>
                  </a:lnTo>
                  <a:close/>
                </a:path>
              </a:pathLst>
            </a:custGeom>
            <a:solidFill>
              <a:schemeClr val="bg1"/>
            </a:solidFill>
            <a:ln w="1588">
              <a:solidFill>
                <a:srgbClr val="000000"/>
              </a:solidFill>
              <a:prstDash val="solid"/>
              <a:round/>
              <a:headEnd/>
              <a:tailEnd/>
            </a:ln>
          </p:spPr>
          <p:txBody>
            <a:bodyPr/>
            <a:lstStyle/>
            <a:p>
              <a:endParaRPr lang="en-US"/>
            </a:p>
          </p:txBody>
        </p:sp>
        <p:sp>
          <p:nvSpPr>
            <p:cNvPr id="26687" name="Freeform 62"/>
            <p:cNvSpPr>
              <a:spLocks/>
            </p:cNvSpPr>
            <p:nvPr/>
          </p:nvSpPr>
          <p:spPr bwMode="auto">
            <a:xfrm>
              <a:off x="942" y="3476"/>
              <a:ext cx="88" cy="88"/>
            </a:xfrm>
            <a:custGeom>
              <a:avLst/>
              <a:gdLst>
                <a:gd name="T0" fmla="*/ 0 w 177"/>
                <a:gd name="T1" fmla="*/ 0 h 177"/>
                <a:gd name="T2" fmla="*/ 88 w 177"/>
                <a:gd name="T3" fmla="*/ 0 h 177"/>
                <a:gd name="T4" fmla="*/ 87 w 177"/>
                <a:gd name="T5" fmla="*/ 14 h 177"/>
                <a:gd name="T6" fmla="*/ 84 w 177"/>
                <a:gd name="T7" fmla="*/ 28 h 177"/>
                <a:gd name="T8" fmla="*/ 79 w 177"/>
                <a:gd name="T9" fmla="*/ 40 h 177"/>
                <a:gd name="T10" fmla="*/ 72 w 177"/>
                <a:gd name="T11" fmla="*/ 52 h 177"/>
                <a:gd name="T12" fmla="*/ 62 w 177"/>
                <a:gd name="T13" fmla="*/ 62 h 177"/>
                <a:gd name="T14" fmla="*/ 52 w 177"/>
                <a:gd name="T15" fmla="*/ 72 h 177"/>
                <a:gd name="T16" fmla="*/ 40 w 177"/>
                <a:gd name="T17" fmla="*/ 79 h 177"/>
                <a:gd name="T18" fmla="*/ 28 w 177"/>
                <a:gd name="T19" fmla="*/ 84 h 177"/>
                <a:gd name="T20" fmla="*/ 14 w 177"/>
                <a:gd name="T21" fmla="*/ 87 h 177"/>
                <a:gd name="T22" fmla="*/ 0 w 177"/>
                <a:gd name="T23" fmla="*/ 88 h 177"/>
                <a:gd name="T24" fmla="*/ 0 w 177"/>
                <a:gd name="T25" fmla="*/ 0 h 1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7"/>
                <a:gd name="T40" fmla="*/ 0 h 177"/>
                <a:gd name="T41" fmla="*/ 177 w 177"/>
                <a:gd name="T42" fmla="*/ 177 h 1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7" h="177">
                  <a:moveTo>
                    <a:pt x="0" y="0"/>
                  </a:moveTo>
                  <a:lnTo>
                    <a:pt x="177" y="0"/>
                  </a:lnTo>
                  <a:lnTo>
                    <a:pt x="175" y="29"/>
                  </a:lnTo>
                  <a:lnTo>
                    <a:pt x="168" y="56"/>
                  </a:lnTo>
                  <a:lnTo>
                    <a:pt x="158" y="80"/>
                  </a:lnTo>
                  <a:lnTo>
                    <a:pt x="144" y="105"/>
                  </a:lnTo>
                  <a:lnTo>
                    <a:pt x="125" y="125"/>
                  </a:lnTo>
                  <a:lnTo>
                    <a:pt x="105" y="144"/>
                  </a:lnTo>
                  <a:lnTo>
                    <a:pt x="80" y="158"/>
                  </a:lnTo>
                  <a:lnTo>
                    <a:pt x="56" y="168"/>
                  </a:lnTo>
                  <a:lnTo>
                    <a:pt x="29" y="175"/>
                  </a:lnTo>
                  <a:lnTo>
                    <a:pt x="0" y="177"/>
                  </a:lnTo>
                  <a:lnTo>
                    <a:pt x="0" y="0"/>
                  </a:lnTo>
                  <a:close/>
                </a:path>
              </a:pathLst>
            </a:custGeom>
            <a:solidFill>
              <a:srgbClr val="FF3300"/>
            </a:solidFill>
            <a:ln w="1588">
              <a:solidFill>
                <a:srgbClr val="FF3300"/>
              </a:solidFill>
              <a:prstDash val="solid"/>
              <a:round/>
              <a:headEnd/>
              <a:tailEnd/>
            </a:ln>
          </p:spPr>
          <p:txBody>
            <a:bodyPr/>
            <a:lstStyle/>
            <a:p>
              <a:endParaRPr lang="en-US"/>
            </a:p>
          </p:txBody>
        </p:sp>
        <p:sp>
          <p:nvSpPr>
            <p:cNvPr id="26688" name="Freeform 63"/>
            <p:cNvSpPr>
              <a:spLocks/>
            </p:cNvSpPr>
            <p:nvPr/>
          </p:nvSpPr>
          <p:spPr bwMode="auto">
            <a:xfrm>
              <a:off x="854" y="3388"/>
              <a:ext cx="88" cy="88"/>
            </a:xfrm>
            <a:custGeom>
              <a:avLst/>
              <a:gdLst>
                <a:gd name="T0" fmla="*/ 0 w 176"/>
                <a:gd name="T1" fmla="*/ 88 h 176"/>
                <a:gd name="T2" fmla="*/ 88 w 176"/>
                <a:gd name="T3" fmla="*/ 88 h 176"/>
                <a:gd name="T4" fmla="*/ 88 w 176"/>
                <a:gd name="T5" fmla="*/ 0 h 176"/>
                <a:gd name="T6" fmla="*/ 75 w 176"/>
                <a:gd name="T7" fmla="*/ 1 h 176"/>
                <a:gd name="T8" fmla="*/ 61 w 176"/>
                <a:gd name="T9" fmla="*/ 5 h 176"/>
                <a:gd name="T10" fmla="*/ 48 w 176"/>
                <a:gd name="T11" fmla="*/ 10 h 176"/>
                <a:gd name="T12" fmla="*/ 37 w 176"/>
                <a:gd name="T13" fmla="*/ 17 h 176"/>
                <a:gd name="T14" fmla="*/ 26 w 176"/>
                <a:gd name="T15" fmla="*/ 26 h 176"/>
                <a:gd name="T16" fmla="*/ 17 w 176"/>
                <a:gd name="T17" fmla="*/ 37 h 176"/>
                <a:gd name="T18" fmla="*/ 10 w 176"/>
                <a:gd name="T19" fmla="*/ 48 h 176"/>
                <a:gd name="T20" fmla="*/ 5 w 176"/>
                <a:gd name="T21" fmla="*/ 61 h 176"/>
                <a:gd name="T22" fmla="*/ 1 w 176"/>
                <a:gd name="T23" fmla="*/ 75 h 176"/>
                <a:gd name="T24" fmla="*/ 0 w 176"/>
                <a:gd name="T25" fmla="*/ 88 h 1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6"/>
                <a:gd name="T40" fmla="*/ 0 h 176"/>
                <a:gd name="T41" fmla="*/ 176 w 176"/>
                <a:gd name="T42" fmla="*/ 176 h 17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6" h="176">
                  <a:moveTo>
                    <a:pt x="0" y="176"/>
                  </a:moveTo>
                  <a:lnTo>
                    <a:pt x="176" y="176"/>
                  </a:lnTo>
                  <a:lnTo>
                    <a:pt x="176" y="0"/>
                  </a:lnTo>
                  <a:lnTo>
                    <a:pt x="149" y="3"/>
                  </a:lnTo>
                  <a:lnTo>
                    <a:pt x="122" y="10"/>
                  </a:lnTo>
                  <a:lnTo>
                    <a:pt x="97" y="20"/>
                  </a:lnTo>
                  <a:lnTo>
                    <a:pt x="73" y="34"/>
                  </a:lnTo>
                  <a:lnTo>
                    <a:pt x="52" y="52"/>
                  </a:lnTo>
                  <a:lnTo>
                    <a:pt x="34" y="73"/>
                  </a:lnTo>
                  <a:lnTo>
                    <a:pt x="20" y="97"/>
                  </a:lnTo>
                  <a:lnTo>
                    <a:pt x="10" y="122"/>
                  </a:lnTo>
                  <a:lnTo>
                    <a:pt x="3" y="149"/>
                  </a:lnTo>
                  <a:lnTo>
                    <a:pt x="0" y="176"/>
                  </a:lnTo>
                  <a:close/>
                </a:path>
              </a:pathLst>
            </a:custGeom>
            <a:solidFill>
              <a:srgbClr val="FF3300"/>
            </a:solidFill>
            <a:ln w="1588">
              <a:solidFill>
                <a:srgbClr val="FF3300"/>
              </a:solidFill>
              <a:prstDash val="solid"/>
              <a:round/>
              <a:headEnd/>
              <a:tailEnd/>
            </a:ln>
          </p:spPr>
          <p:txBody>
            <a:bodyPr/>
            <a:lstStyle/>
            <a:p>
              <a:endParaRPr lang="en-US"/>
            </a:p>
          </p:txBody>
        </p:sp>
        <p:sp>
          <p:nvSpPr>
            <p:cNvPr id="26689" name="Oval 64"/>
            <p:cNvSpPr>
              <a:spLocks noChangeArrowheads="1"/>
            </p:cNvSpPr>
            <p:nvPr/>
          </p:nvSpPr>
          <p:spPr bwMode="auto">
            <a:xfrm>
              <a:off x="854" y="3388"/>
              <a:ext cx="176" cy="176"/>
            </a:xfrm>
            <a:prstGeom prst="ellipse">
              <a:avLst/>
            </a:prstGeom>
            <a:noFill/>
            <a:ln w="9525">
              <a:solidFill>
                <a:srgbClr val="FF3300"/>
              </a:solidFill>
              <a:round/>
              <a:headEnd/>
              <a:tailEnd/>
            </a:ln>
          </p:spPr>
          <p:txBody>
            <a:bodyPr anchor="ctr">
              <a:spAutoFit/>
            </a:bodyPr>
            <a:lstStyle/>
            <a:p>
              <a:endParaRPr lang="en-US"/>
            </a:p>
          </p:txBody>
        </p:sp>
      </p:grpSp>
      <p:sp>
        <p:nvSpPr>
          <p:cNvPr id="26657" name="Line 65"/>
          <p:cNvSpPr>
            <a:spLocks noChangeShapeType="1"/>
          </p:cNvSpPr>
          <p:nvPr/>
        </p:nvSpPr>
        <p:spPr bwMode="auto">
          <a:xfrm flipH="1" flipV="1">
            <a:off x="5311775" y="5135563"/>
            <a:ext cx="390525" cy="131762"/>
          </a:xfrm>
          <a:prstGeom prst="line">
            <a:avLst/>
          </a:prstGeom>
          <a:noFill/>
          <a:ln w="25400">
            <a:solidFill>
              <a:srgbClr val="FF0000"/>
            </a:solidFill>
            <a:prstDash val="dash"/>
            <a:round/>
            <a:headEnd/>
            <a:tailEnd/>
          </a:ln>
        </p:spPr>
        <p:txBody>
          <a:bodyPr>
            <a:spAutoFit/>
          </a:bodyPr>
          <a:lstStyle/>
          <a:p>
            <a:endParaRPr lang="en-US"/>
          </a:p>
        </p:txBody>
      </p:sp>
      <p:grpSp>
        <p:nvGrpSpPr>
          <p:cNvPr id="26658" name="Group 66"/>
          <p:cNvGrpSpPr>
            <a:grpSpLocks/>
          </p:cNvGrpSpPr>
          <p:nvPr/>
        </p:nvGrpSpPr>
        <p:grpSpPr bwMode="auto">
          <a:xfrm>
            <a:off x="5272088" y="5100638"/>
            <a:ext cx="55562" cy="57150"/>
            <a:chOff x="854" y="3388"/>
            <a:chExt cx="176" cy="176"/>
          </a:xfrm>
        </p:grpSpPr>
        <p:sp>
          <p:nvSpPr>
            <p:cNvPr id="26680" name="Freeform 67"/>
            <p:cNvSpPr>
              <a:spLocks/>
            </p:cNvSpPr>
            <p:nvPr/>
          </p:nvSpPr>
          <p:spPr bwMode="auto">
            <a:xfrm>
              <a:off x="854" y="3476"/>
              <a:ext cx="88" cy="88"/>
            </a:xfrm>
            <a:custGeom>
              <a:avLst/>
              <a:gdLst>
                <a:gd name="T0" fmla="*/ 88 w 176"/>
                <a:gd name="T1" fmla="*/ 0 h 177"/>
                <a:gd name="T2" fmla="*/ 0 w 176"/>
                <a:gd name="T3" fmla="*/ 0 h 177"/>
                <a:gd name="T4" fmla="*/ 1 w 176"/>
                <a:gd name="T5" fmla="*/ 14 h 177"/>
                <a:gd name="T6" fmla="*/ 5 w 176"/>
                <a:gd name="T7" fmla="*/ 28 h 177"/>
                <a:gd name="T8" fmla="*/ 10 w 176"/>
                <a:gd name="T9" fmla="*/ 40 h 177"/>
                <a:gd name="T10" fmla="*/ 17 w 176"/>
                <a:gd name="T11" fmla="*/ 52 h 177"/>
                <a:gd name="T12" fmla="*/ 26 w 176"/>
                <a:gd name="T13" fmla="*/ 62 h 177"/>
                <a:gd name="T14" fmla="*/ 37 w 176"/>
                <a:gd name="T15" fmla="*/ 72 h 177"/>
                <a:gd name="T16" fmla="*/ 48 w 176"/>
                <a:gd name="T17" fmla="*/ 79 h 177"/>
                <a:gd name="T18" fmla="*/ 61 w 176"/>
                <a:gd name="T19" fmla="*/ 84 h 177"/>
                <a:gd name="T20" fmla="*/ 75 w 176"/>
                <a:gd name="T21" fmla="*/ 87 h 177"/>
                <a:gd name="T22" fmla="*/ 88 w 176"/>
                <a:gd name="T23" fmla="*/ 88 h 177"/>
                <a:gd name="T24" fmla="*/ 88 w 176"/>
                <a:gd name="T25" fmla="*/ 0 h 1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6"/>
                <a:gd name="T40" fmla="*/ 0 h 177"/>
                <a:gd name="T41" fmla="*/ 176 w 176"/>
                <a:gd name="T42" fmla="*/ 177 h 1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6" h="177">
                  <a:moveTo>
                    <a:pt x="176" y="0"/>
                  </a:moveTo>
                  <a:lnTo>
                    <a:pt x="0" y="0"/>
                  </a:lnTo>
                  <a:lnTo>
                    <a:pt x="3" y="29"/>
                  </a:lnTo>
                  <a:lnTo>
                    <a:pt x="10" y="56"/>
                  </a:lnTo>
                  <a:lnTo>
                    <a:pt x="20" y="80"/>
                  </a:lnTo>
                  <a:lnTo>
                    <a:pt x="34" y="105"/>
                  </a:lnTo>
                  <a:lnTo>
                    <a:pt x="52" y="125"/>
                  </a:lnTo>
                  <a:lnTo>
                    <a:pt x="73" y="144"/>
                  </a:lnTo>
                  <a:lnTo>
                    <a:pt x="97" y="158"/>
                  </a:lnTo>
                  <a:lnTo>
                    <a:pt x="122" y="168"/>
                  </a:lnTo>
                  <a:lnTo>
                    <a:pt x="149" y="175"/>
                  </a:lnTo>
                  <a:lnTo>
                    <a:pt x="176" y="177"/>
                  </a:lnTo>
                  <a:lnTo>
                    <a:pt x="176" y="0"/>
                  </a:lnTo>
                  <a:close/>
                </a:path>
              </a:pathLst>
            </a:custGeom>
            <a:solidFill>
              <a:schemeClr val="bg1"/>
            </a:solidFill>
            <a:ln w="1588">
              <a:solidFill>
                <a:srgbClr val="000000"/>
              </a:solidFill>
              <a:prstDash val="solid"/>
              <a:round/>
              <a:headEnd/>
              <a:tailEnd/>
            </a:ln>
          </p:spPr>
          <p:txBody>
            <a:bodyPr/>
            <a:lstStyle/>
            <a:p>
              <a:endParaRPr lang="en-US"/>
            </a:p>
          </p:txBody>
        </p:sp>
        <p:sp>
          <p:nvSpPr>
            <p:cNvPr id="26681" name="Freeform 68"/>
            <p:cNvSpPr>
              <a:spLocks/>
            </p:cNvSpPr>
            <p:nvPr/>
          </p:nvSpPr>
          <p:spPr bwMode="auto">
            <a:xfrm>
              <a:off x="942" y="3388"/>
              <a:ext cx="88" cy="88"/>
            </a:xfrm>
            <a:custGeom>
              <a:avLst/>
              <a:gdLst>
                <a:gd name="T0" fmla="*/ 88 w 177"/>
                <a:gd name="T1" fmla="*/ 88 h 176"/>
                <a:gd name="T2" fmla="*/ 0 w 177"/>
                <a:gd name="T3" fmla="*/ 88 h 176"/>
                <a:gd name="T4" fmla="*/ 0 w 177"/>
                <a:gd name="T5" fmla="*/ 0 h 176"/>
                <a:gd name="T6" fmla="*/ 14 w 177"/>
                <a:gd name="T7" fmla="*/ 1 h 176"/>
                <a:gd name="T8" fmla="*/ 28 w 177"/>
                <a:gd name="T9" fmla="*/ 5 h 176"/>
                <a:gd name="T10" fmla="*/ 40 w 177"/>
                <a:gd name="T11" fmla="*/ 10 h 176"/>
                <a:gd name="T12" fmla="*/ 52 w 177"/>
                <a:gd name="T13" fmla="*/ 17 h 176"/>
                <a:gd name="T14" fmla="*/ 62 w 177"/>
                <a:gd name="T15" fmla="*/ 26 h 176"/>
                <a:gd name="T16" fmla="*/ 72 w 177"/>
                <a:gd name="T17" fmla="*/ 37 h 176"/>
                <a:gd name="T18" fmla="*/ 79 w 177"/>
                <a:gd name="T19" fmla="*/ 48 h 176"/>
                <a:gd name="T20" fmla="*/ 84 w 177"/>
                <a:gd name="T21" fmla="*/ 61 h 176"/>
                <a:gd name="T22" fmla="*/ 87 w 177"/>
                <a:gd name="T23" fmla="*/ 75 h 176"/>
                <a:gd name="T24" fmla="*/ 88 w 177"/>
                <a:gd name="T25" fmla="*/ 88 h 1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7"/>
                <a:gd name="T40" fmla="*/ 0 h 176"/>
                <a:gd name="T41" fmla="*/ 177 w 177"/>
                <a:gd name="T42" fmla="*/ 176 h 17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7" h="176">
                  <a:moveTo>
                    <a:pt x="177" y="176"/>
                  </a:moveTo>
                  <a:lnTo>
                    <a:pt x="0" y="176"/>
                  </a:lnTo>
                  <a:lnTo>
                    <a:pt x="0" y="0"/>
                  </a:lnTo>
                  <a:lnTo>
                    <a:pt x="29" y="3"/>
                  </a:lnTo>
                  <a:lnTo>
                    <a:pt x="56" y="10"/>
                  </a:lnTo>
                  <a:lnTo>
                    <a:pt x="80" y="20"/>
                  </a:lnTo>
                  <a:lnTo>
                    <a:pt x="105" y="34"/>
                  </a:lnTo>
                  <a:lnTo>
                    <a:pt x="125" y="52"/>
                  </a:lnTo>
                  <a:lnTo>
                    <a:pt x="144" y="73"/>
                  </a:lnTo>
                  <a:lnTo>
                    <a:pt x="158" y="97"/>
                  </a:lnTo>
                  <a:lnTo>
                    <a:pt x="168" y="122"/>
                  </a:lnTo>
                  <a:lnTo>
                    <a:pt x="175" y="149"/>
                  </a:lnTo>
                  <a:lnTo>
                    <a:pt x="177" y="176"/>
                  </a:lnTo>
                  <a:close/>
                </a:path>
              </a:pathLst>
            </a:custGeom>
            <a:solidFill>
              <a:schemeClr val="bg1"/>
            </a:solidFill>
            <a:ln w="1588">
              <a:solidFill>
                <a:srgbClr val="000000"/>
              </a:solidFill>
              <a:prstDash val="solid"/>
              <a:round/>
              <a:headEnd/>
              <a:tailEnd/>
            </a:ln>
          </p:spPr>
          <p:txBody>
            <a:bodyPr/>
            <a:lstStyle/>
            <a:p>
              <a:endParaRPr lang="en-US"/>
            </a:p>
          </p:txBody>
        </p:sp>
        <p:sp>
          <p:nvSpPr>
            <p:cNvPr id="26682" name="Freeform 69"/>
            <p:cNvSpPr>
              <a:spLocks/>
            </p:cNvSpPr>
            <p:nvPr/>
          </p:nvSpPr>
          <p:spPr bwMode="auto">
            <a:xfrm>
              <a:off x="942" y="3476"/>
              <a:ext cx="88" cy="88"/>
            </a:xfrm>
            <a:custGeom>
              <a:avLst/>
              <a:gdLst>
                <a:gd name="T0" fmla="*/ 0 w 177"/>
                <a:gd name="T1" fmla="*/ 0 h 177"/>
                <a:gd name="T2" fmla="*/ 88 w 177"/>
                <a:gd name="T3" fmla="*/ 0 h 177"/>
                <a:gd name="T4" fmla="*/ 87 w 177"/>
                <a:gd name="T5" fmla="*/ 14 h 177"/>
                <a:gd name="T6" fmla="*/ 84 w 177"/>
                <a:gd name="T7" fmla="*/ 28 h 177"/>
                <a:gd name="T8" fmla="*/ 79 w 177"/>
                <a:gd name="T9" fmla="*/ 40 h 177"/>
                <a:gd name="T10" fmla="*/ 72 w 177"/>
                <a:gd name="T11" fmla="*/ 52 h 177"/>
                <a:gd name="T12" fmla="*/ 62 w 177"/>
                <a:gd name="T13" fmla="*/ 62 h 177"/>
                <a:gd name="T14" fmla="*/ 52 w 177"/>
                <a:gd name="T15" fmla="*/ 72 h 177"/>
                <a:gd name="T16" fmla="*/ 40 w 177"/>
                <a:gd name="T17" fmla="*/ 79 h 177"/>
                <a:gd name="T18" fmla="*/ 28 w 177"/>
                <a:gd name="T19" fmla="*/ 84 h 177"/>
                <a:gd name="T20" fmla="*/ 14 w 177"/>
                <a:gd name="T21" fmla="*/ 87 h 177"/>
                <a:gd name="T22" fmla="*/ 0 w 177"/>
                <a:gd name="T23" fmla="*/ 88 h 177"/>
                <a:gd name="T24" fmla="*/ 0 w 177"/>
                <a:gd name="T25" fmla="*/ 0 h 1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7"/>
                <a:gd name="T40" fmla="*/ 0 h 177"/>
                <a:gd name="T41" fmla="*/ 177 w 177"/>
                <a:gd name="T42" fmla="*/ 177 h 1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7" h="177">
                  <a:moveTo>
                    <a:pt x="0" y="0"/>
                  </a:moveTo>
                  <a:lnTo>
                    <a:pt x="177" y="0"/>
                  </a:lnTo>
                  <a:lnTo>
                    <a:pt x="175" y="29"/>
                  </a:lnTo>
                  <a:lnTo>
                    <a:pt x="168" y="56"/>
                  </a:lnTo>
                  <a:lnTo>
                    <a:pt x="158" y="80"/>
                  </a:lnTo>
                  <a:lnTo>
                    <a:pt x="144" y="105"/>
                  </a:lnTo>
                  <a:lnTo>
                    <a:pt x="125" y="125"/>
                  </a:lnTo>
                  <a:lnTo>
                    <a:pt x="105" y="144"/>
                  </a:lnTo>
                  <a:lnTo>
                    <a:pt x="80" y="158"/>
                  </a:lnTo>
                  <a:lnTo>
                    <a:pt x="56" y="168"/>
                  </a:lnTo>
                  <a:lnTo>
                    <a:pt x="29" y="175"/>
                  </a:lnTo>
                  <a:lnTo>
                    <a:pt x="0" y="177"/>
                  </a:lnTo>
                  <a:lnTo>
                    <a:pt x="0" y="0"/>
                  </a:lnTo>
                  <a:close/>
                </a:path>
              </a:pathLst>
            </a:custGeom>
            <a:solidFill>
              <a:srgbClr val="FF3300"/>
            </a:solidFill>
            <a:ln w="1588">
              <a:solidFill>
                <a:srgbClr val="FF3300"/>
              </a:solidFill>
              <a:prstDash val="solid"/>
              <a:round/>
              <a:headEnd/>
              <a:tailEnd/>
            </a:ln>
          </p:spPr>
          <p:txBody>
            <a:bodyPr/>
            <a:lstStyle/>
            <a:p>
              <a:endParaRPr lang="en-US"/>
            </a:p>
          </p:txBody>
        </p:sp>
        <p:sp>
          <p:nvSpPr>
            <p:cNvPr id="26683" name="Freeform 70"/>
            <p:cNvSpPr>
              <a:spLocks/>
            </p:cNvSpPr>
            <p:nvPr/>
          </p:nvSpPr>
          <p:spPr bwMode="auto">
            <a:xfrm>
              <a:off x="854" y="3388"/>
              <a:ext cx="88" cy="88"/>
            </a:xfrm>
            <a:custGeom>
              <a:avLst/>
              <a:gdLst>
                <a:gd name="T0" fmla="*/ 0 w 176"/>
                <a:gd name="T1" fmla="*/ 88 h 176"/>
                <a:gd name="T2" fmla="*/ 88 w 176"/>
                <a:gd name="T3" fmla="*/ 88 h 176"/>
                <a:gd name="T4" fmla="*/ 88 w 176"/>
                <a:gd name="T5" fmla="*/ 0 h 176"/>
                <a:gd name="T6" fmla="*/ 75 w 176"/>
                <a:gd name="T7" fmla="*/ 1 h 176"/>
                <a:gd name="T8" fmla="*/ 61 w 176"/>
                <a:gd name="T9" fmla="*/ 5 h 176"/>
                <a:gd name="T10" fmla="*/ 48 w 176"/>
                <a:gd name="T11" fmla="*/ 10 h 176"/>
                <a:gd name="T12" fmla="*/ 37 w 176"/>
                <a:gd name="T13" fmla="*/ 17 h 176"/>
                <a:gd name="T14" fmla="*/ 26 w 176"/>
                <a:gd name="T15" fmla="*/ 26 h 176"/>
                <a:gd name="T16" fmla="*/ 17 w 176"/>
                <a:gd name="T17" fmla="*/ 37 h 176"/>
                <a:gd name="T18" fmla="*/ 10 w 176"/>
                <a:gd name="T19" fmla="*/ 48 h 176"/>
                <a:gd name="T20" fmla="*/ 5 w 176"/>
                <a:gd name="T21" fmla="*/ 61 h 176"/>
                <a:gd name="T22" fmla="*/ 1 w 176"/>
                <a:gd name="T23" fmla="*/ 75 h 176"/>
                <a:gd name="T24" fmla="*/ 0 w 176"/>
                <a:gd name="T25" fmla="*/ 88 h 1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6"/>
                <a:gd name="T40" fmla="*/ 0 h 176"/>
                <a:gd name="T41" fmla="*/ 176 w 176"/>
                <a:gd name="T42" fmla="*/ 176 h 17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6" h="176">
                  <a:moveTo>
                    <a:pt x="0" y="176"/>
                  </a:moveTo>
                  <a:lnTo>
                    <a:pt x="176" y="176"/>
                  </a:lnTo>
                  <a:lnTo>
                    <a:pt x="176" y="0"/>
                  </a:lnTo>
                  <a:lnTo>
                    <a:pt x="149" y="3"/>
                  </a:lnTo>
                  <a:lnTo>
                    <a:pt x="122" y="10"/>
                  </a:lnTo>
                  <a:lnTo>
                    <a:pt x="97" y="20"/>
                  </a:lnTo>
                  <a:lnTo>
                    <a:pt x="73" y="34"/>
                  </a:lnTo>
                  <a:lnTo>
                    <a:pt x="52" y="52"/>
                  </a:lnTo>
                  <a:lnTo>
                    <a:pt x="34" y="73"/>
                  </a:lnTo>
                  <a:lnTo>
                    <a:pt x="20" y="97"/>
                  </a:lnTo>
                  <a:lnTo>
                    <a:pt x="10" y="122"/>
                  </a:lnTo>
                  <a:lnTo>
                    <a:pt x="3" y="149"/>
                  </a:lnTo>
                  <a:lnTo>
                    <a:pt x="0" y="176"/>
                  </a:lnTo>
                  <a:close/>
                </a:path>
              </a:pathLst>
            </a:custGeom>
            <a:solidFill>
              <a:srgbClr val="FF3300"/>
            </a:solidFill>
            <a:ln w="1588">
              <a:solidFill>
                <a:srgbClr val="FF3300"/>
              </a:solidFill>
              <a:prstDash val="solid"/>
              <a:round/>
              <a:headEnd/>
              <a:tailEnd/>
            </a:ln>
          </p:spPr>
          <p:txBody>
            <a:bodyPr/>
            <a:lstStyle/>
            <a:p>
              <a:endParaRPr lang="en-US"/>
            </a:p>
          </p:txBody>
        </p:sp>
        <p:sp>
          <p:nvSpPr>
            <p:cNvPr id="26684" name="Oval 71"/>
            <p:cNvSpPr>
              <a:spLocks noChangeArrowheads="1"/>
            </p:cNvSpPr>
            <p:nvPr/>
          </p:nvSpPr>
          <p:spPr bwMode="auto">
            <a:xfrm>
              <a:off x="854" y="3388"/>
              <a:ext cx="176" cy="176"/>
            </a:xfrm>
            <a:prstGeom prst="ellipse">
              <a:avLst/>
            </a:prstGeom>
            <a:noFill/>
            <a:ln w="9525">
              <a:solidFill>
                <a:srgbClr val="FF3300"/>
              </a:solidFill>
              <a:round/>
              <a:headEnd/>
              <a:tailEnd/>
            </a:ln>
          </p:spPr>
          <p:txBody>
            <a:bodyPr anchor="ctr">
              <a:spAutoFit/>
            </a:bodyPr>
            <a:lstStyle/>
            <a:p>
              <a:endParaRPr lang="en-US"/>
            </a:p>
          </p:txBody>
        </p:sp>
      </p:grpSp>
      <p:grpSp>
        <p:nvGrpSpPr>
          <p:cNvPr id="26659" name="Group 72"/>
          <p:cNvGrpSpPr>
            <a:grpSpLocks/>
          </p:cNvGrpSpPr>
          <p:nvPr/>
        </p:nvGrpSpPr>
        <p:grpSpPr bwMode="auto">
          <a:xfrm>
            <a:off x="5681663" y="5245100"/>
            <a:ext cx="55562" cy="57150"/>
            <a:chOff x="3579" y="3304"/>
            <a:chExt cx="35" cy="36"/>
          </a:xfrm>
        </p:grpSpPr>
        <p:sp>
          <p:nvSpPr>
            <p:cNvPr id="26675" name="Freeform 73"/>
            <p:cNvSpPr>
              <a:spLocks/>
            </p:cNvSpPr>
            <p:nvPr/>
          </p:nvSpPr>
          <p:spPr bwMode="auto">
            <a:xfrm>
              <a:off x="3579" y="3322"/>
              <a:ext cx="18" cy="18"/>
            </a:xfrm>
            <a:custGeom>
              <a:avLst/>
              <a:gdLst>
                <a:gd name="T0" fmla="*/ 18 w 176"/>
                <a:gd name="T1" fmla="*/ 0 h 177"/>
                <a:gd name="T2" fmla="*/ 0 w 176"/>
                <a:gd name="T3" fmla="*/ 0 h 177"/>
                <a:gd name="T4" fmla="*/ 0 w 176"/>
                <a:gd name="T5" fmla="*/ 3 h 177"/>
                <a:gd name="T6" fmla="*/ 1 w 176"/>
                <a:gd name="T7" fmla="*/ 6 h 177"/>
                <a:gd name="T8" fmla="*/ 2 w 176"/>
                <a:gd name="T9" fmla="*/ 8 h 177"/>
                <a:gd name="T10" fmla="*/ 3 w 176"/>
                <a:gd name="T11" fmla="*/ 11 h 177"/>
                <a:gd name="T12" fmla="*/ 5 w 176"/>
                <a:gd name="T13" fmla="*/ 13 h 177"/>
                <a:gd name="T14" fmla="*/ 7 w 176"/>
                <a:gd name="T15" fmla="*/ 15 h 177"/>
                <a:gd name="T16" fmla="*/ 10 w 176"/>
                <a:gd name="T17" fmla="*/ 16 h 177"/>
                <a:gd name="T18" fmla="*/ 12 w 176"/>
                <a:gd name="T19" fmla="*/ 17 h 177"/>
                <a:gd name="T20" fmla="*/ 15 w 176"/>
                <a:gd name="T21" fmla="*/ 18 h 177"/>
                <a:gd name="T22" fmla="*/ 18 w 176"/>
                <a:gd name="T23" fmla="*/ 18 h 177"/>
                <a:gd name="T24" fmla="*/ 18 w 176"/>
                <a:gd name="T25" fmla="*/ 0 h 1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6"/>
                <a:gd name="T40" fmla="*/ 0 h 177"/>
                <a:gd name="T41" fmla="*/ 176 w 176"/>
                <a:gd name="T42" fmla="*/ 177 h 1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6" h="177">
                  <a:moveTo>
                    <a:pt x="176" y="0"/>
                  </a:moveTo>
                  <a:lnTo>
                    <a:pt x="0" y="0"/>
                  </a:lnTo>
                  <a:lnTo>
                    <a:pt x="3" y="29"/>
                  </a:lnTo>
                  <a:lnTo>
                    <a:pt x="10" y="56"/>
                  </a:lnTo>
                  <a:lnTo>
                    <a:pt x="20" y="80"/>
                  </a:lnTo>
                  <a:lnTo>
                    <a:pt x="34" y="105"/>
                  </a:lnTo>
                  <a:lnTo>
                    <a:pt x="52" y="125"/>
                  </a:lnTo>
                  <a:lnTo>
                    <a:pt x="73" y="144"/>
                  </a:lnTo>
                  <a:lnTo>
                    <a:pt x="97" y="158"/>
                  </a:lnTo>
                  <a:lnTo>
                    <a:pt x="122" y="168"/>
                  </a:lnTo>
                  <a:lnTo>
                    <a:pt x="149" y="175"/>
                  </a:lnTo>
                  <a:lnTo>
                    <a:pt x="176" y="177"/>
                  </a:lnTo>
                  <a:lnTo>
                    <a:pt x="176" y="0"/>
                  </a:lnTo>
                  <a:close/>
                </a:path>
              </a:pathLst>
            </a:custGeom>
            <a:solidFill>
              <a:schemeClr val="bg1"/>
            </a:solidFill>
            <a:ln w="1588">
              <a:solidFill>
                <a:srgbClr val="000000"/>
              </a:solidFill>
              <a:prstDash val="solid"/>
              <a:round/>
              <a:headEnd/>
              <a:tailEnd/>
            </a:ln>
          </p:spPr>
          <p:txBody>
            <a:bodyPr/>
            <a:lstStyle/>
            <a:p>
              <a:endParaRPr lang="en-US"/>
            </a:p>
          </p:txBody>
        </p:sp>
        <p:sp>
          <p:nvSpPr>
            <p:cNvPr id="26676" name="Freeform 74"/>
            <p:cNvSpPr>
              <a:spLocks/>
            </p:cNvSpPr>
            <p:nvPr/>
          </p:nvSpPr>
          <p:spPr bwMode="auto">
            <a:xfrm>
              <a:off x="3597" y="3304"/>
              <a:ext cx="17" cy="18"/>
            </a:xfrm>
            <a:custGeom>
              <a:avLst/>
              <a:gdLst>
                <a:gd name="T0" fmla="*/ 17 w 177"/>
                <a:gd name="T1" fmla="*/ 18 h 176"/>
                <a:gd name="T2" fmla="*/ 0 w 177"/>
                <a:gd name="T3" fmla="*/ 18 h 176"/>
                <a:gd name="T4" fmla="*/ 0 w 177"/>
                <a:gd name="T5" fmla="*/ 0 h 176"/>
                <a:gd name="T6" fmla="*/ 3 w 177"/>
                <a:gd name="T7" fmla="*/ 0 h 176"/>
                <a:gd name="T8" fmla="*/ 5 w 177"/>
                <a:gd name="T9" fmla="*/ 1 h 176"/>
                <a:gd name="T10" fmla="*/ 8 w 177"/>
                <a:gd name="T11" fmla="*/ 2 h 176"/>
                <a:gd name="T12" fmla="*/ 10 w 177"/>
                <a:gd name="T13" fmla="*/ 3 h 176"/>
                <a:gd name="T14" fmla="*/ 12 w 177"/>
                <a:gd name="T15" fmla="*/ 5 h 176"/>
                <a:gd name="T16" fmla="*/ 14 w 177"/>
                <a:gd name="T17" fmla="*/ 7 h 176"/>
                <a:gd name="T18" fmla="*/ 15 w 177"/>
                <a:gd name="T19" fmla="*/ 10 h 176"/>
                <a:gd name="T20" fmla="*/ 16 w 177"/>
                <a:gd name="T21" fmla="*/ 12 h 176"/>
                <a:gd name="T22" fmla="*/ 17 w 177"/>
                <a:gd name="T23" fmla="*/ 15 h 176"/>
                <a:gd name="T24" fmla="*/ 17 w 177"/>
                <a:gd name="T25" fmla="*/ 18 h 1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7"/>
                <a:gd name="T40" fmla="*/ 0 h 176"/>
                <a:gd name="T41" fmla="*/ 177 w 177"/>
                <a:gd name="T42" fmla="*/ 176 h 17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7" h="176">
                  <a:moveTo>
                    <a:pt x="177" y="176"/>
                  </a:moveTo>
                  <a:lnTo>
                    <a:pt x="0" y="176"/>
                  </a:lnTo>
                  <a:lnTo>
                    <a:pt x="0" y="0"/>
                  </a:lnTo>
                  <a:lnTo>
                    <a:pt x="29" y="3"/>
                  </a:lnTo>
                  <a:lnTo>
                    <a:pt x="56" y="10"/>
                  </a:lnTo>
                  <a:lnTo>
                    <a:pt x="80" y="20"/>
                  </a:lnTo>
                  <a:lnTo>
                    <a:pt x="105" y="34"/>
                  </a:lnTo>
                  <a:lnTo>
                    <a:pt x="125" y="52"/>
                  </a:lnTo>
                  <a:lnTo>
                    <a:pt x="144" y="73"/>
                  </a:lnTo>
                  <a:lnTo>
                    <a:pt x="158" y="97"/>
                  </a:lnTo>
                  <a:lnTo>
                    <a:pt x="168" y="122"/>
                  </a:lnTo>
                  <a:lnTo>
                    <a:pt x="175" y="149"/>
                  </a:lnTo>
                  <a:lnTo>
                    <a:pt x="177" y="176"/>
                  </a:lnTo>
                  <a:close/>
                </a:path>
              </a:pathLst>
            </a:custGeom>
            <a:solidFill>
              <a:schemeClr val="bg1"/>
            </a:solidFill>
            <a:ln w="1588">
              <a:solidFill>
                <a:srgbClr val="000000"/>
              </a:solidFill>
              <a:prstDash val="solid"/>
              <a:round/>
              <a:headEnd/>
              <a:tailEnd/>
            </a:ln>
          </p:spPr>
          <p:txBody>
            <a:bodyPr/>
            <a:lstStyle/>
            <a:p>
              <a:endParaRPr lang="en-US"/>
            </a:p>
          </p:txBody>
        </p:sp>
        <p:sp>
          <p:nvSpPr>
            <p:cNvPr id="26677" name="Freeform 75"/>
            <p:cNvSpPr>
              <a:spLocks/>
            </p:cNvSpPr>
            <p:nvPr/>
          </p:nvSpPr>
          <p:spPr bwMode="auto">
            <a:xfrm>
              <a:off x="3597" y="3322"/>
              <a:ext cx="17" cy="18"/>
            </a:xfrm>
            <a:custGeom>
              <a:avLst/>
              <a:gdLst>
                <a:gd name="T0" fmla="*/ 0 w 177"/>
                <a:gd name="T1" fmla="*/ 0 h 177"/>
                <a:gd name="T2" fmla="*/ 17 w 177"/>
                <a:gd name="T3" fmla="*/ 0 h 177"/>
                <a:gd name="T4" fmla="*/ 17 w 177"/>
                <a:gd name="T5" fmla="*/ 3 h 177"/>
                <a:gd name="T6" fmla="*/ 16 w 177"/>
                <a:gd name="T7" fmla="*/ 6 h 177"/>
                <a:gd name="T8" fmla="*/ 15 w 177"/>
                <a:gd name="T9" fmla="*/ 8 h 177"/>
                <a:gd name="T10" fmla="*/ 14 w 177"/>
                <a:gd name="T11" fmla="*/ 11 h 177"/>
                <a:gd name="T12" fmla="*/ 12 w 177"/>
                <a:gd name="T13" fmla="*/ 13 h 177"/>
                <a:gd name="T14" fmla="*/ 10 w 177"/>
                <a:gd name="T15" fmla="*/ 15 h 177"/>
                <a:gd name="T16" fmla="*/ 8 w 177"/>
                <a:gd name="T17" fmla="*/ 16 h 177"/>
                <a:gd name="T18" fmla="*/ 5 w 177"/>
                <a:gd name="T19" fmla="*/ 17 h 177"/>
                <a:gd name="T20" fmla="*/ 3 w 177"/>
                <a:gd name="T21" fmla="*/ 18 h 177"/>
                <a:gd name="T22" fmla="*/ 0 w 177"/>
                <a:gd name="T23" fmla="*/ 18 h 177"/>
                <a:gd name="T24" fmla="*/ 0 w 177"/>
                <a:gd name="T25" fmla="*/ 0 h 1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7"/>
                <a:gd name="T40" fmla="*/ 0 h 177"/>
                <a:gd name="T41" fmla="*/ 177 w 177"/>
                <a:gd name="T42" fmla="*/ 177 h 1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7" h="177">
                  <a:moveTo>
                    <a:pt x="0" y="0"/>
                  </a:moveTo>
                  <a:lnTo>
                    <a:pt x="177" y="0"/>
                  </a:lnTo>
                  <a:lnTo>
                    <a:pt x="175" y="29"/>
                  </a:lnTo>
                  <a:lnTo>
                    <a:pt x="168" y="56"/>
                  </a:lnTo>
                  <a:lnTo>
                    <a:pt x="158" y="80"/>
                  </a:lnTo>
                  <a:lnTo>
                    <a:pt x="144" y="105"/>
                  </a:lnTo>
                  <a:lnTo>
                    <a:pt x="125" y="125"/>
                  </a:lnTo>
                  <a:lnTo>
                    <a:pt x="105" y="144"/>
                  </a:lnTo>
                  <a:lnTo>
                    <a:pt x="80" y="158"/>
                  </a:lnTo>
                  <a:lnTo>
                    <a:pt x="56" y="168"/>
                  </a:lnTo>
                  <a:lnTo>
                    <a:pt x="29" y="175"/>
                  </a:lnTo>
                  <a:lnTo>
                    <a:pt x="0" y="177"/>
                  </a:lnTo>
                  <a:lnTo>
                    <a:pt x="0" y="0"/>
                  </a:lnTo>
                  <a:close/>
                </a:path>
              </a:pathLst>
            </a:custGeom>
            <a:solidFill>
              <a:srgbClr val="FF3300"/>
            </a:solidFill>
            <a:ln w="1588">
              <a:solidFill>
                <a:srgbClr val="FF3300"/>
              </a:solidFill>
              <a:prstDash val="solid"/>
              <a:round/>
              <a:headEnd/>
              <a:tailEnd/>
            </a:ln>
          </p:spPr>
          <p:txBody>
            <a:bodyPr/>
            <a:lstStyle/>
            <a:p>
              <a:endParaRPr lang="en-US"/>
            </a:p>
          </p:txBody>
        </p:sp>
        <p:sp>
          <p:nvSpPr>
            <p:cNvPr id="26678" name="Freeform 76"/>
            <p:cNvSpPr>
              <a:spLocks/>
            </p:cNvSpPr>
            <p:nvPr/>
          </p:nvSpPr>
          <p:spPr bwMode="auto">
            <a:xfrm>
              <a:off x="3579" y="3304"/>
              <a:ext cx="18" cy="18"/>
            </a:xfrm>
            <a:custGeom>
              <a:avLst/>
              <a:gdLst>
                <a:gd name="T0" fmla="*/ 0 w 176"/>
                <a:gd name="T1" fmla="*/ 18 h 176"/>
                <a:gd name="T2" fmla="*/ 18 w 176"/>
                <a:gd name="T3" fmla="*/ 18 h 176"/>
                <a:gd name="T4" fmla="*/ 18 w 176"/>
                <a:gd name="T5" fmla="*/ 0 h 176"/>
                <a:gd name="T6" fmla="*/ 15 w 176"/>
                <a:gd name="T7" fmla="*/ 0 h 176"/>
                <a:gd name="T8" fmla="*/ 12 w 176"/>
                <a:gd name="T9" fmla="*/ 1 h 176"/>
                <a:gd name="T10" fmla="*/ 10 w 176"/>
                <a:gd name="T11" fmla="*/ 2 h 176"/>
                <a:gd name="T12" fmla="*/ 7 w 176"/>
                <a:gd name="T13" fmla="*/ 3 h 176"/>
                <a:gd name="T14" fmla="*/ 5 w 176"/>
                <a:gd name="T15" fmla="*/ 5 h 176"/>
                <a:gd name="T16" fmla="*/ 3 w 176"/>
                <a:gd name="T17" fmla="*/ 7 h 176"/>
                <a:gd name="T18" fmla="*/ 2 w 176"/>
                <a:gd name="T19" fmla="*/ 10 h 176"/>
                <a:gd name="T20" fmla="*/ 1 w 176"/>
                <a:gd name="T21" fmla="*/ 12 h 176"/>
                <a:gd name="T22" fmla="*/ 0 w 176"/>
                <a:gd name="T23" fmla="*/ 15 h 176"/>
                <a:gd name="T24" fmla="*/ 0 w 176"/>
                <a:gd name="T25" fmla="*/ 18 h 1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6"/>
                <a:gd name="T40" fmla="*/ 0 h 176"/>
                <a:gd name="T41" fmla="*/ 176 w 176"/>
                <a:gd name="T42" fmla="*/ 176 h 17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6" h="176">
                  <a:moveTo>
                    <a:pt x="0" y="176"/>
                  </a:moveTo>
                  <a:lnTo>
                    <a:pt x="176" y="176"/>
                  </a:lnTo>
                  <a:lnTo>
                    <a:pt x="176" y="0"/>
                  </a:lnTo>
                  <a:lnTo>
                    <a:pt x="149" y="3"/>
                  </a:lnTo>
                  <a:lnTo>
                    <a:pt x="122" y="10"/>
                  </a:lnTo>
                  <a:lnTo>
                    <a:pt x="97" y="20"/>
                  </a:lnTo>
                  <a:lnTo>
                    <a:pt x="73" y="34"/>
                  </a:lnTo>
                  <a:lnTo>
                    <a:pt x="52" y="52"/>
                  </a:lnTo>
                  <a:lnTo>
                    <a:pt x="34" y="73"/>
                  </a:lnTo>
                  <a:lnTo>
                    <a:pt x="20" y="97"/>
                  </a:lnTo>
                  <a:lnTo>
                    <a:pt x="10" y="122"/>
                  </a:lnTo>
                  <a:lnTo>
                    <a:pt x="3" y="149"/>
                  </a:lnTo>
                  <a:lnTo>
                    <a:pt x="0" y="176"/>
                  </a:lnTo>
                  <a:close/>
                </a:path>
              </a:pathLst>
            </a:custGeom>
            <a:solidFill>
              <a:srgbClr val="FF3300"/>
            </a:solidFill>
            <a:ln w="1588">
              <a:solidFill>
                <a:srgbClr val="FF3300"/>
              </a:solidFill>
              <a:prstDash val="solid"/>
              <a:round/>
              <a:headEnd/>
              <a:tailEnd/>
            </a:ln>
          </p:spPr>
          <p:txBody>
            <a:bodyPr/>
            <a:lstStyle/>
            <a:p>
              <a:endParaRPr lang="en-US"/>
            </a:p>
          </p:txBody>
        </p:sp>
        <p:sp>
          <p:nvSpPr>
            <p:cNvPr id="26679" name="Oval 77"/>
            <p:cNvSpPr>
              <a:spLocks noChangeArrowheads="1"/>
            </p:cNvSpPr>
            <p:nvPr/>
          </p:nvSpPr>
          <p:spPr bwMode="auto">
            <a:xfrm>
              <a:off x="3579" y="3304"/>
              <a:ext cx="35" cy="36"/>
            </a:xfrm>
            <a:prstGeom prst="ellipse">
              <a:avLst/>
            </a:prstGeom>
            <a:noFill/>
            <a:ln w="9525">
              <a:solidFill>
                <a:srgbClr val="FF3300"/>
              </a:solidFill>
              <a:round/>
              <a:headEnd/>
              <a:tailEnd/>
            </a:ln>
          </p:spPr>
          <p:txBody>
            <a:bodyPr anchor="ctr">
              <a:spAutoFit/>
            </a:bodyPr>
            <a:lstStyle/>
            <a:p>
              <a:endParaRPr lang="en-US"/>
            </a:p>
          </p:txBody>
        </p:sp>
      </p:grpSp>
      <p:sp>
        <p:nvSpPr>
          <p:cNvPr id="26660" name="Line 78"/>
          <p:cNvSpPr>
            <a:spLocks noChangeShapeType="1"/>
          </p:cNvSpPr>
          <p:nvPr/>
        </p:nvSpPr>
        <p:spPr bwMode="auto">
          <a:xfrm flipH="1" flipV="1">
            <a:off x="3221038" y="1898650"/>
            <a:ext cx="663575" cy="4314825"/>
          </a:xfrm>
          <a:prstGeom prst="line">
            <a:avLst/>
          </a:prstGeom>
          <a:noFill/>
          <a:ln w="38100">
            <a:solidFill>
              <a:schemeClr val="tx1"/>
            </a:solidFill>
            <a:round/>
            <a:headEnd/>
            <a:tailEnd/>
          </a:ln>
        </p:spPr>
        <p:txBody>
          <a:bodyPr>
            <a:spAutoFit/>
          </a:bodyPr>
          <a:lstStyle/>
          <a:p>
            <a:endParaRPr lang="en-US"/>
          </a:p>
        </p:txBody>
      </p:sp>
      <p:sp>
        <p:nvSpPr>
          <p:cNvPr id="26661" name="Line 79"/>
          <p:cNvSpPr>
            <a:spLocks noChangeShapeType="1"/>
          </p:cNvSpPr>
          <p:nvPr/>
        </p:nvSpPr>
        <p:spPr bwMode="auto">
          <a:xfrm flipV="1">
            <a:off x="5418138" y="1901825"/>
            <a:ext cx="889000" cy="4318000"/>
          </a:xfrm>
          <a:prstGeom prst="line">
            <a:avLst/>
          </a:prstGeom>
          <a:noFill/>
          <a:ln w="38100">
            <a:solidFill>
              <a:schemeClr val="tx1"/>
            </a:solidFill>
            <a:round/>
            <a:headEnd/>
            <a:tailEnd/>
          </a:ln>
        </p:spPr>
        <p:txBody>
          <a:bodyPr>
            <a:spAutoFit/>
          </a:bodyPr>
          <a:lstStyle/>
          <a:p>
            <a:endParaRPr lang="en-US"/>
          </a:p>
        </p:txBody>
      </p:sp>
      <p:sp useBgFill="1">
        <p:nvSpPr>
          <p:cNvPr id="26662" name="Text Box 80"/>
          <p:cNvSpPr txBox="1">
            <a:spLocks noChangeArrowheads="1"/>
          </p:cNvSpPr>
          <p:nvPr/>
        </p:nvSpPr>
        <p:spPr bwMode="auto">
          <a:xfrm>
            <a:off x="4327525" y="2538413"/>
            <a:ext cx="701675" cy="274637"/>
          </a:xfrm>
          <a:prstGeom prst="rect">
            <a:avLst/>
          </a:prstGeom>
          <a:ln w="9525" algn="ctr">
            <a:noFill/>
            <a:miter lim="800000"/>
            <a:headEnd/>
            <a:tailEnd/>
          </a:ln>
        </p:spPr>
        <p:txBody>
          <a:bodyPr wrap="none">
            <a:spAutoFit/>
          </a:bodyPr>
          <a:lstStyle/>
          <a:p>
            <a:pPr algn="ctr"/>
            <a:r>
              <a:rPr lang="en-US" sz="1200"/>
              <a:t>MTOW</a:t>
            </a:r>
          </a:p>
        </p:txBody>
      </p:sp>
      <p:sp useBgFill="1">
        <p:nvSpPr>
          <p:cNvPr id="26663" name="Text Box 81"/>
          <p:cNvSpPr txBox="1">
            <a:spLocks noChangeArrowheads="1"/>
          </p:cNvSpPr>
          <p:nvPr/>
        </p:nvSpPr>
        <p:spPr bwMode="auto">
          <a:xfrm>
            <a:off x="4391025" y="3421063"/>
            <a:ext cx="582613" cy="274637"/>
          </a:xfrm>
          <a:prstGeom prst="rect">
            <a:avLst/>
          </a:prstGeom>
          <a:ln w="9525" algn="ctr">
            <a:noFill/>
            <a:miter lim="800000"/>
            <a:headEnd/>
            <a:tailEnd/>
          </a:ln>
        </p:spPr>
        <p:txBody>
          <a:bodyPr wrap="none">
            <a:spAutoFit/>
          </a:bodyPr>
          <a:lstStyle/>
          <a:p>
            <a:pPr algn="ctr"/>
            <a:r>
              <a:rPr lang="en-US" sz="1200"/>
              <a:t>MLW</a:t>
            </a:r>
          </a:p>
        </p:txBody>
      </p:sp>
      <p:sp useBgFill="1">
        <p:nvSpPr>
          <p:cNvPr id="26664" name="Text Box 82"/>
          <p:cNvSpPr txBox="1">
            <a:spLocks noChangeArrowheads="1"/>
          </p:cNvSpPr>
          <p:nvPr/>
        </p:nvSpPr>
        <p:spPr bwMode="auto">
          <a:xfrm>
            <a:off x="4340225" y="4037013"/>
            <a:ext cx="676275" cy="274637"/>
          </a:xfrm>
          <a:prstGeom prst="rect">
            <a:avLst/>
          </a:prstGeom>
          <a:ln w="9525" algn="ctr">
            <a:noFill/>
            <a:miter lim="800000"/>
            <a:headEnd/>
            <a:tailEnd/>
          </a:ln>
        </p:spPr>
        <p:txBody>
          <a:bodyPr wrap="none">
            <a:spAutoFit/>
          </a:bodyPr>
          <a:lstStyle/>
          <a:p>
            <a:pPr algn="ctr"/>
            <a:r>
              <a:rPr lang="en-US" sz="1200"/>
              <a:t>MZFW</a:t>
            </a:r>
          </a:p>
        </p:txBody>
      </p:sp>
      <p:sp>
        <p:nvSpPr>
          <p:cNvPr id="26665" name="Line 83"/>
          <p:cNvSpPr>
            <a:spLocks noChangeShapeType="1"/>
          </p:cNvSpPr>
          <p:nvPr/>
        </p:nvSpPr>
        <p:spPr bwMode="auto">
          <a:xfrm>
            <a:off x="3346450" y="2806700"/>
            <a:ext cx="2774950" cy="0"/>
          </a:xfrm>
          <a:prstGeom prst="line">
            <a:avLst/>
          </a:prstGeom>
          <a:noFill/>
          <a:ln w="50800">
            <a:solidFill>
              <a:schemeClr val="tx1"/>
            </a:solidFill>
            <a:round/>
            <a:headEnd/>
            <a:tailEnd/>
          </a:ln>
        </p:spPr>
        <p:txBody>
          <a:bodyPr>
            <a:spAutoFit/>
          </a:bodyPr>
          <a:lstStyle/>
          <a:p>
            <a:endParaRPr lang="en-US"/>
          </a:p>
        </p:txBody>
      </p:sp>
      <p:sp>
        <p:nvSpPr>
          <p:cNvPr id="26666" name="Line 84"/>
          <p:cNvSpPr>
            <a:spLocks noChangeShapeType="1"/>
          </p:cNvSpPr>
          <p:nvPr/>
        </p:nvSpPr>
        <p:spPr bwMode="auto">
          <a:xfrm>
            <a:off x="3505200" y="3695700"/>
            <a:ext cx="2419350" cy="0"/>
          </a:xfrm>
          <a:prstGeom prst="line">
            <a:avLst/>
          </a:prstGeom>
          <a:noFill/>
          <a:ln w="50800">
            <a:solidFill>
              <a:schemeClr val="tx1"/>
            </a:solidFill>
            <a:round/>
            <a:headEnd/>
            <a:tailEnd/>
          </a:ln>
        </p:spPr>
        <p:txBody>
          <a:bodyPr>
            <a:spAutoFit/>
          </a:bodyPr>
          <a:lstStyle/>
          <a:p>
            <a:endParaRPr lang="en-US"/>
          </a:p>
        </p:txBody>
      </p:sp>
      <p:sp>
        <p:nvSpPr>
          <p:cNvPr id="26667" name="Line 85"/>
          <p:cNvSpPr>
            <a:spLocks noChangeShapeType="1"/>
          </p:cNvSpPr>
          <p:nvPr/>
        </p:nvSpPr>
        <p:spPr bwMode="auto">
          <a:xfrm>
            <a:off x="3587750" y="4292600"/>
            <a:ext cx="2228850" cy="0"/>
          </a:xfrm>
          <a:prstGeom prst="line">
            <a:avLst/>
          </a:prstGeom>
          <a:noFill/>
          <a:ln w="50800">
            <a:solidFill>
              <a:schemeClr val="tx1"/>
            </a:solidFill>
            <a:round/>
            <a:headEnd/>
            <a:tailEnd/>
          </a:ln>
        </p:spPr>
        <p:txBody>
          <a:bodyPr>
            <a:spAutoFit/>
          </a:bodyPr>
          <a:lstStyle/>
          <a:p>
            <a:endParaRPr lang="en-US"/>
          </a:p>
        </p:txBody>
      </p:sp>
      <p:grpSp>
        <p:nvGrpSpPr>
          <p:cNvPr id="12" name="Group 86"/>
          <p:cNvGrpSpPr>
            <a:grpSpLocks/>
          </p:cNvGrpSpPr>
          <p:nvPr/>
        </p:nvGrpSpPr>
        <p:grpSpPr bwMode="auto">
          <a:xfrm>
            <a:off x="655638" y="2243138"/>
            <a:ext cx="4779962" cy="868362"/>
            <a:chOff x="693" y="1325"/>
            <a:chExt cx="3011" cy="547"/>
          </a:xfrm>
        </p:grpSpPr>
        <p:sp>
          <p:nvSpPr>
            <p:cNvPr id="26672" name="Text Box 87"/>
            <p:cNvSpPr txBox="1">
              <a:spLocks noChangeArrowheads="1"/>
            </p:cNvSpPr>
            <p:nvPr/>
          </p:nvSpPr>
          <p:spPr bwMode="auto">
            <a:xfrm>
              <a:off x="693" y="1325"/>
              <a:ext cx="965" cy="300"/>
            </a:xfrm>
            <a:prstGeom prst="rect">
              <a:avLst/>
            </a:prstGeom>
            <a:noFill/>
            <a:ln w="9525">
              <a:noFill/>
              <a:miter lim="800000"/>
              <a:headEnd/>
              <a:tailEnd/>
            </a:ln>
          </p:spPr>
          <p:txBody>
            <a:bodyPr>
              <a:spAutoFit/>
            </a:bodyPr>
            <a:lstStyle/>
            <a:p>
              <a:pPr algn="ctr">
                <a:lnSpc>
                  <a:spcPct val="90000"/>
                </a:lnSpc>
              </a:pPr>
              <a:r>
                <a:rPr lang="en-US" sz="1400" dirty="0">
                  <a:solidFill>
                    <a:srgbClr val="FF3300"/>
                  </a:solidFill>
                  <a:latin typeface="Verdana" pitchFamily="34" charset="0"/>
                </a:rPr>
                <a:t>Constant </a:t>
              </a:r>
              <a:endParaRPr lang="en-US" sz="1400" dirty="0" smtClean="0">
                <a:solidFill>
                  <a:srgbClr val="FF3300"/>
                </a:solidFill>
                <a:latin typeface="Verdana" pitchFamily="34" charset="0"/>
              </a:endParaRPr>
            </a:p>
            <a:p>
              <a:pPr algn="ctr">
                <a:lnSpc>
                  <a:spcPct val="90000"/>
                </a:lnSpc>
              </a:pPr>
              <a:r>
                <a:rPr lang="en-US" sz="1400" dirty="0" smtClean="0">
                  <a:solidFill>
                    <a:srgbClr val="FF3300"/>
                  </a:solidFill>
                  <a:latin typeface="Verdana" pitchFamily="34" charset="0"/>
                </a:rPr>
                <a:t>Wing </a:t>
              </a:r>
              <a:r>
                <a:rPr lang="en-US" sz="1400" dirty="0">
                  <a:solidFill>
                    <a:srgbClr val="FF3300"/>
                  </a:solidFill>
                  <a:latin typeface="Verdana" pitchFamily="34" charset="0"/>
                </a:rPr>
                <a:t>Load</a:t>
              </a:r>
            </a:p>
          </p:txBody>
        </p:sp>
        <p:sp>
          <p:nvSpPr>
            <p:cNvPr id="26673" name="Line 88"/>
            <p:cNvSpPr>
              <a:spLocks noChangeShapeType="1"/>
            </p:cNvSpPr>
            <p:nvPr/>
          </p:nvSpPr>
          <p:spPr bwMode="auto">
            <a:xfrm>
              <a:off x="1520" y="1424"/>
              <a:ext cx="512" cy="400"/>
            </a:xfrm>
            <a:prstGeom prst="line">
              <a:avLst/>
            </a:prstGeom>
            <a:noFill/>
            <a:ln w="19050">
              <a:solidFill>
                <a:srgbClr val="FF3300"/>
              </a:solidFill>
              <a:round/>
              <a:headEnd/>
              <a:tailEnd type="triangle" w="sm" len="med"/>
            </a:ln>
          </p:spPr>
          <p:txBody>
            <a:bodyPr anchor="ctr">
              <a:spAutoFit/>
            </a:bodyPr>
            <a:lstStyle/>
            <a:p>
              <a:endParaRPr lang="en-US"/>
            </a:p>
          </p:txBody>
        </p:sp>
        <p:sp>
          <p:nvSpPr>
            <p:cNvPr id="26674" name="Line 89"/>
            <p:cNvSpPr>
              <a:spLocks noChangeShapeType="1"/>
            </p:cNvSpPr>
            <p:nvPr/>
          </p:nvSpPr>
          <p:spPr bwMode="auto">
            <a:xfrm flipV="1">
              <a:off x="1856" y="1496"/>
              <a:ext cx="1848" cy="376"/>
            </a:xfrm>
            <a:prstGeom prst="line">
              <a:avLst/>
            </a:prstGeom>
            <a:noFill/>
            <a:ln w="28575">
              <a:solidFill>
                <a:srgbClr val="FF3300"/>
              </a:solidFill>
              <a:prstDash val="dash"/>
              <a:round/>
              <a:headEnd/>
              <a:tailEnd/>
            </a:ln>
          </p:spPr>
          <p:txBody>
            <a:bodyPr anchor="ctr">
              <a:spAutoFit/>
            </a:bodyPr>
            <a:lstStyle/>
            <a:p>
              <a:endParaRPr lang="en-US"/>
            </a:p>
          </p:txBody>
        </p:sp>
      </p:grpSp>
      <p:sp>
        <p:nvSpPr>
          <p:cNvPr id="26670" name="Text Box 106"/>
          <p:cNvSpPr txBox="1">
            <a:spLocks noChangeArrowheads="1"/>
          </p:cNvSpPr>
          <p:nvPr/>
        </p:nvSpPr>
        <p:spPr bwMode="auto">
          <a:xfrm>
            <a:off x="4286250" y="6334125"/>
            <a:ext cx="989013" cy="304800"/>
          </a:xfrm>
          <a:prstGeom prst="rect">
            <a:avLst/>
          </a:prstGeom>
          <a:noFill/>
          <a:ln w="9525">
            <a:noFill/>
            <a:miter lim="800000"/>
            <a:headEnd/>
            <a:tailEnd/>
          </a:ln>
        </p:spPr>
        <p:txBody>
          <a:bodyPr wrap="none">
            <a:spAutoFit/>
          </a:bodyPr>
          <a:lstStyle/>
          <a:p>
            <a:pPr algn="ctr"/>
            <a:r>
              <a:rPr lang="en-US" sz="1400">
                <a:solidFill>
                  <a:srgbClr val="333399"/>
                </a:solidFill>
                <a:latin typeface="Verdana" pitchFamily="34" charset="0"/>
              </a:rPr>
              <a:t>Moment</a:t>
            </a:r>
          </a:p>
        </p:txBody>
      </p:sp>
      <p:sp>
        <p:nvSpPr>
          <p:cNvPr id="26671" name="Text Box 107"/>
          <p:cNvSpPr txBox="1">
            <a:spLocks noChangeArrowheads="1"/>
          </p:cNvSpPr>
          <p:nvPr/>
        </p:nvSpPr>
        <p:spPr bwMode="auto">
          <a:xfrm>
            <a:off x="6896100" y="1570038"/>
            <a:ext cx="855663" cy="260350"/>
          </a:xfrm>
          <a:prstGeom prst="rect">
            <a:avLst/>
          </a:prstGeom>
          <a:noFill/>
          <a:ln w="9525">
            <a:noFill/>
            <a:miter lim="800000"/>
            <a:headEnd/>
            <a:tailEnd/>
          </a:ln>
        </p:spPr>
        <p:txBody>
          <a:bodyPr wrap="none">
            <a:spAutoFit/>
          </a:bodyPr>
          <a:lstStyle/>
          <a:p>
            <a:pPr algn="ctr"/>
            <a:r>
              <a:rPr lang="en-US" sz="1100">
                <a:latin typeface="Verdana" pitchFamily="34" charset="0"/>
              </a:rPr>
              <a:t>(%MAC)</a:t>
            </a:r>
          </a:p>
        </p:txBody>
      </p:sp>
      <p:grpSp>
        <p:nvGrpSpPr>
          <p:cNvPr id="92" name="Group 51"/>
          <p:cNvGrpSpPr>
            <a:grpSpLocks/>
          </p:cNvGrpSpPr>
          <p:nvPr/>
        </p:nvGrpSpPr>
        <p:grpSpPr bwMode="auto">
          <a:xfrm>
            <a:off x="3890962" y="2800350"/>
            <a:ext cx="549275" cy="2270125"/>
            <a:chOff x="2441" y="1756"/>
            <a:chExt cx="368" cy="1462"/>
          </a:xfrm>
        </p:grpSpPr>
        <p:sp>
          <p:nvSpPr>
            <p:cNvPr id="93" name="Freeform 52"/>
            <p:cNvSpPr>
              <a:spLocks/>
            </p:cNvSpPr>
            <p:nvPr/>
          </p:nvSpPr>
          <p:spPr bwMode="auto">
            <a:xfrm>
              <a:off x="2546" y="2477"/>
              <a:ext cx="263" cy="741"/>
            </a:xfrm>
            <a:custGeom>
              <a:avLst/>
              <a:gdLst>
                <a:gd name="T0" fmla="*/ 32 w 263"/>
                <a:gd name="T1" fmla="*/ 741 h 741"/>
                <a:gd name="T2" fmla="*/ 13 w 263"/>
                <a:gd name="T3" fmla="*/ 652 h 741"/>
                <a:gd name="T4" fmla="*/ 3 w 263"/>
                <a:gd name="T5" fmla="*/ 562 h 741"/>
                <a:gd name="T6" fmla="*/ 3 w 263"/>
                <a:gd name="T7" fmla="*/ 433 h 741"/>
                <a:gd name="T8" fmla="*/ 19 w 263"/>
                <a:gd name="T9" fmla="*/ 319 h 741"/>
                <a:gd name="T10" fmla="*/ 48 w 263"/>
                <a:gd name="T11" fmla="*/ 231 h 741"/>
                <a:gd name="T12" fmla="*/ 97 w 263"/>
                <a:gd name="T13" fmla="*/ 150 h 741"/>
                <a:gd name="T14" fmla="*/ 172 w 263"/>
                <a:gd name="T15" fmla="*/ 71 h 741"/>
                <a:gd name="T16" fmla="*/ 263 w 263"/>
                <a:gd name="T17" fmla="*/ 0 h 74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3"/>
                <a:gd name="T28" fmla="*/ 0 h 741"/>
                <a:gd name="T29" fmla="*/ 263 w 263"/>
                <a:gd name="T30" fmla="*/ 741 h 74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3" h="741">
                  <a:moveTo>
                    <a:pt x="32" y="741"/>
                  </a:moveTo>
                  <a:cubicBezTo>
                    <a:pt x="29" y="726"/>
                    <a:pt x="18" y="682"/>
                    <a:pt x="13" y="652"/>
                  </a:cubicBezTo>
                  <a:cubicBezTo>
                    <a:pt x="8" y="622"/>
                    <a:pt x="5" y="598"/>
                    <a:pt x="3" y="562"/>
                  </a:cubicBezTo>
                  <a:cubicBezTo>
                    <a:pt x="1" y="526"/>
                    <a:pt x="0" y="473"/>
                    <a:pt x="3" y="433"/>
                  </a:cubicBezTo>
                  <a:cubicBezTo>
                    <a:pt x="6" y="393"/>
                    <a:pt x="12" y="353"/>
                    <a:pt x="19" y="319"/>
                  </a:cubicBezTo>
                  <a:cubicBezTo>
                    <a:pt x="26" y="285"/>
                    <a:pt x="35" y="259"/>
                    <a:pt x="48" y="231"/>
                  </a:cubicBezTo>
                  <a:cubicBezTo>
                    <a:pt x="61" y="203"/>
                    <a:pt x="76" y="177"/>
                    <a:pt x="97" y="150"/>
                  </a:cubicBezTo>
                  <a:cubicBezTo>
                    <a:pt x="118" y="123"/>
                    <a:pt x="144" y="96"/>
                    <a:pt x="172" y="71"/>
                  </a:cubicBezTo>
                  <a:cubicBezTo>
                    <a:pt x="200" y="46"/>
                    <a:pt x="248" y="12"/>
                    <a:pt x="263" y="0"/>
                  </a:cubicBezTo>
                </a:path>
              </a:pathLst>
            </a:custGeom>
            <a:noFill/>
            <a:ln w="12700" cap="flat" cmpd="sng">
              <a:solidFill>
                <a:schemeClr val="tx1"/>
              </a:solidFill>
              <a:prstDash val="solid"/>
              <a:round/>
              <a:headEnd type="none" w="med" len="med"/>
              <a:tailEnd type="none" w="med" len="med"/>
            </a:ln>
          </p:spPr>
          <p:txBody>
            <a:bodyPr anchor="ctr">
              <a:spAutoFit/>
            </a:bodyPr>
            <a:lstStyle/>
            <a:p>
              <a:endParaRPr lang="en-US"/>
            </a:p>
          </p:txBody>
        </p:sp>
        <p:sp>
          <p:nvSpPr>
            <p:cNvPr id="94" name="Freeform 53"/>
            <p:cNvSpPr>
              <a:spLocks/>
            </p:cNvSpPr>
            <p:nvPr/>
          </p:nvSpPr>
          <p:spPr bwMode="auto">
            <a:xfrm>
              <a:off x="2441" y="1756"/>
              <a:ext cx="368" cy="726"/>
            </a:xfrm>
            <a:custGeom>
              <a:avLst/>
              <a:gdLst>
                <a:gd name="T0" fmla="*/ 0 w 368"/>
                <a:gd name="T1" fmla="*/ 0 h 726"/>
                <a:gd name="T2" fmla="*/ 57 w 368"/>
                <a:gd name="T3" fmla="*/ 102 h 726"/>
                <a:gd name="T4" fmla="*/ 117 w 368"/>
                <a:gd name="T5" fmla="*/ 213 h 726"/>
                <a:gd name="T6" fmla="*/ 168 w 368"/>
                <a:gd name="T7" fmla="*/ 307 h 726"/>
                <a:gd name="T8" fmla="*/ 224 w 368"/>
                <a:gd name="T9" fmla="*/ 425 h 726"/>
                <a:gd name="T10" fmla="*/ 282 w 368"/>
                <a:gd name="T11" fmla="*/ 545 h 726"/>
                <a:gd name="T12" fmla="*/ 336 w 368"/>
                <a:gd name="T13" fmla="*/ 660 h 726"/>
                <a:gd name="T14" fmla="*/ 368 w 368"/>
                <a:gd name="T15" fmla="*/ 726 h 726"/>
                <a:gd name="T16" fmla="*/ 0 60000 65536"/>
                <a:gd name="T17" fmla="*/ 0 60000 65536"/>
                <a:gd name="T18" fmla="*/ 0 60000 65536"/>
                <a:gd name="T19" fmla="*/ 0 60000 65536"/>
                <a:gd name="T20" fmla="*/ 0 60000 65536"/>
                <a:gd name="T21" fmla="*/ 0 60000 65536"/>
                <a:gd name="T22" fmla="*/ 0 60000 65536"/>
                <a:gd name="T23" fmla="*/ 0 60000 65536"/>
                <a:gd name="T24" fmla="*/ 0 w 368"/>
                <a:gd name="T25" fmla="*/ 0 h 726"/>
                <a:gd name="T26" fmla="*/ 368 w 368"/>
                <a:gd name="T27" fmla="*/ 726 h 7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68" h="726">
                  <a:moveTo>
                    <a:pt x="0" y="0"/>
                  </a:moveTo>
                  <a:cubicBezTo>
                    <a:pt x="10" y="17"/>
                    <a:pt x="37" y="66"/>
                    <a:pt x="57" y="102"/>
                  </a:cubicBezTo>
                  <a:cubicBezTo>
                    <a:pt x="77" y="138"/>
                    <a:pt x="99" y="179"/>
                    <a:pt x="117" y="213"/>
                  </a:cubicBezTo>
                  <a:cubicBezTo>
                    <a:pt x="135" y="247"/>
                    <a:pt x="150" y="272"/>
                    <a:pt x="168" y="307"/>
                  </a:cubicBezTo>
                  <a:cubicBezTo>
                    <a:pt x="186" y="342"/>
                    <a:pt x="205" y="385"/>
                    <a:pt x="224" y="425"/>
                  </a:cubicBezTo>
                  <a:cubicBezTo>
                    <a:pt x="243" y="465"/>
                    <a:pt x="263" y="506"/>
                    <a:pt x="282" y="545"/>
                  </a:cubicBezTo>
                  <a:cubicBezTo>
                    <a:pt x="301" y="584"/>
                    <a:pt x="322" y="630"/>
                    <a:pt x="336" y="660"/>
                  </a:cubicBezTo>
                  <a:cubicBezTo>
                    <a:pt x="350" y="690"/>
                    <a:pt x="361" y="712"/>
                    <a:pt x="368" y="726"/>
                  </a:cubicBezTo>
                </a:path>
              </a:pathLst>
            </a:custGeom>
            <a:noFill/>
            <a:ln w="12700" cap="flat" cmpd="sng">
              <a:solidFill>
                <a:schemeClr val="tx1"/>
              </a:solidFill>
              <a:prstDash val="solid"/>
              <a:round/>
              <a:headEnd type="none" w="med" len="med"/>
              <a:tailEnd type="none" w="med" len="med"/>
            </a:ln>
          </p:spPr>
          <p:txBody>
            <a:bodyPr anchor="ctr">
              <a:spAutoFit/>
            </a:bodyPr>
            <a:lstStyle/>
            <a:p>
              <a:endParaRPr lang="en-US"/>
            </a:p>
          </p:txBody>
        </p:sp>
      </p:grpSp>
    </p:spTree>
    <p:extLst>
      <p:ext uri="{BB962C8B-B14F-4D97-AF65-F5344CB8AC3E}">
        <p14:creationId xmlns:p14="http://schemas.microsoft.com/office/powerpoint/2010/main" val="3375777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652" name="Group 28"/>
          <p:cNvGrpSpPr>
            <a:grpSpLocks/>
          </p:cNvGrpSpPr>
          <p:nvPr/>
        </p:nvGrpSpPr>
        <p:grpSpPr bwMode="auto">
          <a:xfrm>
            <a:off x="833132" y="4353511"/>
            <a:ext cx="7453312" cy="1884362"/>
            <a:chOff x="419" y="2197"/>
            <a:chExt cx="4695" cy="1187"/>
          </a:xfrm>
        </p:grpSpPr>
        <p:sp>
          <p:nvSpPr>
            <p:cNvPr id="27667" name="Text Box 6"/>
            <p:cNvSpPr txBox="1">
              <a:spLocks noChangeArrowheads="1"/>
            </p:cNvSpPr>
            <p:nvPr/>
          </p:nvSpPr>
          <p:spPr bwMode="auto">
            <a:xfrm>
              <a:off x="419" y="2197"/>
              <a:ext cx="4586" cy="442"/>
            </a:xfrm>
            <a:prstGeom prst="rect">
              <a:avLst/>
            </a:prstGeom>
            <a:noFill/>
            <a:ln w="9525">
              <a:noFill/>
              <a:miter lim="800000"/>
              <a:headEnd/>
              <a:tailEnd/>
            </a:ln>
          </p:spPr>
          <p:txBody>
            <a:bodyPr lIns="0" tIns="0" rIns="0" bIns="0">
              <a:spAutoFit/>
            </a:bodyPr>
            <a:lstStyle/>
            <a:p>
              <a:pPr>
                <a:lnSpc>
                  <a:spcPct val="155000"/>
                </a:lnSpc>
                <a:spcAft>
                  <a:spcPct val="30000"/>
                </a:spcAft>
              </a:pPr>
              <a:r>
                <a:rPr lang="en-US" sz="1600" u="sng" dirty="0"/>
                <a:t>WING LOAD</a:t>
              </a:r>
            </a:p>
            <a:p>
              <a:r>
                <a:rPr lang="en-US" sz="1600" dirty="0"/>
                <a:t>For the airplane to be in equilibrium, the sum  of the moments about the tail must = 0:</a:t>
              </a:r>
            </a:p>
          </p:txBody>
        </p:sp>
        <p:sp>
          <p:nvSpPr>
            <p:cNvPr id="27668" name="Text Box 8"/>
            <p:cNvSpPr txBox="1">
              <a:spLocks noChangeArrowheads="1"/>
            </p:cNvSpPr>
            <p:nvPr/>
          </p:nvSpPr>
          <p:spPr bwMode="auto">
            <a:xfrm>
              <a:off x="1438" y="2767"/>
              <a:ext cx="3676" cy="617"/>
            </a:xfrm>
            <a:prstGeom prst="rect">
              <a:avLst/>
            </a:prstGeom>
            <a:noFill/>
            <a:ln w="9525">
              <a:noFill/>
              <a:miter lim="800000"/>
              <a:headEnd/>
              <a:tailEnd/>
            </a:ln>
          </p:spPr>
          <p:txBody>
            <a:bodyPr lIns="0" tIns="0" rIns="0" bIns="0">
              <a:spAutoFit/>
            </a:bodyPr>
            <a:lstStyle/>
            <a:p>
              <a:pPr>
                <a:lnSpc>
                  <a:spcPct val="90000"/>
                </a:lnSpc>
                <a:buFont typeface="Symbol" pitchFamily="18" charset="2"/>
                <a:buChar char="S"/>
                <a:tabLst>
                  <a:tab pos="685800" algn="l"/>
                  <a:tab pos="1366838" algn="ctr"/>
                </a:tabLst>
              </a:pPr>
              <a:r>
                <a:rPr lang="en-US" sz="1600" dirty="0">
                  <a:latin typeface="Arial" charset="0"/>
                </a:rPr>
                <a:t>M </a:t>
              </a:r>
              <a:r>
                <a:rPr lang="en-US" sz="1600" baseline="-12000" dirty="0">
                  <a:latin typeface="Arial" charset="0"/>
                </a:rPr>
                <a:t>Tail</a:t>
              </a:r>
              <a:r>
                <a:rPr lang="en-US" sz="1200" dirty="0">
                  <a:latin typeface="Arial" charset="0"/>
                </a:rPr>
                <a:t> 	</a:t>
              </a:r>
              <a:r>
                <a:rPr lang="en-US" sz="1600" dirty="0">
                  <a:latin typeface="Arial" charset="0"/>
                </a:rPr>
                <a:t>= W (</a:t>
              </a:r>
              <a:r>
                <a:rPr lang="en-US" sz="1600" dirty="0" err="1">
                  <a:latin typeface="Arial" charset="0"/>
                </a:rPr>
                <a:t>B.A.</a:t>
              </a:r>
              <a:r>
                <a:rPr lang="en-US" sz="1600" baseline="-12000" dirty="0" err="1">
                  <a:latin typeface="Arial" charset="0"/>
                </a:rPr>
                <a:t>Tail</a:t>
              </a:r>
              <a:r>
                <a:rPr lang="en-US" sz="1200" dirty="0">
                  <a:latin typeface="Arial" charset="0"/>
                </a:rPr>
                <a:t> </a:t>
              </a:r>
              <a:r>
                <a:rPr lang="en-US" sz="1600" dirty="0">
                  <a:latin typeface="Arial" charset="0"/>
                </a:rPr>
                <a:t>– B.A.</a:t>
              </a:r>
              <a:r>
                <a:rPr lang="en-US" sz="1600" baseline="-12000" dirty="0">
                  <a:latin typeface="Arial" charset="0"/>
                </a:rPr>
                <a:t>C.G.</a:t>
              </a:r>
              <a:r>
                <a:rPr lang="en-US" sz="1600" dirty="0">
                  <a:latin typeface="Arial" charset="0"/>
                </a:rPr>
                <a:t>) – L </a:t>
              </a:r>
              <a:r>
                <a:rPr lang="en-US" sz="1600" baseline="-12000" dirty="0">
                  <a:latin typeface="Arial" charset="0"/>
                </a:rPr>
                <a:t>Wing</a:t>
              </a:r>
              <a:r>
                <a:rPr lang="en-US" sz="1600" dirty="0">
                  <a:latin typeface="Arial" charset="0"/>
                </a:rPr>
                <a:t>(</a:t>
              </a:r>
              <a:r>
                <a:rPr lang="en-US" sz="1600" dirty="0" err="1">
                  <a:latin typeface="Arial" charset="0"/>
                </a:rPr>
                <a:t>B.A.</a:t>
              </a:r>
              <a:r>
                <a:rPr lang="en-US" sz="1600" baseline="-12000" dirty="0" err="1">
                  <a:latin typeface="Arial" charset="0"/>
                </a:rPr>
                <a:t>Tail</a:t>
              </a:r>
              <a:r>
                <a:rPr lang="en-US" sz="1200" dirty="0">
                  <a:latin typeface="Arial" charset="0"/>
                </a:rPr>
                <a:t> </a:t>
              </a:r>
              <a:r>
                <a:rPr lang="en-US" sz="1600" dirty="0">
                  <a:latin typeface="Arial" charset="0"/>
                </a:rPr>
                <a:t>– </a:t>
              </a:r>
              <a:r>
                <a:rPr lang="en-US" sz="1600" dirty="0" err="1">
                  <a:latin typeface="Arial" charset="0"/>
                </a:rPr>
                <a:t>B.A.</a:t>
              </a:r>
              <a:r>
                <a:rPr lang="en-US" sz="1600" baseline="-12000" dirty="0" err="1">
                  <a:latin typeface="Arial" charset="0"/>
                </a:rPr>
                <a:t>Wing</a:t>
              </a:r>
              <a:r>
                <a:rPr lang="en-US" sz="1600" dirty="0">
                  <a:latin typeface="Arial" charset="0"/>
                </a:rPr>
                <a:t>) = 0</a:t>
              </a:r>
            </a:p>
            <a:p>
              <a:pPr>
                <a:lnSpc>
                  <a:spcPct val="90000"/>
                </a:lnSpc>
                <a:spcBef>
                  <a:spcPct val="100000"/>
                </a:spcBef>
                <a:spcAft>
                  <a:spcPct val="20000"/>
                </a:spcAft>
                <a:buFont typeface="Symbol" pitchFamily="18" charset="2"/>
                <a:buNone/>
                <a:tabLst>
                  <a:tab pos="685800" algn="l"/>
                  <a:tab pos="1366838" algn="ctr"/>
                </a:tabLst>
              </a:pPr>
              <a:r>
                <a:rPr lang="en-US" sz="1600" dirty="0">
                  <a:latin typeface="Arial" charset="0"/>
                </a:rPr>
                <a:t>L </a:t>
              </a:r>
              <a:r>
                <a:rPr lang="en-US" sz="1600" baseline="-12000" dirty="0">
                  <a:latin typeface="Arial" charset="0"/>
                </a:rPr>
                <a:t>Wing</a:t>
              </a:r>
              <a:r>
                <a:rPr lang="en-US" sz="1600" dirty="0">
                  <a:latin typeface="Arial" charset="0"/>
                </a:rPr>
                <a:t> 	= W (</a:t>
              </a:r>
              <a:r>
                <a:rPr lang="en-US" sz="1600" dirty="0" err="1">
                  <a:latin typeface="Arial" charset="0"/>
                </a:rPr>
                <a:t>B.A.</a:t>
              </a:r>
              <a:r>
                <a:rPr lang="en-US" sz="1600" baseline="-12000" dirty="0" err="1">
                  <a:latin typeface="Arial" charset="0"/>
                </a:rPr>
                <a:t>Tail</a:t>
              </a:r>
              <a:r>
                <a:rPr lang="en-US" sz="1200" dirty="0">
                  <a:latin typeface="Arial" charset="0"/>
                </a:rPr>
                <a:t> </a:t>
              </a:r>
              <a:r>
                <a:rPr lang="en-US" sz="1600" dirty="0">
                  <a:latin typeface="Arial" charset="0"/>
                </a:rPr>
                <a:t>– B.A.</a:t>
              </a:r>
              <a:r>
                <a:rPr lang="en-US" sz="1600" baseline="-12000" dirty="0">
                  <a:latin typeface="Arial" charset="0"/>
                </a:rPr>
                <a:t>C.G.</a:t>
              </a:r>
              <a:r>
                <a:rPr lang="en-US" sz="1600" dirty="0">
                  <a:latin typeface="Arial" charset="0"/>
                </a:rPr>
                <a:t>)</a:t>
              </a:r>
            </a:p>
            <a:p>
              <a:pPr>
                <a:lnSpc>
                  <a:spcPct val="90000"/>
                </a:lnSpc>
                <a:spcBef>
                  <a:spcPct val="10000"/>
                </a:spcBef>
                <a:spcAft>
                  <a:spcPct val="25000"/>
                </a:spcAft>
                <a:buFont typeface="Symbol" pitchFamily="18" charset="2"/>
                <a:buNone/>
                <a:tabLst>
                  <a:tab pos="685800" algn="l"/>
                  <a:tab pos="1366838" algn="ctr"/>
                </a:tabLst>
              </a:pPr>
              <a:r>
                <a:rPr lang="en-US" sz="1600" dirty="0">
                  <a:latin typeface="Arial" charset="0"/>
                </a:rPr>
                <a:t>                 (</a:t>
              </a:r>
              <a:r>
                <a:rPr lang="en-US" sz="1600" dirty="0" err="1">
                  <a:latin typeface="Arial" charset="0"/>
                </a:rPr>
                <a:t>B.A.</a:t>
              </a:r>
              <a:r>
                <a:rPr lang="en-US" sz="1600" baseline="-12000" dirty="0" err="1">
                  <a:latin typeface="Arial" charset="0"/>
                </a:rPr>
                <a:t>Tail</a:t>
              </a:r>
              <a:r>
                <a:rPr lang="en-US" sz="1200" dirty="0">
                  <a:latin typeface="Arial" charset="0"/>
                </a:rPr>
                <a:t> </a:t>
              </a:r>
              <a:r>
                <a:rPr lang="en-US" sz="1600" dirty="0">
                  <a:latin typeface="Arial" charset="0"/>
                </a:rPr>
                <a:t>– </a:t>
              </a:r>
              <a:r>
                <a:rPr lang="en-US" sz="1600" dirty="0" err="1">
                  <a:latin typeface="Arial" charset="0"/>
                </a:rPr>
                <a:t>B.A.</a:t>
              </a:r>
              <a:r>
                <a:rPr lang="en-US" sz="1600" baseline="-12000" dirty="0" err="1">
                  <a:latin typeface="Arial" charset="0"/>
                </a:rPr>
                <a:t>Wing</a:t>
              </a:r>
              <a:r>
                <a:rPr lang="en-US" sz="1600" dirty="0">
                  <a:latin typeface="Arial" charset="0"/>
                </a:rPr>
                <a:t>)</a:t>
              </a:r>
            </a:p>
          </p:txBody>
        </p:sp>
        <p:sp>
          <p:nvSpPr>
            <p:cNvPr id="27669" name="Line 9"/>
            <p:cNvSpPr>
              <a:spLocks noChangeShapeType="1"/>
            </p:cNvSpPr>
            <p:nvPr/>
          </p:nvSpPr>
          <p:spPr bwMode="auto">
            <a:xfrm>
              <a:off x="1977" y="3222"/>
              <a:ext cx="1229" cy="0"/>
            </a:xfrm>
            <a:prstGeom prst="line">
              <a:avLst/>
            </a:prstGeom>
            <a:noFill/>
            <a:ln w="19050">
              <a:solidFill>
                <a:schemeClr val="tx1"/>
              </a:solidFill>
              <a:round/>
              <a:headEnd/>
              <a:tailEnd/>
            </a:ln>
          </p:spPr>
          <p:txBody>
            <a:bodyPr/>
            <a:lstStyle/>
            <a:p>
              <a:endParaRPr lang="en-US"/>
            </a:p>
          </p:txBody>
        </p:sp>
      </p:grpSp>
      <p:grpSp>
        <p:nvGrpSpPr>
          <p:cNvPr id="27654" name="Group 25"/>
          <p:cNvGrpSpPr>
            <a:grpSpLocks/>
          </p:cNvGrpSpPr>
          <p:nvPr/>
        </p:nvGrpSpPr>
        <p:grpSpPr bwMode="auto">
          <a:xfrm>
            <a:off x="1749913" y="2240495"/>
            <a:ext cx="5446712" cy="2114549"/>
            <a:chOff x="1435" y="993"/>
            <a:chExt cx="3431" cy="1332"/>
          </a:xfrm>
        </p:grpSpPr>
        <p:pic>
          <p:nvPicPr>
            <p:cNvPr id="27656" name="Picture 2" descr="767-300 lef"/>
            <p:cNvPicPr>
              <a:picLocks noChangeAspect="1" noChangeArrowheads="1"/>
            </p:cNvPicPr>
            <p:nvPr/>
          </p:nvPicPr>
          <p:blipFill>
            <a:blip r:embed="rId3" cstate="print"/>
            <a:srcRect/>
            <a:stretch>
              <a:fillRect/>
            </a:stretch>
          </p:blipFill>
          <p:spPr bwMode="auto">
            <a:xfrm>
              <a:off x="1435" y="993"/>
              <a:ext cx="3431" cy="949"/>
            </a:xfrm>
            <a:prstGeom prst="rect">
              <a:avLst/>
            </a:prstGeom>
            <a:noFill/>
            <a:ln w="9525">
              <a:noFill/>
              <a:miter lim="800000"/>
              <a:headEnd/>
              <a:tailEnd/>
            </a:ln>
          </p:spPr>
        </p:pic>
        <p:sp>
          <p:nvSpPr>
            <p:cNvPr id="27657" name="Text Box 4"/>
            <p:cNvSpPr txBox="1">
              <a:spLocks noChangeArrowheads="1"/>
            </p:cNvSpPr>
            <p:nvPr/>
          </p:nvSpPr>
          <p:spPr bwMode="auto">
            <a:xfrm>
              <a:off x="2677" y="2112"/>
              <a:ext cx="516" cy="213"/>
            </a:xfrm>
            <a:prstGeom prst="rect">
              <a:avLst/>
            </a:prstGeom>
            <a:noFill/>
            <a:ln w="9525">
              <a:noFill/>
              <a:miter lim="800000"/>
              <a:headEnd/>
              <a:tailEnd/>
            </a:ln>
          </p:spPr>
          <p:txBody>
            <a:bodyPr wrap="none">
              <a:spAutoFit/>
            </a:bodyPr>
            <a:lstStyle/>
            <a:p>
              <a:r>
                <a:rPr lang="en-US" sz="1600" dirty="0">
                  <a:latin typeface="Arial" charset="0"/>
                </a:rPr>
                <a:t>Weight</a:t>
              </a:r>
            </a:p>
          </p:txBody>
        </p:sp>
        <p:sp>
          <p:nvSpPr>
            <p:cNvPr id="27658" name="Text Box 5"/>
            <p:cNvSpPr txBox="1">
              <a:spLocks noChangeArrowheads="1"/>
            </p:cNvSpPr>
            <p:nvPr/>
          </p:nvSpPr>
          <p:spPr bwMode="auto">
            <a:xfrm>
              <a:off x="3080" y="1262"/>
              <a:ext cx="588" cy="212"/>
            </a:xfrm>
            <a:prstGeom prst="rect">
              <a:avLst/>
            </a:prstGeom>
            <a:noFill/>
            <a:ln w="9525">
              <a:noFill/>
              <a:miter lim="800000"/>
              <a:headEnd/>
              <a:tailEnd/>
            </a:ln>
          </p:spPr>
          <p:txBody>
            <a:bodyPr>
              <a:spAutoFit/>
            </a:bodyPr>
            <a:lstStyle/>
            <a:p>
              <a:r>
                <a:rPr lang="en-US" sz="1600" dirty="0">
                  <a:latin typeface="Arial" charset="0"/>
                </a:rPr>
                <a:t>Lift </a:t>
              </a:r>
              <a:r>
                <a:rPr lang="en-US" sz="1800" baseline="-16000" dirty="0">
                  <a:latin typeface="Arial" charset="0"/>
                </a:rPr>
                <a:t>Wing</a:t>
              </a:r>
            </a:p>
          </p:txBody>
        </p:sp>
        <p:sp>
          <p:nvSpPr>
            <p:cNvPr id="27659" name="Text Box 7"/>
            <p:cNvSpPr txBox="1">
              <a:spLocks noChangeArrowheads="1"/>
            </p:cNvSpPr>
            <p:nvPr/>
          </p:nvSpPr>
          <p:spPr bwMode="auto">
            <a:xfrm>
              <a:off x="4344" y="1869"/>
              <a:ext cx="470" cy="213"/>
            </a:xfrm>
            <a:prstGeom prst="rect">
              <a:avLst/>
            </a:prstGeom>
            <a:noFill/>
            <a:ln w="9525">
              <a:noFill/>
              <a:miter lim="800000"/>
              <a:headEnd/>
              <a:tailEnd/>
            </a:ln>
          </p:spPr>
          <p:txBody>
            <a:bodyPr wrap="none">
              <a:spAutoFit/>
            </a:bodyPr>
            <a:lstStyle/>
            <a:p>
              <a:r>
                <a:rPr lang="en-US" sz="1600" dirty="0">
                  <a:latin typeface="Arial" charset="0"/>
                </a:rPr>
                <a:t>Lift </a:t>
              </a:r>
              <a:r>
                <a:rPr lang="en-US" sz="1800" baseline="-16000" dirty="0">
                  <a:latin typeface="Arial" charset="0"/>
                </a:rPr>
                <a:t>Tail</a:t>
              </a:r>
            </a:p>
          </p:txBody>
        </p:sp>
        <p:sp>
          <p:nvSpPr>
            <p:cNvPr id="27660" name="Line 13"/>
            <p:cNvSpPr>
              <a:spLocks noChangeShapeType="1"/>
            </p:cNvSpPr>
            <p:nvPr/>
          </p:nvSpPr>
          <p:spPr bwMode="auto">
            <a:xfrm>
              <a:off x="2942" y="1745"/>
              <a:ext cx="0" cy="386"/>
            </a:xfrm>
            <a:prstGeom prst="line">
              <a:avLst/>
            </a:prstGeom>
            <a:noFill/>
            <a:ln w="38100">
              <a:solidFill>
                <a:srgbClr val="FF3300"/>
              </a:solidFill>
              <a:round/>
              <a:headEnd/>
              <a:tailEnd type="triangle" w="sm" len="med"/>
            </a:ln>
          </p:spPr>
          <p:txBody>
            <a:bodyPr/>
            <a:lstStyle/>
            <a:p>
              <a:endParaRPr lang="en-US"/>
            </a:p>
          </p:txBody>
        </p:sp>
        <p:sp>
          <p:nvSpPr>
            <p:cNvPr id="27661" name="Line 14"/>
            <p:cNvSpPr>
              <a:spLocks noChangeShapeType="1"/>
            </p:cNvSpPr>
            <p:nvPr/>
          </p:nvSpPr>
          <p:spPr bwMode="auto">
            <a:xfrm>
              <a:off x="4570" y="1656"/>
              <a:ext cx="0" cy="228"/>
            </a:xfrm>
            <a:prstGeom prst="line">
              <a:avLst/>
            </a:prstGeom>
            <a:noFill/>
            <a:ln w="38100">
              <a:solidFill>
                <a:srgbClr val="FF3300"/>
              </a:solidFill>
              <a:round/>
              <a:headEnd/>
              <a:tailEnd type="triangle" w="sm" len="med"/>
            </a:ln>
          </p:spPr>
          <p:txBody>
            <a:bodyPr/>
            <a:lstStyle/>
            <a:p>
              <a:endParaRPr lang="en-US"/>
            </a:p>
          </p:txBody>
        </p:sp>
        <p:sp>
          <p:nvSpPr>
            <p:cNvPr id="27662" name="Line 15"/>
            <p:cNvSpPr>
              <a:spLocks noChangeShapeType="1"/>
            </p:cNvSpPr>
            <p:nvPr/>
          </p:nvSpPr>
          <p:spPr bwMode="auto">
            <a:xfrm rot="10800000">
              <a:off x="3063" y="1329"/>
              <a:ext cx="1" cy="437"/>
            </a:xfrm>
            <a:prstGeom prst="line">
              <a:avLst/>
            </a:prstGeom>
            <a:noFill/>
            <a:ln w="38100">
              <a:solidFill>
                <a:srgbClr val="FF3300"/>
              </a:solidFill>
              <a:round/>
              <a:headEnd/>
              <a:tailEnd type="triangle" w="sm" len="med"/>
            </a:ln>
          </p:spPr>
          <p:txBody>
            <a:bodyPr/>
            <a:lstStyle/>
            <a:p>
              <a:endParaRPr lang="en-US"/>
            </a:p>
          </p:txBody>
        </p:sp>
        <p:grpSp>
          <p:nvGrpSpPr>
            <p:cNvPr id="27663" name="Group 23"/>
            <p:cNvGrpSpPr>
              <a:grpSpLocks/>
            </p:cNvGrpSpPr>
            <p:nvPr/>
          </p:nvGrpSpPr>
          <p:grpSpPr bwMode="auto">
            <a:xfrm>
              <a:off x="2889" y="1688"/>
              <a:ext cx="103" cy="99"/>
              <a:chOff x="2897" y="1680"/>
              <a:chExt cx="103" cy="99"/>
            </a:xfrm>
          </p:grpSpPr>
          <p:sp>
            <p:nvSpPr>
              <p:cNvPr id="27664" name="Oval 17"/>
              <p:cNvSpPr>
                <a:spLocks noChangeArrowheads="1"/>
              </p:cNvSpPr>
              <p:nvPr/>
            </p:nvSpPr>
            <p:spPr bwMode="auto">
              <a:xfrm>
                <a:off x="2901" y="1680"/>
                <a:ext cx="98" cy="97"/>
              </a:xfrm>
              <a:prstGeom prst="ellipse">
                <a:avLst/>
              </a:prstGeom>
              <a:solidFill>
                <a:schemeClr val="bg1"/>
              </a:solidFill>
              <a:ln w="9525">
                <a:solidFill>
                  <a:schemeClr val="tx1"/>
                </a:solidFill>
                <a:round/>
                <a:headEnd/>
                <a:tailEnd/>
              </a:ln>
            </p:spPr>
            <p:txBody>
              <a:bodyPr wrap="none" anchor="ctr">
                <a:spAutoFit/>
              </a:bodyPr>
              <a:lstStyle/>
              <a:p>
                <a:endParaRPr lang="en-US"/>
              </a:p>
            </p:txBody>
          </p:sp>
          <p:sp>
            <p:nvSpPr>
              <p:cNvPr id="27665" name="Freeform 18"/>
              <p:cNvSpPr>
                <a:spLocks/>
              </p:cNvSpPr>
              <p:nvPr/>
            </p:nvSpPr>
            <p:spPr bwMode="auto">
              <a:xfrm>
                <a:off x="2943" y="1726"/>
                <a:ext cx="57" cy="53"/>
              </a:xfrm>
              <a:custGeom>
                <a:avLst/>
                <a:gdLst>
                  <a:gd name="T0" fmla="*/ 5 w 57"/>
                  <a:gd name="T1" fmla="*/ 4 h 53"/>
                  <a:gd name="T2" fmla="*/ 3 w 57"/>
                  <a:gd name="T3" fmla="*/ 26 h 53"/>
                  <a:gd name="T4" fmla="*/ 6 w 57"/>
                  <a:gd name="T5" fmla="*/ 51 h 53"/>
                  <a:gd name="T6" fmla="*/ 37 w 57"/>
                  <a:gd name="T7" fmla="*/ 39 h 53"/>
                  <a:gd name="T8" fmla="*/ 48 w 57"/>
                  <a:gd name="T9" fmla="*/ 23 h 53"/>
                  <a:gd name="T10" fmla="*/ 54 w 57"/>
                  <a:gd name="T11" fmla="*/ 5 h 53"/>
                  <a:gd name="T12" fmla="*/ 30 w 57"/>
                  <a:gd name="T13" fmla="*/ 4 h 53"/>
                  <a:gd name="T14" fmla="*/ 5 w 57"/>
                  <a:gd name="T15" fmla="*/ 4 h 53"/>
                  <a:gd name="T16" fmla="*/ 0 60000 65536"/>
                  <a:gd name="T17" fmla="*/ 0 60000 65536"/>
                  <a:gd name="T18" fmla="*/ 0 60000 65536"/>
                  <a:gd name="T19" fmla="*/ 0 60000 65536"/>
                  <a:gd name="T20" fmla="*/ 0 60000 65536"/>
                  <a:gd name="T21" fmla="*/ 0 60000 65536"/>
                  <a:gd name="T22" fmla="*/ 0 60000 65536"/>
                  <a:gd name="T23" fmla="*/ 0 60000 65536"/>
                  <a:gd name="T24" fmla="*/ 0 w 57"/>
                  <a:gd name="T25" fmla="*/ 0 h 53"/>
                  <a:gd name="T26" fmla="*/ 57 w 57"/>
                  <a:gd name="T27" fmla="*/ 53 h 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7" h="53">
                    <a:moveTo>
                      <a:pt x="5" y="4"/>
                    </a:moveTo>
                    <a:cubicBezTo>
                      <a:pt x="1" y="8"/>
                      <a:pt x="3" y="18"/>
                      <a:pt x="3" y="26"/>
                    </a:cubicBezTo>
                    <a:cubicBezTo>
                      <a:pt x="3" y="34"/>
                      <a:pt x="0" y="49"/>
                      <a:pt x="6" y="51"/>
                    </a:cubicBezTo>
                    <a:cubicBezTo>
                      <a:pt x="12" y="53"/>
                      <a:pt x="30" y="44"/>
                      <a:pt x="37" y="39"/>
                    </a:cubicBezTo>
                    <a:cubicBezTo>
                      <a:pt x="43" y="34"/>
                      <a:pt x="45" y="29"/>
                      <a:pt x="48" y="23"/>
                    </a:cubicBezTo>
                    <a:cubicBezTo>
                      <a:pt x="51" y="17"/>
                      <a:pt x="57" y="8"/>
                      <a:pt x="54" y="5"/>
                    </a:cubicBezTo>
                    <a:cubicBezTo>
                      <a:pt x="51" y="2"/>
                      <a:pt x="38" y="4"/>
                      <a:pt x="30" y="4"/>
                    </a:cubicBezTo>
                    <a:cubicBezTo>
                      <a:pt x="22" y="4"/>
                      <a:pt x="9" y="0"/>
                      <a:pt x="5" y="4"/>
                    </a:cubicBezTo>
                    <a:close/>
                  </a:path>
                </a:pathLst>
              </a:custGeom>
              <a:solidFill>
                <a:schemeClr val="tx2"/>
              </a:solidFill>
              <a:ln w="9525" cap="flat" cmpd="sng">
                <a:noFill/>
                <a:prstDash val="solid"/>
                <a:round/>
                <a:headEnd/>
                <a:tailEnd/>
              </a:ln>
            </p:spPr>
            <p:txBody>
              <a:bodyPr wrap="none" anchor="ctr">
                <a:spAutoFit/>
              </a:bodyPr>
              <a:lstStyle/>
              <a:p>
                <a:endParaRPr lang="en-US"/>
              </a:p>
            </p:txBody>
          </p:sp>
          <p:sp>
            <p:nvSpPr>
              <p:cNvPr id="27666" name="Freeform 22"/>
              <p:cNvSpPr>
                <a:spLocks/>
              </p:cNvSpPr>
              <p:nvPr/>
            </p:nvSpPr>
            <p:spPr bwMode="auto">
              <a:xfrm flipH="1" flipV="1">
                <a:off x="2897" y="1680"/>
                <a:ext cx="57" cy="53"/>
              </a:xfrm>
              <a:custGeom>
                <a:avLst/>
                <a:gdLst>
                  <a:gd name="T0" fmla="*/ 5 w 57"/>
                  <a:gd name="T1" fmla="*/ 4 h 53"/>
                  <a:gd name="T2" fmla="*/ 3 w 57"/>
                  <a:gd name="T3" fmla="*/ 26 h 53"/>
                  <a:gd name="T4" fmla="*/ 6 w 57"/>
                  <a:gd name="T5" fmla="*/ 51 h 53"/>
                  <a:gd name="T6" fmla="*/ 37 w 57"/>
                  <a:gd name="T7" fmla="*/ 39 h 53"/>
                  <a:gd name="T8" fmla="*/ 48 w 57"/>
                  <a:gd name="T9" fmla="*/ 23 h 53"/>
                  <a:gd name="T10" fmla="*/ 54 w 57"/>
                  <a:gd name="T11" fmla="*/ 5 h 53"/>
                  <a:gd name="T12" fmla="*/ 30 w 57"/>
                  <a:gd name="T13" fmla="*/ 4 h 53"/>
                  <a:gd name="T14" fmla="*/ 5 w 57"/>
                  <a:gd name="T15" fmla="*/ 4 h 53"/>
                  <a:gd name="T16" fmla="*/ 0 60000 65536"/>
                  <a:gd name="T17" fmla="*/ 0 60000 65536"/>
                  <a:gd name="T18" fmla="*/ 0 60000 65536"/>
                  <a:gd name="T19" fmla="*/ 0 60000 65536"/>
                  <a:gd name="T20" fmla="*/ 0 60000 65536"/>
                  <a:gd name="T21" fmla="*/ 0 60000 65536"/>
                  <a:gd name="T22" fmla="*/ 0 60000 65536"/>
                  <a:gd name="T23" fmla="*/ 0 60000 65536"/>
                  <a:gd name="T24" fmla="*/ 0 w 57"/>
                  <a:gd name="T25" fmla="*/ 0 h 53"/>
                  <a:gd name="T26" fmla="*/ 57 w 57"/>
                  <a:gd name="T27" fmla="*/ 53 h 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7" h="53">
                    <a:moveTo>
                      <a:pt x="5" y="4"/>
                    </a:moveTo>
                    <a:cubicBezTo>
                      <a:pt x="1" y="8"/>
                      <a:pt x="3" y="18"/>
                      <a:pt x="3" y="26"/>
                    </a:cubicBezTo>
                    <a:cubicBezTo>
                      <a:pt x="3" y="34"/>
                      <a:pt x="0" y="49"/>
                      <a:pt x="6" y="51"/>
                    </a:cubicBezTo>
                    <a:cubicBezTo>
                      <a:pt x="12" y="53"/>
                      <a:pt x="30" y="44"/>
                      <a:pt x="37" y="39"/>
                    </a:cubicBezTo>
                    <a:cubicBezTo>
                      <a:pt x="43" y="34"/>
                      <a:pt x="45" y="29"/>
                      <a:pt x="48" y="23"/>
                    </a:cubicBezTo>
                    <a:cubicBezTo>
                      <a:pt x="51" y="17"/>
                      <a:pt x="57" y="8"/>
                      <a:pt x="54" y="5"/>
                    </a:cubicBezTo>
                    <a:cubicBezTo>
                      <a:pt x="51" y="2"/>
                      <a:pt x="38" y="4"/>
                      <a:pt x="30" y="4"/>
                    </a:cubicBezTo>
                    <a:cubicBezTo>
                      <a:pt x="22" y="4"/>
                      <a:pt x="9" y="0"/>
                      <a:pt x="5" y="4"/>
                    </a:cubicBezTo>
                    <a:close/>
                  </a:path>
                </a:pathLst>
              </a:custGeom>
              <a:solidFill>
                <a:schemeClr val="tx2"/>
              </a:solidFill>
              <a:ln w="9525" cap="flat" cmpd="sng">
                <a:noFill/>
                <a:prstDash val="solid"/>
                <a:round/>
                <a:headEnd/>
                <a:tailEnd/>
              </a:ln>
            </p:spPr>
            <p:txBody>
              <a:bodyPr wrap="none" anchor="ctr">
                <a:spAutoFit/>
              </a:bodyPr>
              <a:lstStyle/>
              <a:p>
                <a:endParaRPr lang="en-US"/>
              </a:p>
            </p:txBody>
          </p:sp>
        </p:grpSp>
      </p:grpSp>
      <p:sp>
        <p:nvSpPr>
          <p:cNvPr id="20" name="TextBox 19"/>
          <p:cNvSpPr txBox="1"/>
          <p:nvPr/>
        </p:nvSpPr>
        <p:spPr>
          <a:xfrm>
            <a:off x="140676" y="1164809"/>
            <a:ext cx="8838224" cy="1077218"/>
          </a:xfrm>
          <a:prstGeom prst="rect">
            <a:avLst/>
          </a:prstGeom>
          <a:noFill/>
        </p:spPr>
        <p:txBody>
          <a:bodyPr wrap="square" rtlCol="0">
            <a:spAutoFit/>
          </a:bodyPr>
          <a:lstStyle/>
          <a:p>
            <a:pPr>
              <a:spcAft>
                <a:spcPct val="30000"/>
              </a:spcAft>
            </a:pPr>
            <a:r>
              <a:rPr lang="en-US" sz="1600" dirty="0" smtClean="0"/>
              <a:t>The </a:t>
            </a:r>
            <a:r>
              <a:rPr lang="en-US" sz="1600" dirty="0"/>
              <a:t>strength of the wing’s structure can impose a limitation on the forward C.G. </a:t>
            </a:r>
            <a:r>
              <a:rPr lang="en-US" sz="1600" dirty="0" smtClean="0"/>
              <a:t>limits.</a:t>
            </a:r>
          </a:p>
          <a:p>
            <a:pPr>
              <a:lnSpc>
                <a:spcPct val="90000"/>
              </a:lnSpc>
            </a:pPr>
            <a:endParaRPr lang="en-US" sz="1600" dirty="0" smtClean="0"/>
          </a:p>
          <a:p>
            <a:pPr>
              <a:lnSpc>
                <a:spcPct val="90000"/>
              </a:lnSpc>
            </a:pPr>
            <a:r>
              <a:rPr lang="en-US" sz="1600" dirty="0" smtClean="0"/>
              <a:t>The </a:t>
            </a:r>
            <a:r>
              <a:rPr lang="en-US" sz="1600" dirty="0"/>
              <a:t>load on the wing is increased both by increasing airplane weight, and by forward movement of the center of gravity.  Eventually, the wing’s limits are reached.</a:t>
            </a:r>
          </a:p>
        </p:txBody>
      </p:sp>
    </p:spTree>
    <p:extLst>
      <p:ext uri="{BB962C8B-B14F-4D97-AF65-F5344CB8AC3E}">
        <p14:creationId xmlns:p14="http://schemas.microsoft.com/office/powerpoint/2010/main" val="272618556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Line 2"/>
          <p:cNvSpPr>
            <a:spLocks noChangeShapeType="1"/>
          </p:cNvSpPr>
          <p:nvPr/>
        </p:nvSpPr>
        <p:spPr bwMode="auto">
          <a:xfrm>
            <a:off x="2736850" y="1905000"/>
            <a:ext cx="1165225" cy="4311650"/>
          </a:xfrm>
          <a:prstGeom prst="line">
            <a:avLst/>
          </a:prstGeom>
          <a:noFill/>
          <a:ln w="12700">
            <a:solidFill>
              <a:schemeClr val="folHlink"/>
            </a:solidFill>
            <a:round/>
            <a:headEnd/>
            <a:tailEnd/>
          </a:ln>
        </p:spPr>
        <p:txBody>
          <a:bodyPr anchor="ctr">
            <a:spAutoFit/>
          </a:bodyPr>
          <a:lstStyle/>
          <a:p>
            <a:endParaRPr lang="en-US"/>
          </a:p>
        </p:txBody>
      </p:sp>
      <p:sp>
        <p:nvSpPr>
          <p:cNvPr id="28676" name="Line 3"/>
          <p:cNvSpPr>
            <a:spLocks noChangeShapeType="1"/>
          </p:cNvSpPr>
          <p:nvPr/>
        </p:nvSpPr>
        <p:spPr bwMode="auto">
          <a:xfrm>
            <a:off x="3713163" y="1908175"/>
            <a:ext cx="582612" cy="4311650"/>
          </a:xfrm>
          <a:prstGeom prst="line">
            <a:avLst/>
          </a:prstGeom>
          <a:noFill/>
          <a:ln w="12700">
            <a:solidFill>
              <a:schemeClr val="folHlink"/>
            </a:solidFill>
            <a:round/>
            <a:headEnd/>
            <a:tailEnd/>
          </a:ln>
        </p:spPr>
        <p:txBody>
          <a:bodyPr anchor="ctr">
            <a:spAutoFit/>
          </a:bodyPr>
          <a:lstStyle/>
          <a:p>
            <a:endParaRPr lang="en-US"/>
          </a:p>
        </p:txBody>
      </p:sp>
      <p:sp>
        <p:nvSpPr>
          <p:cNvPr id="28677" name="Text Box 4"/>
          <p:cNvSpPr txBox="1">
            <a:spLocks noChangeArrowheads="1"/>
          </p:cNvSpPr>
          <p:nvPr/>
        </p:nvSpPr>
        <p:spPr bwMode="auto">
          <a:xfrm rot="-5400000">
            <a:off x="538957" y="3906044"/>
            <a:ext cx="2836862" cy="304800"/>
          </a:xfrm>
          <a:prstGeom prst="rect">
            <a:avLst/>
          </a:prstGeom>
          <a:noFill/>
          <a:ln w="9525">
            <a:noFill/>
            <a:miter lim="800000"/>
            <a:headEnd/>
            <a:tailEnd/>
          </a:ln>
        </p:spPr>
        <p:txBody>
          <a:bodyPr wrap="none">
            <a:spAutoFit/>
          </a:bodyPr>
          <a:lstStyle/>
          <a:p>
            <a:r>
              <a:rPr lang="en-US" sz="1400">
                <a:solidFill>
                  <a:srgbClr val="333399"/>
                </a:solidFill>
                <a:latin typeface="Verdana" pitchFamily="34" charset="0"/>
              </a:rPr>
              <a:t>GROSS WEIGHT (1000 LB)</a:t>
            </a:r>
          </a:p>
        </p:txBody>
      </p:sp>
      <p:sp>
        <p:nvSpPr>
          <p:cNvPr id="28678" name="Text Box 6"/>
          <p:cNvSpPr txBox="1">
            <a:spLocks noChangeArrowheads="1"/>
          </p:cNvSpPr>
          <p:nvPr/>
        </p:nvSpPr>
        <p:spPr bwMode="auto">
          <a:xfrm>
            <a:off x="3427413" y="1579563"/>
            <a:ext cx="561975" cy="260350"/>
          </a:xfrm>
          <a:prstGeom prst="rect">
            <a:avLst/>
          </a:prstGeom>
          <a:noFill/>
          <a:ln w="9525">
            <a:noFill/>
            <a:miter lim="800000"/>
            <a:headEnd/>
            <a:tailEnd/>
          </a:ln>
        </p:spPr>
        <p:txBody>
          <a:bodyPr wrap="none">
            <a:spAutoFit/>
          </a:bodyPr>
          <a:lstStyle/>
          <a:p>
            <a:pPr algn="ctr"/>
            <a:r>
              <a:rPr lang="en-US" sz="1100">
                <a:solidFill>
                  <a:schemeClr val="tx2"/>
                </a:solidFill>
                <a:latin typeface="Verdana" pitchFamily="34" charset="0"/>
              </a:rPr>
              <a:t>10%</a:t>
            </a:r>
          </a:p>
        </p:txBody>
      </p:sp>
      <p:sp>
        <p:nvSpPr>
          <p:cNvPr id="28679" name="Text Box 7"/>
          <p:cNvSpPr txBox="1">
            <a:spLocks noChangeArrowheads="1"/>
          </p:cNvSpPr>
          <p:nvPr/>
        </p:nvSpPr>
        <p:spPr bwMode="auto">
          <a:xfrm>
            <a:off x="4603750" y="5862638"/>
            <a:ext cx="590550" cy="257175"/>
          </a:xfrm>
          <a:prstGeom prst="rect">
            <a:avLst/>
          </a:prstGeom>
          <a:noFill/>
          <a:ln w="9525">
            <a:noFill/>
            <a:miter lim="800000"/>
            <a:headEnd/>
            <a:tailEnd/>
          </a:ln>
        </p:spPr>
        <p:txBody>
          <a:bodyPr wrap="none">
            <a:spAutoFit/>
          </a:bodyPr>
          <a:lstStyle/>
          <a:p>
            <a:pPr algn="ctr">
              <a:lnSpc>
                <a:spcPct val="90000"/>
              </a:lnSpc>
            </a:pPr>
            <a:r>
              <a:rPr lang="en-US" sz="1200">
                <a:solidFill>
                  <a:srgbClr val="333399"/>
                </a:solidFill>
                <a:latin typeface="Verdana" pitchFamily="34" charset="0"/>
              </a:rPr>
              <a:t>OEW</a:t>
            </a:r>
          </a:p>
        </p:txBody>
      </p:sp>
      <p:sp>
        <p:nvSpPr>
          <p:cNvPr id="28680" name="Text Box 8"/>
          <p:cNvSpPr txBox="1">
            <a:spLocks noChangeArrowheads="1"/>
          </p:cNvSpPr>
          <p:nvPr/>
        </p:nvSpPr>
        <p:spPr bwMode="auto">
          <a:xfrm>
            <a:off x="4456113" y="1579563"/>
            <a:ext cx="561975" cy="260350"/>
          </a:xfrm>
          <a:prstGeom prst="rect">
            <a:avLst/>
          </a:prstGeom>
          <a:noFill/>
          <a:ln w="9525">
            <a:noFill/>
            <a:miter lim="800000"/>
            <a:headEnd/>
            <a:tailEnd/>
          </a:ln>
        </p:spPr>
        <p:txBody>
          <a:bodyPr wrap="none">
            <a:spAutoFit/>
          </a:bodyPr>
          <a:lstStyle/>
          <a:p>
            <a:pPr algn="ctr"/>
            <a:r>
              <a:rPr lang="en-US" sz="1100">
                <a:solidFill>
                  <a:schemeClr val="tx2"/>
                </a:solidFill>
                <a:latin typeface="Verdana" pitchFamily="34" charset="0"/>
              </a:rPr>
              <a:t>20%</a:t>
            </a:r>
          </a:p>
        </p:txBody>
      </p:sp>
      <p:sp>
        <p:nvSpPr>
          <p:cNvPr id="28681" name="Text Box 9"/>
          <p:cNvSpPr txBox="1">
            <a:spLocks noChangeArrowheads="1"/>
          </p:cNvSpPr>
          <p:nvPr/>
        </p:nvSpPr>
        <p:spPr bwMode="auto">
          <a:xfrm>
            <a:off x="5449888" y="1579563"/>
            <a:ext cx="561975" cy="260350"/>
          </a:xfrm>
          <a:prstGeom prst="rect">
            <a:avLst/>
          </a:prstGeom>
          <a:noFill/>
          <a:ln w="9525">
            <a:noFill/>
            <a:miter lim="800000"/>
            <a:headEnd/>
            <a:tailEnd/>
          </a:ln>
        </p:spPr>
        <p:txBody>
          <a:bodyPr wrap="none">
            <a:spAutoFit/>
          </a:bodyPr>
          <a:lstStyle/>
          <a:p>
            <a:pPr algn="ctr"/>
            <a:r>
              <a:rPr lang="en-US" sz="1100">
                <a:solidFill>
                  <a:schemeClr val="tx2"/>
                </a:solidFill>
                <a:latin typeface="Verdana" pitchFamily="34" charset="0"/>
              </a:rPr>
              <a:t>30%</a:t>
            </a:r>
          </a:p>
        </p:txBody>
      </p:sp>
      <p:sp>
        <p:nvSpPr>
          <p:cNvPr id="28682" name="Text Box 10"/>
          <p:cNvSpPr txBox="1">
            <a:spLocks noChangeArrowheads="1"/>
          </p:cNvSpPr>
          <p:nvPr/>
        </p:nvSpPr>
        <p:spPr bwMode="auto">
          <a:xfrm>
            <a:off x="6405563" y="1579563"/>
            <a:ext cx="561975" cy="260350"/>
          </a:xfrm>
          <a:prstGeom prst="rect">
            <a:avLst/>
          </a:prstGeom>
          <a:noFill/>
          <a:ln w="9525">
            <a:noFill/>
            <a:miter lim="800000"/>
            <a:headEnd/>
            <a:tailEnd/>
          </a:ln>
        </p:spPr>
        <p:txBody>
          <a:bodyPr wrap="none">
            <a:spAutoFit/>
          </a:bodyPr>
          <a:lstStyle/>
          <a:p>
            <a:pPr algn="ctr"/>
            <a:r>
              <a:rPr lang="en-US" sz="1100">
                <a:solidFill>
                  <a:schemeClr val="tx2"/>
                </a:solidFill>
                <a:latin typeface="Verdana" pitchFamily="34" charset="0"/>
              </a:rPr>
              <a:t>40%</a:t>
            </a:r>
          </a:p>
        </p:txBody>
      </p:sp>
      <p:sp>
        <p:nvSpPr>
          <p:cNvPr id="28683" name="Text Box 11"/>
          <p:cNvSpPr txBox="1">
            <a:spLocks noChangeArrowheads="1"/>
          </p:cNvSpPr>
          <p:nvPr/>
        </p:nvSpPr>
        <p:spPr bwMode="auto">
          <a:xfrm>
            <a:off x="2544763" y="1579563"/>
            <a:ext cx="461962" cy="260350"/>
          </a:xfrm>
          <a:prstGeom prst="rect">
            <a:avLst/>
          </a:prstGeom>
          <a:noFill/>
          <a:ln w="9525">
            <a:noFill/>
            <a:miter lim="800000"/>
            <a:headEnd/>
            <a:tailEnd/>
          </a:ln>
        </p:spPr>
        <p:txBody>
          <a:bodyPr wrap="none">
            <a:spAutoFit/>
          </a:bodyPr>
          <a:lstStyle/>
          <a:p>
            <a:pPr algn="ctr"/>
            <a:r>
              <a:rPr lang="en-US" sz="1100">
                <a:solidFill>
                  <a:schemeClr val="tx2"/>
                </a:solidFill>
                <a:latin typeface="Verdana" pitchFamily="34" charset="0"/>
              </a:rPr>
              <a:t>0%</a:t>
            </a:r>
          </a:p>
        </p:txBody>
      </p:sp>
      <p:sp>
        <p:nvSpPr>
          <p:cNvPr id="28684" name="Text Box 12"/>
          <p:cNvSpPr txBox="1">
            <a:spLocks noChangeArrowheads="1"/>
          </p:cNvSpPr>
          <p:nvPr/>
        </p:nvSpPr>
        <p:spPr bwMode="auto">
          <a:xfrm>
            <a:off x="2260600" y="4621213"/>
            <a:ext cx="484188" cy="260350"/>
          </a:xfrm>
          <a:prstGeom prst="rect">
            <a:avLst/>
          </a:prstGeom>
          <a:noFill/>
          <a:ln w="9525">
            <a:noFill/>
            <a:miter lim="800000"/>
            <a:headEnd/>
            <a:tailEnd/>
          </a:ln>
        </p:spPr>
        <p:txBody>
          <a:bodyPr wrap="none">
            <a:spAutoFit/>
          </a:bodyPr>
          <a:lstStyle/>
          <a:p>
            <a:pPr algn="ctr"/>
            <a:r>
              <a:rPr lang="en-US" sz="1100">
                <a:solidFill>
                  <a:schemeClr val="tx2"/>
                </a:solidFill>
                <a:latin typeface="Verdana" pitchFamily="34" charset="0"/>
              </a:rPr>
              <a:t>300</a:t>
            </a:r>
          </a:p>
        </p:txBody>
      </p:sp>
      <p:sp>
        <p:nvSpPr>
          <p:cNvPr id="28685" name="Text Box 13"/>
          <p:cNvSpPr txBox="1">
            <a:spLocks noChangeArrowheads="1"/>
          </p:cNvSpPr>
          <p:nvPr/>
        </p:nvSpPr>
        <p:spPr bwMode="auto">
          <a:xfrm>
            <a:off x="2260600" y="3206750"/>
            <a:ext cx="484188" cy="260350"/>
          </a:xfrm>
          <a:prstGeom prst="rect">
            <a:avLst/>
          </a:prstGeom>
          <a:noFill/>
          <a:ln w="9525">
            <a:noFill/>
            <a:miter lim="800000"/>
            <a:headEnd/>
            <a:tailEnd/>
          </a:ln>
        </p:spPr>
        <p:txBody>
          <a:bodyPr wrap="none">
            <a:spAutoFit/>
          </a:bodyPr>
          <a:lstStyle/>
          <a:p>
            <a:pPr algn="ctr"/>
            <a:r>
              <a:rPr lang="en-US" sz="1100">
                <a:solidFill>
                  <a:schemeClr val="tx2"/>
                </a:solidFill>
                <a:latin typeface="Verdana" pitchFamily="34" charset="0"/>
              </a:rPr>
              <a:t>400</a:t>
            </a:r>
          </a:p>
        </p:txBody>
      </p:sp>
      <p:sp>
        <p:nvSpPr>
          <p:cNvPr id="28686" name="Text Box 14"/>
          <p:cNvSpPr txBox="1">
            <a:spLocks noChangeArrowheads="1"/>
          </p:cNvSpPr>
          <p:nvPr/>
        </p:nvSpPr>
        <p:spPr bwMode="auto">
          <a:xfrm>
            <a:off x="2260600" y="6070600"/>
            <a:ext cx="484188" cy="260350"/>
          </a:xfrm>
          <a:prstGeom prst="rect">
            <a:avLst/>
          </a:prstGeom>
          <a:noFill/>
          <a:ln w="9525">
            <a:noFill/>
            <a:miter lim="800000"/>
            <a:headEnd/>
            <a:tailEnd/>
          </a:ln>
        </p:spPr>
        <p:txBody>
          <a:bodyPr wrap="none">
            <a:spAutoFit/>
          </a:bodyPr>
          <a:lstStyle/>
          <a:p>
            <a:pPr algn="ctr"/>
            <a:r>
              <a:rPr lang="en-US" sz="1100">
                <a:solidFill>
                  <a:schemeClr val="tx2"/>
                </a:solidFill>
                <a:latin typeface="Verdana" pitchFamily="34" charset="0"/>
              </a:rPr>
              <a:t>200</a:t>
            </a:r>
          </a:p>
        </p:txBody>
      </p:sp>
      <p:sp>
        <p:nvSpPr>
          <p:cNvPr id="28687" name="Line 15"/>
          <p:cNvSpPr>
            <a:spLocks noChangeShapeType="1"/>
          </p:cNvSpPr>
          <p:nvPr/>
        </p:nvSpPr>
        <p:spPr bwMode="auto">
          <a:xfrm>
            <a:off x="2730500" y="1905000"/>
            <a:ext cx="3924300" cy="0"/>
          </a:xfrm>
          <a:prstGeom prst="line">
            <a:avLst/>
          </a:prstGeom>
          <a:noFill/>
          <a:ln w="12700">
            <a:solidFill>
              <a:schemeClr val="folHlink"/>
            </a:solidFill>
            <a:round/>
            <a:headEnd/>
            <a:tailEnd/>
          </a:ln>
        </p:spPr>
        <p:txBody>
          <a:bodyPr anchor="ctr">
            <a:spAutoFit/>
          </a:bodyPr>
          <a:lstStyle/>
          <a:p>
            <a:endParaRPr lang="en-US"/>
          </a:p>
        </p:txBody>
      </p:sp>
      <p:sp>
        <p:nvSpPr>
          <p:cNvPr id="28688" name="Text Box 16"/>
          <p:cNvSpPr txBox="1">
            <a:spLocks noChangeArrowheads="1"/>
          </p:cNvSpPr>
          <p:nvPr/>
        </p:nvSpPr>
        <p:spPr bwMode="auto">
          <a:xfrm>
            <a:off x="2260600" y="1771650"/>
            <a:ext cx="484188" cy="260350"/>
          </a:xfrm>
          <a:prstGeom prst="rect">
            <a:avLst/>
          </a:prstGeom>
          <a:noFill/>
          <a:ln w="9525">
            <a:noFill/>
            <a:miter lim="800000"/>
            <a:headEnd/>
            <a:tailEnd/>
          </a:ln>
        </p:spPr>
        <p:txBody>
          <a:bodyPr wrap="none">
            <a:spAutoFit/>
          </a:bodyPr>
          <a:lstStyle/>
          <a:p>
            <a:pPr algn="ctr"/>
            <a:r>
              <a:rPr lang="en-US" sz="1100">
                <a:solidFill>
                  <a:schemeClr val="tx2"/>
                </a:solidFill>
                <a:latin typeface="Verdana" pitchFamily="34" charset="0"/>
              </a:rPr>
              <a:t>500</a:t>
            </a:r>
          </a:p>
        </p:txBody>
      </p:sp>
      <p:sp>
        <p:nvSpPr>
          <p:cNvPr id="28689" name="Line 17"/>
          <p:cNvSpPr>
            <a:spLocks noChangeShapeType="1"/>
          </p:cNvSpPr>
          <p:nvPr/>
        </p:nvSpPr>
        <p:spPr bwMode="auto">
          <a:xfrm>
            <a:off x="2730500" y="3340100"/>
            <a:ext cx="3924300" cy="0"/>
          </a:xfrm>
          <a:prstGeom prst="line">
            <a:avLst/>
          </a:prstGeom>
          <a:noFill/>
          <a:ln w="12700">
            <a:solidFill>
              <a:schemeClr val="folHlink"/>
            </a:solidFill>
            <a:round/>
            <a:headEnd/>
            <a:tailEnd/>
          </a:ln>
        </p:spPr>
        <p:txBody>
          <a:bodyPr anchor="ctr">
            <a:spAutoFit/>
          </a:bodyPr>
          <a:lstStyle/>
          <a:p>
            <a:endParaRPr lang="en-US"/>
          </a:p>
        </p:txBody>
      </p:sp>
      <p:sp>
        <p:nvSpPr>
          <p:cNvPr id="28690" name="Line 18"/>
          <p:cNvSpPr>
            <a:spLocks noChangeShapeType="1"/>
          </p:cNvSpPr>
          <p:nvPr/>
        </p:nvSpPr>
        <p:spPr bwMode="auto">
          <a:xfrm>
            <a:off x="2740025" y="4778375"/>
            <a:ext cx="3924300" cy="0"/>
          </a:xfrm>
          <a:prstGeom prst="line">
            <a:avLst/>
          </a:prstGeom>
          <a:noFill/>
          <a:ln w="12700">
            <a:solidFill>
              <a:schemeClr val="folHlink"/>
            </a:solidFill>
            <a:round/>
            <a:headEnd/>
            <a:tailEnd/>
          </a:ln>
        </p:spPr>
        <p:txBody>
          <a:bodyPr anchor="ctr">
            <a:spAutoFit/>
          </a:bodyPr>
          <a:lstStyle/>
          <a:p>
            <a:endParaRPr lang="en-US"/>
          </a:p>
        </p:txBody>
      </p:sp>
      <p:sp>
        <p:nvSpPr>
          <p:cNvPr id="28691" name="Line 19"/>
          <p:cNvSpPr>
            <a:spLocks noChangeShapeType="1"/>
          </p:cNvSpPr>
          <p:nvPr/>
        </p:nvSpPr>
        <p:spPr bwMode="auto">
          <a:xfrm>
            <a:off x="2740025" y="6216650"/>
            <a:ext cx="3924300" cy="0"/>
          </a:xfrm>
          <a:prstGeom prst="line">
            <a:avLst/>
          </a:prstGeom>
          <a:noFill/>
          <a:ln w="12700">
            <a:solidFill>
              <a:schemeClr val="folHlink"/>
            </a:solidFill>
            <a:round/>
            <a:headEnd/>
            <a:tailEnd/>
          </a:ln>
        </p:spPr>
        <p:txBody>
          <a:bodyPr anchor="ctr">
            <a:spAutoFit/>
          </a:bodyPr>
          <a:lstStyle/>
          <a:p>
            <a:endParaRPr lang="en-US"/>
          </a:p>
        </p:txBody>
      </p:sp>
      <p:sp>
        <p:nvSpPr>
          <p:cNvPr id="28692" name="Line 20"/>
          <p:cNvSpPr>
            <a:spLocks noChangeShapeType="1"/>
          </p:cNvSpPr>
          <p:nvPr/>
        </p:nvSpPr>
        <p:spPr bwMode="auto">
          <a:xfrm>
            <a:off x="4684713" y="1898650"/>
            <a:ext cx="3175" cy="4314825"/>
          </a:xfrm>
          <a:prstGeom prst="line">
            <a:avLst/>
          </a:prstGeom>
          <a:noFill/>
          <a:ln w="12700">
            <a:solidFill>
              <a:schemeClr val="folHlink"/>
            </a:solidFill>
            <a:round/>
            <a:headEnd/>
            <a:tailEnd/>
          </a:ln>
        </p:spPr>
        <p:txBody>
          <a:bodyPr anchor="ctr">
            <a:spAutoFit/>
          </a:bodyPr>
          <a:lstStyle/>
          <a:p>
            <a:endParaRPr lang="en-US"/>
          </a:p>
        </p:txBody>
      </p:sp>
      <p:sp>
        <p:nvSpPr>
          <p:cNvPr id="28693" name="Line 21"/>
          <p:cNvSpPr>
            <a:spLocks noChangeShapeType="1"/>
          </p:cNvSpPr>
          <p:nvPr/>
        </p:nvSpPr>
        <p:spPr bwMode="auto">
          <a:xfrm flipH="1">
            <a:off x="5072063" y="1903413"/>
            <a:ext cx="593725" cy="4310062"/>
          </a:xfrm>
          <a:prstGeom prst="line">
            <a:avLst/>
          </a:prstGeom>
          <a:noFill/>
          <a:ln w="12700">
            <a:solidFill>
              <a:schemeClr val="folHlink"/>
            </a:solidFill>
            <a:round/>
            <a:headEnd/>
            <a:tailEnd/>
          </a:ln>
        </p:spPr>
        <p:txBody>
          <a:bodyPr anchor="ctr">
            <a:spAutoFit/>
          </a:bodyPr>
          <a:lstStyle/>
          <a:p>
            <a:endParaRPr lang="en-US"/>
          </a:p>
        </p:txBody>
      </p:sp>
      <p:sp>
        <p:nvSpPr>
          <p:cNvPr id="28694" name="Line 22"/>
          <p:cNvSpPr>
            <a:spLocks noChangeShapeType="1"/>
          </p:cNvSpPr>
          <p:nvPr/>
        </p:nvSpPr>
        <p:spPr bwMode="auto">
          <a:xfrm flipH="1">
            <a:off x="5461000" y="1905000"/>
            <a:ext cx="1179513" cy="4308475"/>
          </a:xfrm>
          <a:prstGeom prst="line">
            <a:avLst/>
          </a:prstGeom>
          <a:noFill/>
          <a:ln w="12700">
            <a:solidFill>
              <a:schemeClr val="folHlink"/>
            </a:solidFill>
            <a:round/>
            <a:headEnd/>
            <a:tailEnd/>
          </a:ln>
        </p:spPr>
        <p:txBody>
          <a:bodyPr anchor="ctr">
            <a:spAutoFit/>
          </a:bodyPr>
          <a:lstStyle/>
          <a:p>
            <a:endParaRPr lang="en-US"/>
          </a:p>
        </p:txBody>
      </p:sp>
      <p:grpSp>
        <p:nvGrpSpPr>
          <p:cNvPr id="28696" name="Group 24"/>
          <p:cNvGrpSpPr>
            <a:grpSpLocks/>
          </p:cNvGrpSpPr>
          <p:nvPr/>
        </p:nvGrpSpPr>
        <p:grpSpPr bwMode="auto">
          <a:xfrm>
            <a:off x="4849813" y="5781675"/>
            <a:ext cx="88900" cy="80963"/>
            <a:chOff x="854" y="3388"/>
            <a:chExt cx="176" cy="176"/>
          </a:xfrm>
        </p:grpSpPr>
        <p:sp>
          <p:nvSpPr>
            <p:cNvPr id="28763" name="Freeform 25"/>
            <p:cNvSpPr>
              <a:spLocks/>
            </p:cNvSpPr>
            <p:nvPr/>
          </p:nvSpPr>
          <p:spPr bwMode="auto">
            <a:xfrm>
              <a:off x="854" y="3476"/>
              <a:ext cx="88" cy="88"/>
            </a:xfrm>
            <a:custGeom>
              <a:avLst/>
              <a:gdLst>
                <a:gd name="T0" fmla="*/ 88 w 176"/>
                <a:gd name="T1" fmla="*/ 0 h 177"/>
                <a:gd name="T2" fmla="*/ 0 w 176"/>
                <a:gd name="T3" fmla="*/ 0 h 177"/>
                <a:gd name="T4" fmla="*/ 1 w 176"/>
                <a:gd name="T5" fmla="*/ 14 h 177"/>
                <a:gd name="T6" fmla="*/ 5 w 176"/>
                <a:gd name="T7" fmla="*/ 28 h 177"/>
                <a:gd name="T8" fmla="*/ 10 w 176"/>
                <a:gd name="T9" fmla="*/ 40 h 177"/>
                <a:gd name="T10" fmla="*/ 17 w 176"/>
                <a:gd name="T11" fmla="*/ 52 h 177"/>
                <a:gd name="T12" fmla="*/ 26 w 176"/>
                <a:gd name="T13" fmla="*/ 62 h 177"/>
                <a:gd name="T14" fmla="*/ 37 w 176"/>
                <a:gd name="T15" fmla="*/ 72 h 177"/>
                <a:gd name="T16" fmla="*/ 48 w 176"/>
                <a:gd name="T17" fmla="*/ 79 h 177"/>
                <a:gd name="T18" fmla="*/ 61 w 176"/>
                <a:gd name="T19" fmla="*/ 84 h 177"/>
                <a:gd name="T20" fmla="*/ 75 w 176"/>
                <a:gd name="T21" fmla="*/ 87 h 177"/>
                <a:gd name="T22" fmla="*/ 88 w 176"/>
                <a:gd name="T23" fmla="*/ 88 h 177"/>
                <a:gd name="T24" fmla="*/ 88 w 176"/>
                <a:gd name="T25" fmla="*/ 0 h 1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6"/>
                <a:gd name="T40" fmla="*/ 0 h 177"/>
                <a:gd name="T41" fmla="*/ 176 w 176"/>
                <a:gd name="T42" fmla="*/ 177 h 1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6" h="177">
                  <a:moveTo>
                    <a:pt x="176" y="0"/>
                  </a:moveTo>
                  <a:lnTo>
                    <a:pt x="0" y="0"/>
                  </a:lnTo>
                  <a:lnTo>
                    <a:pt x="3" y="29"/>
                  </a:lnTo>
                  <a:lnTo>
                    <a:pt x="10" y="56"/>
                  </a:lnTo>
                  <a:lnTo>
                    <a:pt x="20" y="80"/>
                  </a:lnTo>
                  <a:lnTo>
                    <a:pt x="34" y="105"/>
                  </a:lnTo>
                  <a:lnTo>
                    <a:pt x="52" y="125"/>
                  </a:lnTo>
                  <a:lnTo>
                    <a:pt x="73" y="144"/>
                  </a:lnTo>
                  <a:lnTo>
                    <a:pt x="97" y="158"/>
                  </a:lnTo>
                  <a:lnTo>
                    <a:pt x="122" y="168"/>
                  </a:lnTo>
                  <a:lnTo>
                    <a:pt x="149" y="175"/>
                  </a:lnTo>
                  <a:lnTo>
                    <a:pt x="176" y="177"/>
                  </a:lnTo>
                  <a:lnTo>
                    <a:pt x="176" y="0"/>
                  </a:lnTo>
                  <a:close/>
                </a:path>
              </a:pathLst>
            </a:custGeom>
            <a:solidFill>
              <a:schemeClr val="bg1"/>
            </a:solidFill>
            <a:ln w="1588">
              <a:solidFill>
                <a:srgbClr val="000000"/>
              </a:solidFill>
              <a:prstDash val="solid"/>
              <a:round/>
              <a:headEnd/>
              <a:tailEnd/>
            </a:ln>
          </p:spPr>
          <p:txBody>
            <a:bodyPr/>
            <a:lstStyle/>
            <a:p>
              <a:endParaRPr lang="en-US"/>
            </a:p>
          </p:txBody>
        </p:sp>
        <p:sp>
          <p:nvSpPr>
            <p:cNvPr id="28764" name="Freeform 26"/>
            <p:cNvSpPr>
              <a:spLocks/>
            </p:cNvSpPr>
            <p:nvPr/>
          </p:nvSpPr>
          <p:spPr bwMode="auto">
            <a:xfrm>
              <a:off x="942" y="3388"/>
              <a:ext cx="88" cy="88"/>
            </a:xfrm>
            <a:custGeom>
              <a:avLst/>
              <a:gdLst>
                <a:gd name="T0" fmla="*/ 88 w 177"/>
                <a:gd name="T1" fmla="*/ 88 h 176"/>
                <a:gd name="T2" fmla="*/ 0 w 177"/>
                <a:gd name="T3" fmla="*/ 88 h 176"/>
                <a:gd name="T4" fmla="*/ 0 w 177"/>
                <a:gd name="T5" fmla="*/ 0 h 176"/>
                <a:gd name="T6" fmla="*/ 14 w 177"/>
                <a:gd name="T7" fmla="*/ 1 h 176"/>
                <a:gd name="T8" fmla="*/ 28 w 177"/>
                <a:gd name="T9" fmla="*/ 5 h 176"/>
                <a:gd name="T10" fmla="*/ 40 w 177"/>
                <a:gd name="T11" fmla="*/ 10 h 176"/>
                <a:gd name="T12" fmla="*/ 52 w 177"/>
                <a:gd name="T13" fmla="*/ 17 h 176"/>
                <a:gd name="T14" fmla="*/ 62 w 177"/>
                <a:gd name="T15" fmla="*/ 26 h 176"/>
                <a:gd name="T16" fmla="*/ 72 w 177"/>
                <a:gd name="T17" fmla="*/ 37 h 176"/>
                <a:gd name="T18" fmla="*/ 79 w 177"/>
                <a:gd name="T19" fmla="*/ 48 h 176"/>
                <a:gd name="T20" fmla="*/ 84 w 177"/>
                <a:gd name="T21" fmla="*/ 61 h 176"/>
                <a:gd name="T22" fmla="*/ 87 w 177"/>
                <a:gd name="T23" fmla="*/ 75 h 176"/>
                <a:gd name="T24" fmla="*/ 88 w 177"/>
                <a:gd name="T25" fmla="*/ 88 h 1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7"/>
                <a:gd name="T40" fmla="*/ 0 h 176"/>
                <a:gd name="T41" fmla="*/ 177 w 177"/>
                <a:gd name="T42" fmla="*/ 176 h 17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7" h="176">
                  <a:moveTo>
                    <a:pt x="177" y="176"/>
                  </a:moveTo>
                  <a:lnTo>
                    <a:pt x="0" y="176"/>
                  </a:lnTo>
                  <a:lnTo>
                    <a:pt x="0" y="0"/>
                  </a:lnTo>
                  <a:lnTo>
                    <a:pt x="29" y="3"/>
                  </a:lnTo>
                  <a:lnTo>
                    <a:pt x="56" y="10"/>
                  </a:lnTo>
                  <a:lnTo>
                    <a:pt x="80" y="20"/>
                  </a:lnTo>
                  <a:lnTo>
                    <a:pt x="105" y="34"/>
                  </a:lnTo>
                  <a:lnTo>
                    <a:pt x="125" y="52"/>
                  </a:lnTo>
                  <a:lnTo>
                    <a:pt x="144" y="73"/>
                  </a:lnTo>
                  <a:lnTo>
                    <a:pt x="158" y="97"/>
                  </a:lnTo>
                  <a:lnTo>
                    <a:pt x="168" y="122"/>
                  </a:lnTo>
                  <a:lnTo>
                    <a:pt x="175" y="149"/>
                  </a:lnTo>
                  <a:lnTo>
                    <a:pt x="177" y="176"/>
                  </a:lnTo>
                  <a:close/>
                </a:path>
              </a:pathLst>
            </a:custGeom>
            <a:solidFill>
              <a:schemeClr val="bg1"/>
            </a:solidFill>
            <a:ln w="1588">
              <a:solidFill>
                <a:srgbClr val="000000"/>
              </a:solidFill>
              <a:prstDash val="solid"/>
              <a:round/>
              <a:headEnd/>
              <a:tailEnd/>
            </a:ln>
          </p:spPr>
          <p:txBody>
            <a:bodyPr/>
            <a:lstStyle/>
            <a:p>
              <a:endParaRPr lang="en-US"/>
            </a:p>
          </p:txBody>
        </p:sp>
        <p:sp>
          <p:nvSpPr>
            <p:cNvPr id="28765" name="Freeform 27"/>
            <p:cNvSpPr>
              <a:spLocks/>
            </p:cNvSpPr>
            <p:nvPr/>
          </p:nvSpPr>
          <p:spPr bwMode="auto">
            <a:xfrm>
              <a:off x="942" y="3476"/>
              <a:ext cx="88" cy="88"/>
            </a:xfrm>
            <a:custGeom>
              <a:avLst/>
              <a:gdLst>
                <a:gd name="T0" fmla="*/ 0 w 177"/>
                <a:gd name="T1" fmla="*/ 0 h 177"/>
                <a:gd name="T2" fmla="*/ 88 w 177"/>
                <a:gd name="T3" fmla="*/ 0 h 177"/>
                <a:gd name="T4" fmla="*/ 87 w 177"/>
                <a:gd name="T5" fmla="*/ 14 h 177"/>
                <a:gd name="T6" fmla="*/ 84 w 177"/>
                <a:gd name="T7" fmla="*/ 28 h 177"/>
                <a:gd name="T8" fmla="*/ 79 w 177"/>
                <a:gd name="T9" fmla="*/ 40 h 177"/>
                <a:gd name="T10" fmla="*/ 72 w 177"/>
                <a:gd name="T11" fmla="*/ 52 h 177"/>
                <a:gd name="T12" fmla="*/ 62 w 177"/>
                <a:gd name="T13" fmla="*/ 62 h 177"/>
                <a:gd name="T14" fmla="*/ 52 w 177"/>
                <a:gd name="T15" fmla="*/ 72 h 177"/>
                <a:gd name="T16" fmla="*/ 40 w 177"/>
                <a:gd name="T17" fmla="*/ 79 h 177"/>
                <a:gd name="T18" fmla="*/ 28 w 177"/>
                <a:gd name="T19" fmla="*/ 84 h 177"/>
                <a:gd name="T20" fmla="*/ 14 w 177"/>
                <a:gd name="T21" fmla="*/ 87 h 177"/>
                <a:gd name="T22" fmla="*/ 0 w 177"/>
                <a:gd name="T23" fmla="*/ 88 h 177"/>
                <a:gd name="T24" fmla="*/ 0 w 177"/>
                <a:gd name="T25" fmla="*/ 0 h 1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7"/>
                <a:gd name="T40" fmla="*/ 0 h 177"/>
                <a:gd name="T41" fmla="*/ 177 w 177"/>
                <a:gd name="T42" fmla="*/ 177 h 1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7" h="177">
                  <a:moveTo>
                    <a:pt x="0" y="0"/>
                  </a:moveTo>
                  <a:lnTo>
                    <a:pt x="177" y="0"/>
                  </a:lnTo>
                  <a:lnTo>
                    <a:pt x="175" y="29"/>
                  </a:lnTo>
                  <a:lnTo>
                    <a:pt x="168" y="56"/>
                  </a:lnTo>
                  <a:lnTo>
                    <a:pt x="158" y="80"/>
                  </a:lnTo>
                  <a:lnTo>
                    <a:pt x="144" y="105"/>
                  </a:lnTo>
                  <a:lnTo>
                    <a:pt x="125" y="125"/>
                  </a:lnTo>
                  <a:lnTo>
                    <a:pt x="105" y="144"/>
                  </a:lnTo>
                  <a:lnTo>
                    <a:pt x="80" y="158"/>
                  </a:lnTo>
                  <a:lnTo>
                    <a:pt x="56" y="168"/>
                  </a:lnTo>
                  <a:lnTo>
                    <a:pt x="29" y="175"/>
                  </a:lnTo>
                  <a:lnTo>
                    <a:pt x="0" y="177"/>
                  </a:lnTo>
                  <a:lnTo>
                    <a:pt x="0" y="0"/>
                  </a:lnTo>
                  <a:close/>
                </a:path>
              </a:pathLst>
            </a:custGeom>
            <a:solidFill>
              <a:srgbClr val="FF3300"/>
            </a:solidFill>
            <a:ln w="1588">
              <a:solidFill>
                <a:srgbClr val="FF3300"/>
              </a:solidFill>
              <a:prstDash val="solid"/>
              <a:round/>
              <a:headEnd/>
              <a:tailEnd/>
            </a:ln>
          </p:spPr>
          <p:txBody>
            <a:bodyPr/>
            <a:lstStyle/>
            <a:p>
              <a:endParaRPr lang="en-US"/>
            </a:p>
          </p:txBody>
        </p:sp>
        <p:sp>
          <p:nvSpPr>
            <p:cNvPr id="28766" name="Freeform 28"/>
            <p:cNvSpPr>
              <a:spLocks/>
            </p:cNvSpPr>
            <p:nvPr/>
          </p:nvSpPr>
          <p:spPr bwMode="auto">
            <a:xfrm>
              <a:off x="854" y="3388"/>
              <a:ext cx="88" cy="88"/>
            </a:xfrm>
            <a:custGeom>
              <a:avLst/>
              <a:gdLst>
                <a:gd name="T0" fmla="*/ 0 w 176"/>
                <a:gd name="T1" fmla="*/ 88 h 176"/>
                <a:gd name="T2" fmla="*/ 88 w 176"/>
                <a:gd name="T3" fmla="*/ 88 h 176"/>
                <a:gd name="T4" fmla="*/ 88 w 176"/>
                <a:gd name="T5" fmla="*/ 0 h 176"/>
                <a:gd name="T6" fmla="*/ 75 w 176"/>
                <a:gd name="T7" fmla="*/ 1 h 176"/>
                <a:gd name="T8" fmla="*/ 61 w 176"/>
                <a:gd name="T9" fmla="*/ 5 h 176"/>
                <a:gd name="T10" fmla="*/ 48 w 176"/>
                <a:gd name="T11" fmla="*/ 10 h 176"/>
                <a:gd name="T12" fmla="*/ 37 w 176"/>
                <a:gd name="T13" fmla="*/ 17 h 176"/>
                <a:gd name="T14" fmla="*/ 26 w 176"/>
                <a:gd name="T15" fmla="*/ 26 h 176"/>
                <a:gd name="T16" fmla="*/ 17 w 176"/>
                <a:gd name="T17" fmla="*/ 37 h 176"/>
                <a:gd name="T18" fmla="*/ 10 w 176"/>
                <a:gd name="T19" fmla="*/ 48 h 176"/>
                <a:gd name="T20" fmla="*/ 5 w 176"/>
                <a:gd name="T21" fmla="*/ 61 h 176"/>
                <a:gd name="T22" fmla="*/ 1 w 176"/>
                <a:gd name="T23" fmla="*/ 75 h 176"/>
                <a:gd name="T24" fmla="*/ 0 w 176"/>
                <a:gd name="T25" fmla="*/ 88 h 1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6"/>
                <a:gd name="T40" fmla="*/ 0 h 176"/>
                <a:gd name="T41" fmla="*/ 176 w 176"/>
                <a:gd name="T42" fmla="*/ 176 h 17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6" h="176">
                  <a:moveTo>
                    <a:pt x="0" y="176"/>
                  </a:moveTo>
                  <a:lnTo>
                    <a:pt x="176" y="176"/>
                  </a:lnTo>
                  <a:lnTo>
                    <a:pt x="176" y="0"/>
                  </a:lnTo>
                  <a:lnTo>
                    <a:pt x="149" y="3"/>
                  </a:lnTo>
                  <a:lnTo>
                    <a:pt x="122" y="10"/>
                  </a:lnTo>
                  <a:lnTo>
                    <a:pt x="97" y="20"/>
                  </a:lnTo>
                  <a:lnTo>
                    <a:pt x="73" y="34"/>
                  </a:lnTo>
                  <a:lnTo>
                    <a:pt x="52" y="52"/>
                  </a:lnTo>
                  <a:lnTo>
                    <a:pt x="34" y="73"/>
                  </a:lnTo>
                  <a:lnTo>
                    <a:pt x="20" y="97"/>
                  </a:lnTo>
                  <a:lnTo>
                    <a:pt x="10" y="122"/>
                  </a:lnTo>
                  <a:lnTo>
                    <a:pt x="3" y="149"/>
                  </a:lnTo>
                  <a:lnTo>
                    <a:pt x="0" y="176"/>
                  </a:lnTo>
                  <a:close/>
                </a:path>
              </a:pathLst>
            </a:custGeom>
            <a:solidFill>
              <a:srgbClr val="FF3300"/>
            </a:solidFill>
            <a:ln w="1588">
              <a:solidFill>
                <a:srgbClr val="FF3300"/>
              </a:solidFill>
              <a:prstDash val="solid"/>
              <a:round/>
              <a:headEnd/>
              <a:tailEnd/>
            </a:ln>
          </p:spPr>
          <p:txBody>
            <a:bodyPr/>
            <a:lstStyle/>
            <a:p>
              <a:endParaRPr lang="en-US"/>
            </a:p>
          </p:txBody>
        </p:sp>
        <p:sp>
          <p:nvSpPr>
            <p:cNvPr id="28767" name="Oval 29"/>
            <p:cNvSpPr>
              <a:spLocks noChangeArrowheads="1"/>
            </p:cNvSpPr>
            <p:nvPr/>
          </p:nvSpPr>
          <p:spPr bwMode="auto">
            <a:xfrm>
              <a:off x="854" y="3388"/>
              <a:ext cx="176" cy="176"/>
            </a:xfrm>
            <a:prstGeom prst="ellipse">
              <a:avLst/>
            </a:prstGeom>
            <a:noFill/>
            <a:ln w="9525">
              <a:solidFill>
                <a:srgbClr val="FF3300"/>
              </a:solidFill>
              <a:round/>
              <a:headEnd/>
              <a:tailEnd/>
            </a:ln>
          </p:spPr>
          <p:txBody>
            <a:bodyPr anchor="ctr">
              <a:spAutoFit/>
            </a:bodyPr>
            <a:lstStyle/>
            <a:p>
              <a:endParaRPr lang="en-US"/>
            </a:p>
          </p:txBody>
        </p:sp>
      </p:grpSp>
      <p:grpSp>
        <p:nvGrpSpPr>
          <p:cNvPr id="28697" name="Group 30"/>
          <p:cNvGrpSpPr>
            <a:grpSpLocks/>
          </p:cNvGrpSpPr>
          <p:nvPr/>
        </p:nvGrpSpPr>
        <p:grpSpPr bwMode="auto">
          <a:xfrm>
            <a:off x="4946650" y="5802313"/>
            <a:ext cx="55563" cy="57150"/>
            <a:chOff x="854" y="3388"/>
            <a:chExt cx="176" cy="176"/>
          </a:xfrm>
        </p:grpSpPr>
        <p:sp>
          <p:nvSpPr>
            <p:cNvPr id="28758" name="Freeform 31"/>
            <p:cNvSpPr>
              <a:spLocks/>
            </p:cNvSpPr>
            <p:nvPr/>
          </p:nvSpPr>
          <p:spPr bwMode="auto">
            <a:xfrm>
              <a:off x="854" y="3476"/>
              <a:ext cx="88" cy="88"/>
            </a:xfrm>
            <a:custGeom>
              <a:avLst/>
              <a:gdLst>
                <a:gd name="T0" fmla="*/ 88 w 176"/>
                <a:gd name="T1" fmla="*/ 0 h 177"/>
                <a:gd name="T2" fmla="*/ 0 w 176"/>
                <a:gd name="T3" fmla="*/ 0 h 177"/>
                <a:gd name="T4" fmla="*/ 1 w 176"/>
                <a:gd name="T5" fmla="*/ 14 h 177"/>
                <a:gd name="T6" fmla="*/ 5 w 176"/>
                <a:gd name="T7" fmla="*/ 28 h 177"/>
                <a:gd name="T8" fmla="*/ 10 w 176"/>
                <a:gd name="T9" fmla="*/ 40 h 177"/>
                <a:gd name="T10" fmla="*/ 17 w 176"/>
                <a:gd name="T11" fmla="*/ 52 h 177"/>
                <a:gd name="T12" fmla="*/ 26 w 176"/>
                <a:gd name="T13" fmla="*/ 62 h 177"/>
                <a:gd name="T14" fmla="*/ 37 w 176"/>
                <a:gd name="T15" fmla="*/ 72 h 177"/>
                <a:gd name="T16" fmla="*/ 48 w 176"/>
                <a:gd name="T17" fmla="*/ 79 h 177"/>
                <a:gd name="T18" fmla="*/ 61 w 176"/>
                <a:gd name="T19" fmla="*/ 84 h 177"/>
                <a:gd name="T20" fmla="*/ 75 w 176"/>
                <a:gd name="T21" fmla="*/ 87 h 177"/>
                <a:gd name="T22" fmla="*/ 88 w 176"/>
                <a:gd name="T23" fmla="*/ 88 h 177"/>
                <a:gd name="T24" fmla="*/ 88 w 176"/>
                <a:gd name="T25" fmla="*/ 0 h 1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6"/>
                <a:gd name="T40" fmla="*/ 0 h 177"/>
                <a:gd name="T41" fmla="*/ 176 w 176"/>
                <a:gd name="T42" fmla="*/ 177 h 1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6" h="177">
                  <a:moveTo>
                    <a:pt x="176" y="0"/>
                  </a:moveTo>
                  <a:lnTo>
                    <a:pt x="0" y="0"/>
                  </a:lnTo>
                  <a:lnTo>
                    <a:pt x="3" y="29"/>
                  </a:lnTo>
                  <a:lnTo>
                    <a:pt x="10" y="56"/>
                  </a:lnTo>
                  <a:lnTo>
                    <a:pt x="20" y="80"/>
                  </a:lnTo>
                  <a:lnTo>
                    <a:pt x="34" y="105"/>
                  </a:lnTo>
                  <a:lnTo>
                    <a:pt x="52" y="125"/>
                  </a:lnTo>
                  <a:lnTo>
                    <a:pt x="73" y="144"/>
                  </a:lnTo>
                  <a:lnTo>
                    <a:pt x="97" y="158"/>
                  </a:lnTo>
                  <a:lnTo>
                    <a:pt x="122" y="168"/>
                  </a:lnTo>
                  <a:lnTo>
                    <a:pt x="149" y="175"/>
                  </a:lnTo>
                  <a:lnTo>
                    <a:pt x="176" y="177"/>
                  </a:lnTo>
                  <a:lnTo>
                    <a:pt x="176" y="0"/>
                  </a:lnTo>
                  <a:close/>
                </a:path>
              </a:pathLst>
            </a:custGeom>
            <a:solidFill>
              <a:schemeClr val="bg1"/>
            </a:solidFill>
            <a:ln w="1588">
              <a:solidFill>
                <a:srgbClr val="000000"/>
              </a:solidFill>
              <a:prstDash val="solid"/>
              <a:round/>
              <a:headEnd/>
              <a:tailEnd/>
            </a:ln>
          </p:spPr>
          <p:txBody>
            <a:bodyPr/>
            <a:lstStyle/>
            <a:p>
              <a:endParaRPr lang="en-US"/>
            </a:p>
          </p:txBody>
        </p:sp>
        <p:sp>
          <p:nvSpPr>
            <p:cNvPr id="28759" name="Freeform 32"/>
            <p:cNvSpPr>
              <a:spLocks/>
            </p:cNvSpPr>
            <p:nvPr/>
          </p:nvSpPr>
          <p:spPr bwMode="auto">
            <a:xfrm>
              <a:off x="942" y="3388"/>
              <a:ext cx="88" cy="88"/>
            </a:xfrm>
            <a:custGeom>
              <a:avLst/>
              <a:gdLst>
                <a:gd name="T0" fmla="*/ 88 w 177"/>
                <a:gd name="T1" fmla="*/ 88 h 176"/>
                <a:gd name="T2" fmla="*/ 0 w 177"/>
                <a:gd name="T3" fmla="*/ 88 h 176"/>
                <a:gd name="T4" fmla="*/ 0 w 177"/>
                <a:gd name="T5" fmla="*/ 0 h 176"/>
                <a:gd name="T6" fmla="*/ 14 w 177"/>
                <a:gd name="T7" fmla="*/ 1 h 176"/>
                <a:gd name="T8" fmla="*/ 28 w 177"/>
                <a:gd name="T9" fmla="*/ 5 h 176"/>
                <a:gd name="T10" fmla="*/ 40 w 177"/>
                <a:gd name="T11" fmla="*/ 10 h 176"/>
                <a:gd name="T12" fmla="*/ 52 w 177"/>
                <a:gd name="T13" fmla="*/ 17 h 176"/>
                <a:gd name="T14" fmla="*/ 62 w 177"/>
                <a:gd name="T15" fmla="*/ 26 h 176"/>
                <a:gd name="T16" fmla="*/ 72 w 177"/>
                <a:gd name="T17" fmla="*/ 37 h 176"/>
                <a:gd name="T18" fmla="*/ 79 w 177"/>
                <a:gd name="T19" fmla="*/ 48 h 176"/>
                <a:gd name="T20" fmla="*/ 84 w 177"/>
                <a:gd name="T21" fmla="*/ 61 h 176"/>
                <a:gd name="T22" fmla="*/ 87 w 177"/>
                <a:gd name="T23" fmla="*/ 75 h 176"/>
                <a:gd name="T24" fmla="*/ 88 w 177"/>
                <a:gd name="T25" fmla="*/ 88 h 1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7"/>
                <a:gd name="T40" fmla="*/ 0 h 176"/>
                <a:gd name="T41" fmla="*/ 177 w 177"/>
                <a:gd name="T42" fmla="*/ 176 h 17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7" h="176">
                  <a:moveTo>
                    <a:pt x="177" y="176"/>
                  </a:moveTo>
                  <a:lnTo>
                    <a:pt x="0" y="176"/>
                  </a:lnTo>
                  <a:lnTo>
                    <a:pt x="0" y="0"/>
                  </a:lnTo>
                  <a:lnTo>
                    <a:pt x="29" y="3"/>
                  </a:lnTo>
                  <a:lnTo>
                    <a:pt x="56" y="10"/>
                  </a:lnTo>
                  <a:lnTo>
                    <a:pt x="80" y="20"/>
                  </a:lnTo>
                  <a:lnTo>
                    <a:pt x="105" y="34"/>
                  </a:lnTo>
                  <a:lnTo>
                    <a:pt x="125" y="52"/>
                  </a:lnTo>
                  <a:lnTo>
                    <a:pt x="144" y="73"/>
                  </a:lnTo>
                  <a:lnTo>
                    <a:pt x="158" y="97"/>
                  </a:lnTo>
                  <a:lnTo>
                    <a:pt x="168" y="122"/>
                  </a:lnTo>
                  <a:lnTo>
                    <a:pt x="175" y="149"/>
                  </a:lnTo>
                  <a:lnTo>
                    <a:pt x="177" y="176"/>
                  </a:lnTo>
                  <a:close/>
                </a:path>
              </a:pathLst>
            </a:custGeom>
            <a:solidFill>
              <a:schemeClr val="bg1"/>
            </a:solidFill>
            <a:ln w="1588">
              <a:solidFill>
                <a:srgbClr val="000000"/>
              </a:solidFill>
              <a:prstDash val="solid"/>
              <a:round/>
              <a:headEnd/>
              <a:tailEnd/>
            </a:ln>
          </p:spPr>
          <p:txBody>
            <a:bodyPr/>
            <a:lstStyle/>
            <a:p>
              <a:endParaRPr lang="en-US"/>
            </a:p>
          </p:txBody>
        </p:sp>
        <p:sp>
          <p:nvSpPr>
            <p:cNvPr id="28760" name="Freeform 33"/>
            <p:cNvSpPr>
              <a:spLocks/>
            </p:cNvSpPr>
            <p:nvPr/>
          </p:nvSpPr>
          <p:spPr bwMode="auto">
            <a:xfrm>
              <a:off x="942" y="3476"/>
              <a:ext cx="88" cy="88"/>
            </a:xfrm>
            <a:custGeom>
              <a:avLst/>
              <a:gdLst>
                <a:gd name="T0" fmla="*/ 0 w 177"/>
                <a:gd name="T1" fmla="*/ 0 h 177"/>
                <a:gd name="T2" fmla="*/ 88 w 177"/>
                <a:gd name="T3" fmla="*/ 0 h 177"/>
                <a:gd name="T4" fmla="*/ 87 w 177"/>
                <a:gd name="T5" fmla="*/ 14 h 177"/>
                <a:gd name="T6" fmla="*/ 84 w 177"/>
                <a:gd name="T7" fmla="*/ 28 h 177"/>
                <a:gd name="T8" fmla="*/ 79 w 177"/>
                <a:gd name="T9" fmla="*/ 40 h 177"/>
                <a:gd name="T10" fmla="*/ 72 w 177"/>
                <a:gd name="T11" fmla="*/ 52 h 177"/>
                <a:gd name="T12" fmla="*/ 62 w 177"/>
                <a:gd name="T13" fmla="*/ 62 h 177"/>
                <a:gd name="T14" fmla="*/ 52 w 177"/>
                <a:gd name="T15" fmla="*/ 72 h 177"/>
                <a:gd name="T16" fmla="*/ 40 w 177"/>
                <a:gd name="T17" fmla="*/ 79 h 177"/>
                <a:gd name="T18" fmla="*/ 28 w 177"/>
                <a:gd name="T19" fmla="*/ 84 h 177"/>
                <a:gd name="T20" fmla="*/ 14 w 177"/>
                <a:gd name="T21" fmla="*/ 87 h 177"/>
                <a:gd name="T22" fmla="*/ 0 w 177"/>
                <a:gd name="T23" fmla="*/ 88 h 177"/>
                <a:gd name="T24" fmla="*/ 0 w 177"/>
                <a:gd name="T25" fmla="*/ 0 h 1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7"/>
                <a:gd name="T40" fmla="*/ 0 h 177"/>
                <a:gd name="T41" fmla="*/ 177 w 177"/>
                <a:gd name="T42" fmla="*/ 177 h 1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7" h="177">
                  <a:moveTo>
                    <a:pt x="0" y="0"/>
                  </a:moveTo>
                  <a:lnTo>
                    <a:pt x="177" y="0"/>
                  </a:lnTo>
                  <a:lnTo>
                    <a:pt x="175" y="29"/>
                  </a:lnTo>
                  <a:lnTo>
                    <a:pt x="168" y="56"/>
                  </a:lnTo>
                  <a:lnTo>
                    <a:pt x="158" y="80"/>
                  </a:lnTo>
                  <a:lnTo>
                    <a:pt x="144" y="105"/>
                  </a:lnTo>
                  <a:lnTo>
                    <a:pt x="125" y="125"/>
                  </a:lnTo>
                  <a:lnTo>
                    <a:pt x="105" y="144"/>
                  </a:lnTo>
                  <a:lnTo>
                    <a:pt x="80" y="158"/>
                  </a:lnTo>
                  <a:lnTo>
                    <a:pt x="56" y="168"/>
                  </a:lnTo>
                  <a:lnTo>
                    <a:pt x="29" y="175"/>
                  </a:lnTo>
                  <a:lnTo>
                    <a:pt x="0" y="177"/>
                  </a:lnTo>
                  <a:lnTo>
                    <a:pt x="0" y="0"/>
                  </a:lnTo>
                  <a:close/>
                </a:path>
              </a:pathLst>
            </a:custGeom>
            <a:solidFill>
              <a:srgbClr val="FF3300"/>
            </a:solidFill>
            <a:ln w="1588">
              <a:solidFill>
                <a:srgbClr val="FF3300"/>
              </a:solidFill>
              <a:prstDash val="solid"/>
              <a:round/>
              <a:headEnd/>
              <a:tailEnd/>
            </a:ln>
          </p:spPr>
          <p:txBody>
            <a:bodyPr/>
            <a:lstStyle/>
            <a:p>
              <a:endParaRPr lang="en-US"/>
            </a:p>
          </p:txBody>
        </p:sp>
        <p:sp>
          <p:nvSpPr>
            <p:cNvPr id="28761" name="Freeform 34"/>
            <p:cNvSpPr>
              <a:spLocks/>
            </p:cNvSpPr>
            <p:nvPr/>
          </p:nvSpPr>
          <p:spPr bwMode="auto">
            <a:xfrm>
              <a:off x="854" y="3388"/>
              <a:ext cx="88" cy="88"/>
            </a:xfrm>
            <a:custGeom>
              <a:avLst/>
              <a:gdLst>
                <a:gd name="T0" fmla="*/ 0 w 176"/>
                <a:gd name="T1" fmla="*/ 88 h 176"/>
                <a:gd name="T2" fmla="*/ 88 w 176"/>
                <a:gd name="T3" fmla="*/ 88 h 176"/>
                <a:gd name="T4" fmla="*/ 88 w 176"/>
                <a:gd name="T5" fmla="*/ 0 h 176"/>
                <a:gd name="T6" fmla="*/ 75 w 176"/>
                <a:gd name="T7" fmla="*/ 1 h 176"/>
                <a:gd name="T8" fmla="*/ 61 w 176"/>
                <a:gd name="T9" fmla="*/ 5 h 176"/>
                <a:gd name="T10" fmla="*/ 48 w 176"/>
                <a:gd name="T11" fmla="*/ 10 h 176"/>
                <a:gd name="T12" fmla="*/ 37 w 176"/>
                <a:gd name="T13" fmla="*/ 17 h 176"/>
                <a:gd name="T14" fmla="*/ 26 w 176"/>
                <a:gd name="T15" fmla="*/ 26 h 176"/>
                <a:gd name="T16" fmla="*/ 17 w 176"/>
                <a:gd name="T17" fmla="*/ 37 h 176"/>
                <a:gd name="T18" fmla="*/ 10 w 176"/>
                <a:gd name="T19" fmla="*/ 48 h 176"/>
                <a:gd name="T20" fmla="*/ 5 w 176"/>
                <a:gd name="T21" fmla="*/ 61 h 176"/>
                <a:gd name="T22" fmla="*/ 1 w 176"/>
                <a:gd name="T23" fmla="*/ 75 h 176"/>
                <a:gd name="T24" fmla="*/ 0 w 176"/>
                <a:gd name="T25" fmla="*/ 88 h 1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6"/>
                <a:gd name="T40" fmla="*/ 0 h 176"/>
                <a:gd name="T41" fmla="*/ 176 w 176"/>
                <a:gd name="T42" fmla="*/ 176 h 17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6" h="176">
                  <a:moveTo>
                    <a:pt x="0" y="176"/>
                  </a:moveTo>
                  <a:lnTo>
                    <a:pt x="176" y="176"/>
                  </a:lnTo>
                  <a:lnTo>
                    <a:pt x="176" y="0"/>
                  </a:lnTo>
                  <a:lnTo>
                    <a:pt x="149" y="3"/>
                  </a:lnTo>
                  <a:lnTo>
                    <a:pt x="122" y="10"/>
                  </a:lnTo>
                  <a:lnTo>
                    <a:pt x="97" y="20"/>
                  </a:lnTo>
                  <a:lnTo>
                    <a:pt x="73" y="34"/>
                  </a:lnTo>
                  <a:lnTo>
                    <a:pt x="52" y="52"/>
                  </a:lnTo>
                  <a:lnTo>
                    <a:pt x="34" y="73"/>
                  </a:lnTo>
                  <a:lnTo>
                    <a:pt x="20" y="97"/>
                  </a:lnTo>
                  <a:lnTo>
                    <a:pt x="10" y="122"/>
                  </a:lnTo>
                  <a:lnTo>
                    <a:pt x="3" y="149"/>
                  </a:lnTo>
                  <a:lnTo>
                    <a:pt x="0" y="176"/>
                  </a:lnTo>
                  <a:close/>
                </a:path>
              </a:pathLst>
            </a:custGeom>
            <a:solidFill>
              <a:srgbClr val="FF3300"/>
            </a:solidFill>
            <a:ln w="1588">
              <a:solidFill>
                <a:srgbClr val="FF3300"/>
              </a:solidFill>
              <a:prstDash val="solid"/>
              <a:round/>
              <a:headEnd/>
              <a:tailEnd/>
            </a:ln>
          </p:spPr>
          <p:txBody>
            <a:bodyPr/>
            <a:lstStyle/>
            <a:p>
              <a:endParaRPr lang="en-US"/>
            </a:p>
          </p:txBody>
        </p:sp>
        <p:sp>
          <p:nvSpPr>
            <p:cNvPr id="28762" name="Oval 35"/>
            <p:cNvSpPr>
              <a:spLocks noChangeArrowheads="1"/>
            </p:cNvSpPr>
            <p:nvPr/>
          </p:nvSpPr>
          <p:spPr bwMode="auto">
            <a:xfrm>
              <a:off x="854" y="3388"/>
              <a:ext cx="176" cy="176"/>
            </a:xfrm>
            <a:prstGeom prst="ellipse">
              <a:avLst/>
            </a:prstGeom>
            <a:noFill/>
            <a:ln w="9525">
              <a:solidFill>
                <a:srgbClr val="FF3300"/>
              </a:solidFill>
              <a:round/>
              <a:headEnd/>
              <a:tailEnd/>
            </a:ln>
          </p:spPr>
          <p:txBody>
            <a:bodyPr anchor="ctr">
              <a:spAutoFit/>
            </a:bodyPr>
            <a:lstStyle/>
            <a:p>
              <a:endParaRPr lang="en-US"/>
            </a:p>
          </p:txBody>
        </p:sp>
      </p:grpSp>
      <p:grpSp>
        <p:nvGrpSpPr>
          <p:cNvPr id="28698" name="Group 36"/>
          <p:cNvGrpSpPr>
            <a:grpSpLocks/>
          </p:cNvGrpSpPr>
          <p:nvPr/>
        </p:nvGrpSpPr>
        <p:grpSpPr bwMode="auto">
          <a:xfrm>
            <a:off x="4694238" y="5802313"/>
            <a:ext cx="55562" cy="57150"/>
            <a:chOff x="854" y="3388"/>
            <a:chExt cx="176" cy="176"/>
          </a:xfrm>
        </p:grpSpPr>
        <p:sp>
          <p:nvSpPr>
            <p:cNvPr id="28753" name="Freeform 37"/>
            <p:cNvSpPr>
              <a:spLocks/>
            </p:cNvSpPr>
            <p:nvPr/>
          </p:nvSpPr>
          <p:spPr bwMode="auto">
            <a:xfrm>
              <a:off x="854" y="3476"/>
              <a:ext cx="88" cy="88"/>
            </a:xfrm>
            <a:custGeom>
              <a:avLst/>
              <a:gdLst>
                <a:gd name="T0" fmla="*/ 88 w 176"/>
                <a:gd name="T1" fmla="*/ 0 h 177"/>
                <a:gd name="T2" fmla="*/ 0 w 176"/>
                <a:gd name="T3" fmla="*/ 0 h 177"/>
                <a:gd name="T4" fmla="*/ 1 w 176"/>
                <a:gd name="T5" fmla="*/ 14 h 177"/>
                <a:gd name="T6" fmla="*/ 5 w 176"/>
                <a:gd name="T7" fmla="*/ 28 h 177"/>
                <a:gd name="T8" fmla="*/ 10 w 176"/>
                <a:gd name="T9" fmla="*/ 40 h 177"/>
                <a:gd name="T10" fmla="*/ 17 w 176"/>
                <a:gd name="T11" fmla="*/ 52 h 177"/>
                <a:gd name="T12" fmla="*/ 26 w 176"/>
                <a:gd name="T13" fmla="*/ 62 h 177"/>
                <a:gd name="T14" fmla="*/ 37 w 176"/>
                <a:gd name="T15" fmla="*/ 72 h 177"/>
                <a:gd name="T16" fmla="*/ 48 w 176"/>
                <a:gd name="T17" fmla="*/ 79 h 177"/>
                <a:gd name="T18" fmla="*/ 61 w 176"/>
                <a:gd name="T19" fmla="*/ 84 h 177"/>
                <a:gd name="T20" fmla="*/ 75 w 176"/>
                <a:gd name="T21" fmla="*/ 87 h 177"/>
                <a:gd name="T22" fmla="*/ 88 w 176"/>
                <a:gd name="T23" fmla="*/ 88 h 177"/>
                <a:gd name="T24" fmla="*/ 88 w 176"/>
                <a:gd name="T25" fmla="*/ 0 h 1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6"/>
                <a:gd name="T40" fmla="*/ 0 h 177"/>
                <a:gd name="T41" fmla="*/ 176 w 176"/>
                <a:gd name="T42" fmla="*/ 177 h 1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6" h="177">
                  <a:moveTo>
                    <a:pt x="176" y="0"/>
                  </a:moveTo>
                  <a:lnTo>
                    <a:pt x="0" y="0"/>
                  </a:lnTo>
                  <a:lnTo>
                    <a:pt x="3" y="29"/>
                  </a:lnTo>
                  <a:lnTo>
                    <a:pt x="10" y="56"/>
                  </a:lnTo>
                  <a:lnTo>
                    <a:pt x="20" y="80"/>
                  </a:lnTo>
                  <a:lnTo>
                    <a:pt x="34" y="105"/>
                  </a:lnTo>
                  <a:lnTo>
                    <a:pt x="52" y="125"/>
                  </a:lnTo>
                  <a:lnTo>
                    <a:pt x="73" y="144"/>
                  </a:lnTo>
                  <a:lnTo>
                    <a:pt x="97" y="158"/>
                  </a:lnTo>
                  <a:lnTo>
                    <a:pt x="122" y="168"/>
                  </a:lnTo>
                  <a:lnTo>
                    <a:pt x="149" y="175"/>
                  </a:lnTo>
                  <a:lnTo>
                    <a:pt x="176" y="177"/>
                  </a:lnTo>
                  <a:lnTo>
                    <a:pt x="176" y="0"/>
                  </a:lnTo>
                  <a:close/>
                </a:path>
              </a:pathLst>
            </a:custGeom>
            <a:solidFill>
              <a:schemeClr val="bg1"/>
            </a:solidFill>
            <a:ln w="1588">
              <a:solidFill>
                <a:srgbClr val="000000"/>
              </a:solidFill>
              <a:prstDash val="solid"/>
              <a:round/>
              <a:headEnd/>
              <a:tailEnd/>
            </a:ln>
          </p:spPr>
          <p:txBody>
            <a:bodyPr/>
            <a:lstStyle/>
            <a:p>
              <a:endParaRPr lang="en-US"/>
            </a:p>
          </p:txBody>
        </p:sp>
        <p:sp>
          <p:nvSpPr>
            <p:cNvPr id="28754" name="Freeform 38"/>
            <p:cNvSpPr>
              <a:spLocks/>
            </p:cNvSpPr>
            <p:nvPr/>
          </p:nvSpPr>
          <p:spPr bwMode="auto">
            <a:xfrm>
              <a:off x="942" y="3388"/>
              <a:ext cx="88" cy="88"/>
            </a:xfrm>
            <a:custGeom>
              <a:avLst/>
              <a:gdLst>
                <a:gd name="T0" fmla="*/ 88 w 177"/>
                <a:gd name="T1" fmla="*/ 88 h 176"/>
                <a:gd name="T2" fmla="*/ 0 w 177"/>
                <a:gd name="T3" fmla="*/ 88 h 176"/>
                <a:gd name="T4" fmla="*/ 0 w 177"/>
                <a:gd name="T5" fmla="*/ 0 h 176"/>
                <a:gd name="T6" fmla="*/ 14 w 177"/>
                <a:gd name="T7" fmla="*/ 1 h 176"/>
                <a:gd name="T8" fmla="*/ 28 w 177"/>
                <a:gd name="T9" fmla="*/ 5 h 176"/>
                <a:gd name="T10" fmla="*/ 40 w 177"/>
                <a:gd name="T11" fmla="*/ 10 h 176"/>
                <a:gd name="T12" fmla="*/ 52 w 177"/>
                <a:gd name="T13" fmla="*/ 17 h 176"/>
                <a:gd name="T14" fmla="*/ 62 w 177"/>
                <a:gd name="T15" fmla="*/ 26 h 176"/>
                <a:gd name="T16" fmla="*/ 72 w 177"/>
                <a:gd name="T17" fmla="*/ 37 h 176"/>
                <a:gd name="T18" fmla="*/ 79 w 177"/>
                <a:gd name="T19" fmla="*/ 48 h 176"/>
                <a:gd name="T20" fmla="*/ 84 w 177"/>
                <a:gd name="T21" fmla="*/ 61 h 176"/>
                <a:gd name="T22" fmla="*/ 87 w 177"/>
                <a:gd name="T23" fmla="*/ 75 h 176"/>
                <a:gd name="T24" fmla="*/ 88 w 177"/>
                <a:gd name="T25" fmla="*/ 88 h 1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7"/>
                <a:gd name="T40" fmla="*/ 0 h 176"/>
                <a:gd name="T41" fmla="*/ 177 w 177"/>
                <a:gd name="T42" fmla="*/ 176 h 17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7" h="176">
                  <a:moveTo>
                    <a:pt x="177" y="176"/>
                  </a:moveTo>
                  <a:lnTo>
                    <a:pt x="0" y="176"/>
                  </a:lnTo>
                  <a:lnTo>
                    <a:pt x="0" y="0"/>
                  </a:lnTo>
                  <a:lnTo>
                    <a:pt x="29" y="3"/>
                  </a:lnTo>
                  <a:lnTo>
                    <a:pt x="56" y="10"/>
                  </a:lnTo>
                  <a:lnTo>
                    <a:pt x="80" y="20"/>
                  </a:lnTo>
                  <a:lnTo>
                    <a:pt x="105" y="34"/>
                  </a:lnTo>
                  <a:lnTo>
                    <a:pt x="125" y="52"/>
                  </a:lnTo>
                  <a:lnTo>
                    <a:pt x="144" y="73"/>
                  </a:lnTo>
                  <a:lnTo>
                    <a:pt x="158" y="97"/>
                  </a:lnTo>
                  <a:lnTo>
                    <a:pt x="168" y="122"/>
                  </a:lnTo>
                  <a:lnTo>
                    <a:pt x="175" y="149"/>
                  </a:lnTo>
                  <a:lnTo>
                    <a:pt x="177" y="176"/>
                  </a:lnTo>
                  <a:close/>
                </a:path>
              </a:pathLst>
            </a:custGeom>
            <a:solidFill>
              <a:schemeClr val="bg1"/>
            </a:solidFill>
            <a:ln w="1588">
              <a:solidFill>
                <a:srgbClr val="000000"/>
              </a:solidFill>
              <a:prstDash val="solid"/>
              <a:round/>
              <a:headEnd/>
              <a:tailEnd/>
            </a:ln>
          </p:spPr>
          <p:txBody>
            <a:bodyPr/>
            <a:lstStyle/>
            <a:p>
              <a:endParaRPr lang="en-US"/>
            </a:p>
          </p:txBody>
        </p:sp>
        <p:sp>
          <p:nvSpPr>
            <p:cNvPr id="28755" name="Freeform 39"/>
            <p:cNvSpPr>
              <a:spLocks/>
            </p:cNvSpPr>
            <p:nvPr/>
          </p:nvSpPr>
          <p:spPr bwMode="auto">
            <a:xfrm>
              <a:off x="942" y="3476"/>
              <a:ext cx="88" cy="88"/>
            </a:xfrm>
            <a:custGeom>
              <a:avLst/>
              <a:gdLst>
                <a:gd name="T0" fmla="*/ 0 w 177"/>
                <a:gd name="T1" fmla="*/ 0 h 177"/>
                <a:gd name="T2" fmla="*/ 88 w 177"/>
                <a:gd name="T3" fmla="*/ 0 h 177"/>
                <a:gd name="T4" fmla="*/ 87 w 177"/>
                <a:gd name="T5" fmla="*/ 14 h 177"/>
                <a:gd name="T6" fmla="*/ 84 w 177"/>
                <a:gd name="T7" fmla="*/ 28 h 177"/>
                <a:gd name="T8" fmla="*/ 79 w 177"/>
                <a:gd name="T9" fmla="*/ 40 h 177"/>
                <a:gd name="T10" fmla="*/ 72 w 177"/>
                <a:gd name="T11" fmla="*/ 52 h 177"/>
                <a:gd name="T12" fmla="*/ 62 w 177"/>
                <a:gd name="T13" fmla="*/ 62 h 177"/>
                <a:gd name="T14" fmla="*/ 52 w 177"/>
                <a:gd name="T15" fmla="*/ 72 h 177"/>
                <a:gd name="T16" fmla="*/ 40 w 177"/>
                <a:gd name="T17" fmla="*/ 79 h 177"/>
                <a:gd name="T18" fmla="*/ 28 w 177"/>
                <a:gd name="T19" fmla="*/ 84 h 177"/>
                <a:gd name="T20" fmla="*/ 14 w 177"/>
                <a:gd name="T21" fmla="*/ 87 h 177"/>
                <a:gd name="T22" fmla="*/ 0 w 177"/>
                <a:gd name="T23" fmla="*/ 88 h 177"/>
                <a:gd name="T24" fmla="*/ 0 w 177"/>
                <a:gd name="T25" fmla="*/ 0 h 1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7"/>
                <a:gd name="T40" fmla="*/ 0 h 177"/>
                <a:gd name="T41" fmla="*/ 177 w 177"/>
                <a:gd name="T42" fmla="*/ 177 h 1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7" h="177">
                  <a:moveTo>
                    <a:pt x="0" y="0"/>
                  </a:moveTo>
                  <a:lnTo>
                    <a:pt x="177" y="0"/>
                  </a:lnTo>
                  <a:lnTo>
                    <a:pt x="175" y="29"/>
                  </a:lnTo>
                  <a:lnTo>
                    <a:pt x="168" y="56"/>
                  </a:lnTo>
                  <a:lnTo>
                    <a:pt x="158" y="80"/>
                  </a:lnTo>
                  <a:lnTo>
                    <a:pt x="144" y="105"/>
                  </a:lnTo>
                  <a:lnTo>
                    <a:pt x="125" y="125"/>
                  </a:lnTo>
                  <a:lnTo>
                    <a:pt x="105" y="144"/>
                  </a:lnTo>
                  <a:lnTo>
                    <a:pt x="80" y="158"/>
                  </a:lnTo>
                  <a:lnTo>
                    <a:pt x="56" y="168"/>
                  </a:lnTo>
                  <a:lnTo>
                    <a:pt x="29" y="175"/>
                  </a:lnTo>
                  <a:lnTo>
                    <a:pt x="0" y="177"/>
                  </a:lnTo>
                  <a:lnTo>
                    <a:pt x="0" y="0"/>
                  </a:lnTo>
                  <a:close/>
                </a:path>
              </a:pathLst>
            </a:custGeom>
            <a:solidFill>
              <a:srgbClr val="FF3300"/>
            </a:solidFill>
            <a:ln w="1588">
              <a:solidFill>
                <a:srgbClr val="FF3300"/>
              </a:solidFill>
              <a:prstDash val="solid"/>
              <a:round/>
              <a:headEnd/>
              <a:tailEnd/>
            </a:ln>
          </p:spPr>
          <p:txBody>
            <a:bodyPr/>
            <a:lstStyle/>
            <a:p>
              <a:endParaRPr lang="en-US"/>
            </a:p>
          </p:txBody>
        </p:sp>
        <p:sp>
          <p:nvSpPr>
            <p:cNvPr id="28756" name="Freeform 40"/>
            <p:cNvSpPr>
              <a:spLocks/>
            </p:cNvSpPr>
            <p:nvPr/>
          </p:nvSpPr>
          <p:spPr bwMode="auto">
            <a:xfrm>
              <a:off x="854" y="3388"/>
              <a:ext cx="88" cy="88"/>
            </a:xfrm>
            <a:custGeom>
              <a:avLst/>
              <a:gdLst>
                <a:gd name="T0" fmla="*/ 0 w 176"/>
                <a:gd name="T1" fmla="*/ 88 h 176"/>
                <a:gd name="T2" fmla="*/ 88 w 176"/>
                <a:gd name="T3" fmla="*/ 88 h 176"/>
                <a:gd name="T4" fmla="*/ 88 w 176"/>
                <a:gd name="T5" fmla="*/ 0 h 176"/>
                <a:gd name="T6" fmla="*/ 75 w 176"/>
                <a:gd name="T7" fmla="*/ 1 h 176"/>
                <a:gd name="T8" fmla="*/ 61 w 176"/>
                <a:gd name="T9" fmla="*/ 5 h 176"/>
                <a:gd name="T10" fmla="*/ 48 w 176"/>
                <a:gd name="T11" fmla="*/ 10 h 176"/>
                <a:gd name="T12" fmla="*/ 37 w 176"/>
                <a:gd name="T13" fmla="*/ 17 h 176"/>
                <a:gd name="T14" fmla="*/ 26 w 176"/>
                <a:gd name="T15" fmla="*/ 26 h 176"/>
                <a:gd name="T16" fmla="*/ 17 w 176"/>
                <a:gd name="T17" fmla="*/ 37 h 176"/>
                <a:gd name="T18" fmla="*/ 10 w 176"/>
                <a:gd name="T19" fmla="*/ 48 h 176"/>
                <a:gd name="T20" fmla="*/ 5 w 176"/>
                <a:gd name="T21" fmla="*/ 61 h 176"/>
                <a:gd name="T22" fmla="*/ 1 w 176"/>
                <a:gd name="T23" fmla="*/ 75 h 176"/>
                <a:gd name="T24" fmla="*/ 0 w 176"/>
                <a:gd name="T25" fmla="*/ 88 h 1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6"/>
                <a:gd name="T40" fmla="*/ 0 h 176"/>
                <a:gd name="T41" fmla="*/ 176 w 176"/>
                <a:gd name="T42" fmla="*/ 176 h 17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6" h="176">
                  <a:moveTo>
                    <a:pt x="0" y="176"/>
                  </a:moveTo>
                  <a:lnTo>
                    <a:pt x="176" y="176"/>
                  </a:lnTo>
                  <a:lnTo>
                    <a:pt x="176" y="0"/>
                  </a:lnTo>
                  <a:lnTo>
                    <a:pt x="149" y="3"/>
                  </a:lnTo>
                  <a:lnTo>
                    <a:pt x="122" y="10"/>
                  </a:lnTo>
                  <a:lnTo>
                    <a:pt x="97" y="20"/>
                  </a:lnTo>
                  <a:lnTo>
                    <a:pt x="73" y="34"/>
                  </a:lnTo>
                  <a:lnTo>
                    <a:pt x="52" y="52"/>
                  </a:lnTo>
                  <a:lnTo>
                    <a:pt x="34" y="73"/>
                  </a:lnTo>
                  <a:lnTo>
                    <a:pt x="20" y="97"/>
                  </a:lnTo>
                  <a:lnTo>
                    <a:pt x="10" y="122"/>
                  </a:lnTo>
                  <a:lnTo>
                    <a:pt x="3" y="149"/>
                  </a:lnTo>
                  <a:lnTo>
                    <a:pt x="0" y="176"/>
                  </a:lnTo>
                  <a:close/>
                </a:path>
              </a:pathLst>
            </a:custGeom>
            <a:solidFill>
              <a:srgbClr val="FF3300"/>
            </a:solidFill>
            <a:ln w="1588">
              <a:solidFill>
                <a:srgbClr val="FF3300"/>
              </a:solidFill>
              <a:prstDash val="solid"/>
              <a:round/>
              <a:headEnd/>
              <a:tailEnd/>
            </a:ln>
          </p:spPr>
          <p:txBody>
            <a:bodyPr/>
            <a:lstStyle/>
            <a:p>
              <a:endParaRPr lang="en-US"/>
            </a:p>
          </p:txBody>
        </p:sp>
        <p:sp>
          <p:nvSpPr>
            <p:cNvPr id="28757" name="Oval 41"/>
            <p:cNvSpPr>
              <a:spLocks noChangeArrowheads="1"/>
            </p:cNvSpPr>
            <p:nvPr/>
          </p:nvSpPr>
          <p:spPr bwMode="auto">
            <a:xfrm>
              <a:off x="854" y="3388"/>
              <a:ext cx="176" cy="176"/>
            </a:xfrm>
            <a:prstGeom prst="ellipse">
              <a:avLst/>
            </a:prstGeom>
            <a:noFill/>
            <a:ln w="9525">
              <a:solidFill>
                <a:srgbClr val="FF3300"/>
              </a:solidFill>
              <a:round/>
              <a:headEnd/>
              <a:tailEnd/>
            </a:ln>
          </p:spPr>
          <p:txBody>
            <a:bodyPr anchor="ctr">
              <a:spAutoFit/>
            </a:bodyPr>
            <a:lstStyle/>
            <a:p>
              <a:endParaRPr lang="en-US"/>
            </a:p>
          </p:txBody>
        </p:sp>
      </p:grpSp>
      <p:grpSp>
        <p:nvGrpSpPr>
          <p:cNvPr id="28699" name="Group 42"/>
          <p:cNvGrpSpPr>
            <a:grpSpLocks/>
          </p:cNvGrpSpPr>
          <p:nvPr/>
        </p:nvGrpSpPr>
        <p:grpSpPr bwMode="auto">
          <a:xfrm>
            <a:off x="4364038" y="5726113"/>
            <a:ext cx="347662" cy="103187"/>
            <a:chOff x="2749" y="3607"/>
            <a:chExt cx="219" cy="65"/>
          </a:xfrm>
        </p:grpSpPr>
        <p:sp>
          <p:nvSpPr>
            <p:cNvPr id="28746" name="Line 43"/>
            <p:cNvSpPr>
              <a:spLocks noChangeShapeType="1"/>
            </p:cNvSpPr>
            <p:nvPr/>
          </p:nvSpPr>
          <p:spPr bwMode="auto">
            <a:xfrm flipH="1" flipV="1">
              <a:off x="2784" y="3624"/>
              <a:ext cx="184" cy="48"/>
            </a:xfrm>
            <a:prstGeom prst="line">
              <a:avLst/>
            </a:prstGeom>
            <a:noFill/>
            <a:ln w="25400">
              <a:solidFill>
                <a:srgbClr val="FF0000"/>
              </a:solidFill>
              <a:prstDash val="dash"/>
              <a:round/>
              <a:headEnd/>
              <a:tailEnd/>
            </a:ln>
          </p:spPr>
          <p:txBody>
            <a:bodyPr>
              <a:spAutoFit/>
            </a:bodyPr>
            <a:lstStyle/>
            <a:p>
              <a:endParaRPr lang="en-US"/>
            </a:p>
          </p:txBody>
        </p:sp>
        <p:grpSp>
          <p:nvGrpSpPr>
            <p:cNvPr id="28747" name="Group 44"/>
            <p:cNvGrpSpPr>
              <a:grpSpLocks/>
            </p:cNvGrpSpPr>
            <p:nvPr/>
          </p:nvGrpSpPr>
          <p:grpSpPr bwMode="auto">
            <a:xfrm>
              <a:off x="2749" y="3607"/>
              <a:ext cx="35" cy="36"/>
              <a:chOff x="854" y="3388"/>
              <a:chExt cx="176" cy="176"/>
            </a:xfrm>
          </p:grpSpPr>
          <p:sp>
            <p:nvSpPr>
              <p:cNvPr id="28748" name="Freeform 45"/>
              <p:cNvSpPr>
                <a:spLocks/>
              </p:cNvSpPr>
              <p:nvPr/>
            </p:nvSpPr>
            <p:spPr bwMode="auto">
              <a:xfrm>
                <a:off x="854" y="3476"/>
                <a:ext cx="88" cy="88"/>
              </a:xfrm>
              <a:custGeom>
                <a:avLst/>
                <a:gdLst>
                  <a:gd name="T0" fmla="*/ 88 w 176"/>
                  <a:gd name="T1" fmla="*/ 0 h 177"/>
                  <a:gd name="T2" fmla="*/ 0 w 176"/>
                  <a:gd name="T3" fmla="*/ 0 h 177"/>
                  <a:gd name="T4" fmla="*/ 1 w 176"/>
                  <a:gd name="T5" fmla="*/ 14 h 177"/>
                  <a:gd name="T6" fmla="*/ 5 w 176"/>
                  <a:gd name="T7" fmla="*/ 28 h 177"/>
                  <a:gd name="T8" fmla="*/ 10 w 176"/>
                  <a:gd name="T9" fmla="*/ 40 h 177"/>
                  <a:gd name="T10" fmla="*/ 17 w 176"/>
                  <a:gd name="T11" fmla="*/ 52 h 177"/>
                  <a:gd name="T12" fmla="*/ 26 w 176"/>
                  <a:gd name="T13" fmla="*/ 62 h 177"/>
                  <a:gd name="T14" fmla="*/ 37 w 176"/>
                  <a:gd name="T15" fmla="*/ 72 h 177"/>
                  <a:gd name="T16" fmla="*/ 48 w 176"/>
                  <a:gd name="T17" fmla="*/ 79 h 177"/>
                  <a:gd name="T18" fmla="*/ 61 w 176"/>
                  <a:gd name="T19" fmla="*/ 84 h 177"/>
                  <a:gd name="T20" fmla="*/ 75 w 176"/>
                  <a:gd name="T21" fmla="*/ 87 h 177"/>
                  <a:gd name="T22" fmla="*/ 88 w 176"/>
                  <a:gd name="T23" fmla="*/ 88 h 177"/>
                  <a:gd name="T24" fmla="*/ 88 w 176"/>
                  <a:gd name="T25" fmla="*/ 0 h 1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6"/>
                  <a:gd name="T40" fmla="*/ 0 h 177"/>
                  <a:gd name="T41" fmla="*/ 176 w 176"/>
                  <a:gd name="T42" fmla="*/ 177 h 1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6" h="177">
                    <a:moveTo>
                      <a:pt x="176" y="0"/>
                    </a:moveTo>
                    <a:lnTo>
                      <a:pt x="0" y="0"/>
                    </a:lnTo>
                    <a:lnTo>
                      <a:pt x="3" y="29"/>
                    </a:lnTo>
                    <a:lnTo>
                      <a:pt x="10" y="56"/>
                    </a:lnTo>
                    <a:lnTo>
                      <a:pt x="20" y="80"/>
                    </a:lnTo>
                    <a:lnTo>
                      <a:pt x="34" y="105"/>
                    </a:lnTo>
                    <a:lnTo>
                      <a:pt x="52" y="125"/>
                    </a:lnTo>
                    <a:lnTo>
                      <a:pt x="73" y="144"/>
                    </a:lnTo>
                    <a:lnTo>
                      <a:pt x="97" y="158"/>
                    </a:lnTo>
                    <a:lnTo>
                      <a:pt x="122" y="168"/>
                    </a:lnTo>
                    <a:lnTo>
                      <a:pt x="149" y="175"/>
                    </a:lnTo>
                    <a:lnTo>
                      <a:pt x="176" y="177"/>
                    </a:lnTo>
                    <a:lnTo>
                      <a:pt x="176" y="0"/>
                    </a:lnTo>
                    <a:close/>
                  </a:path>
                </a:pathLst>
              </a:custGeom>
              <a:solidFill>
                <a:schemeClr val="bg1"/>
              </a:solidFill>
              <a:ln w="1588">
                <a:solidFill>
                  <a:srgbClr val="000000"/>
                </a:solidFill>
                <a:prstDash val="solid"/>
                <a:round/>
                <a:headEnd/>
                <a:tailEnd/>
              </a:ln>
            </p:spPr>
            <p:txBody>
              <a:bodyPr/>
              <a:lstStyle/>
              <a:p>
                <a:endParaRPr lang="en-US"/>
              </a:p>
            </p:txBody>
          </p:sp>
          <p:sp>
            <p:nvSpPr>
              <p:cNvPr id="28749" name="Freeform 46"/>
              <p:cNvSpPr>
                <a:spLocks/>
              </p:cNvSpPr>
              <p:nvPr/>
            </p:nvSpPr>
            <p:spPr bwMode="auto">
              <a:xfrm>
                <a:off x="942" y="3388"/>
                <a:ext cx="88" cy="88"/>
              </a:xfrm>
              <a:custGeom>
                <a:avLst/>
                <a:gdLst>
                  <a:gd name="T0" fmla="*/ 88 w 177"/>
                  <a:gd name="T1" fmla="*/ 88 h 176"/>
                  <a:gd name="T2" fmla="*/ 0 w 177"/>
                  <a:gd name="T3" fmla="*/ 88 h 176"/>
                  <a:gd name="T4" fmla="*/ 0 w 177"/>
                  <a:gd name="T5" fmla="*/ 0 h 176"/>
                  <a:gd name="T6" fmla="*/ 14 w 177"/>
                  <a:gd name="T7" fmla="*/ 1 h 176"/>
                  <a:gd name="T8" fmla="*/ 28 w 177"/>
                  <a:gd name="T9" fmla="*/ 5 h 176"/>
                  <a:gd name="T10" fmla="*/ 40 w 177"/>
                  <a:gd name="T11" fmla="*/ 10 h 176"/>
                  <a:gd name="T12" fmla="*/ 52 w 177"/>
                  <a:gd name="T13" fmla="*/ 17 h 176"/>
                  <a:gd name="T14" fmla="*/ 62 w 177"/>
                  <a:gd name="T15" fmla="*/ 26 h 176"/>
                  <a:gd name="T16" fmla="*/ 72 w 177"/>
                  <a:gd name="T17" fmla="*/ 37 h 176"/>
                  <a:gd name="T18" fmla="*/ 79 w 177"/>
                  <a:gd name="T19" fmla="*/ 48 h 176"/>
                  <a:gd name="T20" fmla="*/ 84 w 177"/>
                  <a:gd name="T21" fmla="*/ 61 h 176"/>
                  <a:gd name="T22" fmla="*/ 87 w 177"/>
                  <a:gd name="T23" fmla="*/ 75 h 176"/>
                  <a:gd name="T24" fmla="*/ 88 w 177"/>
                  <a:gd name="T25" fmla="*/ 88 h 1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7"/>
                  <a:gd name="T40" fmla="*/ 0 h 176"/>
                  <a:gd name="T41" fmla="*/ 177 w 177"/>
                  <a:gd name="T42" fmla="*/ 176 h 17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7" h="176">
                    <a:moveTo>
                      <a:pt x="177" y="176"/>
                    </a:moveTo>
                    <a:lnTo>
                      <a:pt x="0" y="176"/>
                    </a:lnTo>
                    <a:lnTo>
                      <a:pt x="0" y="0"/>
                    </a:lnTo>
                    <a:lnTo>
                      <a:pt x="29" y="3"/>
                    </a:lnTo>
                    <a:lnTo>
                      <a:pt x="56" y="10"/>
                    </a:lnTo>
                    <a:lnTo>
                      <a:pt x="80" y="20"/>
                    </a:lnTo>
                    <a:lnTo>
                      <a:pt x="105" y="34"/>
                    </a:lnTo>
                    <a:lnTo>
                      <a:pt x="125" y="52"/>
                    </a:lnTo>
                    <a:lnTo>
                      <a:pt x="144" y="73"/>
                    </a:lnTo>
                    <a:lnTo>
                      <a:pt x="158" y="97"/>
                    </a:lnTo>
                    <a:lnTo>
                      <a:pt x="168" y="122"/>
                    </a:lnTo>
                    <a:lnTo>
                      <a:pt x="175" y="149"/>
                    </a:lnTo>
                    <a:lnTo>
                      <a:pt x="177" y="176"/>
                    </a:lnTo>
                    <a:close/>
                  </a:path>
                </a:pathLst>
              </a:custGeom>
              <a:solidFill>
                <a:schemeClr val="bg1"/>
              </a:solidFill>
              <a:ln w="1588">
                <a:solidFill>
                  <a:srgbClr val="000000"/>
                </a:solidFill>
                <a:prstDash val="solid"/>
                <a:round/>
                <a:headEnd/>
                <a:tailEnd/>
              </a:ln>
            </p:spPr>
            <p:txBody>
              <a:bodyPr/>
              <a:lstStyle/>
              <a:p>
                <a:endParaRPr lang="en-US"/>
              </a:p>
            </p:txBody>
          </p:sp>
          <p:sp>
            <p:nvSpPr>
              <p:cNvPr id="28750" name="Freeform 47"/>
              <p:cNvSpPr>
                <a:spLocks/>
              </p:cNvSpPr>
              <p:nvPr/>
            </p:nvSpPr>
            <p:spPr bwMode="auto">
              <a:xfrm>
                <a:off x="942" y="3476"/>
                <a:ext cx="88" cy="88"/>
              </a:xfrm>
              <a:custGeom>
                <a:avLst/>
                <a:gdLst>
                  <a:gd name="T0" fmla="*/ 0 w 177"/>
                  <a:gd name="T1" fmla="*/ 0 h 177"/>
                  <a:gd name="T2" fmla="*/ 88 w 177"/>
                  <a:gd name="T3" fmla="*/ 0 h 177"/>
                  <a:gd name="T4" fmla="*/ 87 w 177"/>
                  <a:gd name="T5" fmla="*/ 14 h 177"/>
                  <a:gd name="T6" fmla="*/ 84 w 177"/>
                  <a:gd name="T7" fmla="*/ 28 h 177"/>
                  <a:gd name="T8" fmla="*/ 79 w 177"/>
                  <a:gd name="T9" fmla="*/ 40 h 177"/>
                  <a:gd name="T10" fmla="*/ 72 w 177"/>
                  <a:gd name="T11" fmla="*/ 52 h 177"/>
                  <a:gd name="T12" fmla="*/ 62 w 177"/>
                  <a:gd name="T13" fmla="*/ 62 h 177"/>
                  <a:gd name="T14" fmla="*/ 52 w 177"/>
                  <a:gd name="T15" fmla="*/ 72 h 177"/>
                  <a:gd name="T16" fmla="*/ 40 w 177"/>
                  <a:gd name="T17" fmla="*/ 79 h 177"/>
                  <a:gd name="T18" fmla="*/ 28 w 177"/>
                  <a:gd name="T19" fmla="*/ 84 h 177"/>
                  <a:gd name="T20" fmla="*/ 14 w 177"/>
                  <a:gd name="T21" fmla="*/ 87 h 177"/>
                  <a:gd name="T22" fmla="*/ 0 w 177"/>
                  <a:gd name="T23" fmla="*/ 88 h 177"/>
                  <a:gd name="T24" fmla="*/ 0 w 177"/>
                  <a:gd name="T25" fmla="*/ 0 h 1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7"/>
                  <a:gd name="T40" fmla="*/ 0 h 177"/>
                  <a:gd name="T41" fmla="*/ 177 w 177"/>
                  <a:gd name="T42" fmla="*/ 177 h 1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7" h="177">
                    <a:moveTo>
                      <a:pt x="0" y="0"/>
                    </a:moveTo>
                    <a:lnTo>
                      <a:pt x="177" y="0"/>
                    </a:lnTo>
                    <a:lnTo>
                      <a:pt x="175" y="29"/>
                    </a:lnTo>
                    <a:lnTo>
                      <a:pt x="168" y="56"/>
                    </a:lnTo>
                    <a:lnTo>
                      <a:pt x="158" y="80"/>
                    </a:lnTo>
                    <a:lnTo>
                      <a:pt x="144" y="105"/>
                    </a:lnTo>
                    <a:lnTo>
                      <a:pt x="125" y="125"/>
                    </a:lnTo>
                    <a:lnTo>
                      <a:pt x="105" y="144"/>
                    </a:lnTo>
                    <a:lnTo>
                      <a:pt x="80" y="158"/>
                    </a:lnTo>
                    <a:lnTo>
                      <a:pt x="56" y="168"/>
                    </a:lnTo>
                    <a:lnTo>
                      <a:pt x="29" y="175"/>
                    </a:lnTo>
                    <a:lnTo>
                      <a:pt x="0" y="177"/>
                    </a:lnTo>
                    <a:lnTo>
                      <a:pt x="0" y="0"/>
                    </a:lnTo>
                    <a:close/>
                  </a:path>
                </a:pathLst>
              </a:custGeom>
              <a:solidFill>
                <a:srgbClr val="FF3300"/>
              </a:solidFill>
              <a:ln w="1588">
                <a:solidFill>
                  <a:srgbClr val="FF3300"/>
                </a:solidFill>
                <a:prstDash val="solid"/>
                <a:round/>
                <a:headEnd/>
                <a:tailEnd/>
              </a:ln>
            </p:spPr>
            <p:txBody>
              <a:bodyPr/>
              <a:lstStyle/>
              <a:p>
                <a:endParaRPr lang="en-US"/>
              </a:p>
            </p:txBody>
          </p:sp>
          <p:sp>
            <p:nvSpPr>
              <p:cNvPr id="28751" name="Freeform 48"/>
              <p:cNvSpPr>
                <a:spLocks/>
              </p:cNvSpPr>
              <p:nvPr/>
            </p:nvSpPr>
            <p:spPr bwMode="auto">
              <a:xfrm>
                <a:off x="854" y="3388"/>
                <a:ext cx="88" cy="88"/>
              </a:xfrm>
              <a:custGeom>
                <a:avLst/>
                <a:gdLst>
                  <a:gd name="T0" fmla="*/ 0 w 176"/>
                  <a:gd name="T1" fmla="*/ 88 h 176"/>
                  <a:gd name="T2" fmla="*/ 88 w 176"/>
                  <a:gd name="T3" fmla="*/ 88 h 176"/>
                  <a:gd name="T4" fmla="*/ 88 w 176"/>
                  <a:gd name="T5" fmla="*/ 0 h 176"/>
                  <a:gd name="T6" fmla="*/ 75 w 176"/>
                  <a:gd name="T7" fmla="*/ 1 h 176"/>
                  <a:gd name="T8" fmla="*/ 61 w 176"/>
                  <a:gd name="T9" fmla="*/ 5 h 176"/>
                  <a:gd name="T10" fmla="*/ 48 w 176"/>
                  <a:gd name="T11" fmla="*/ 10 h 176"/>
                  <a:gd name="T12" fmla="*/ 37 w 176"/>
                  <a:gd name="T13" fmla="*/ 17 h 176"/>
                  <a:gd name="T14" fmla="*/ 26 w 176"/>
                  <a:gd name="T15" fmla="*/ 26 h 176"/>
                  <a:gd name="T16" fmla="*/ 17 w 176"/>
                  <a:gd name="T17" fmla="*/ 37 h 176"/>
                  <a:gd name="T18" fmla="*/ 10 w 176"/>
                  <a:gd name="T19" fmla="*/ 48 h 176"/>
                  <a:gd name="T20" fmla="*/ 5 w 176"/>
                  <a:gd name="T21" fmla="*/ 61 h 176"/>
                  <a:gd name="T22" fmla="*/ 1 w 176"/>
                  <a:gd name="T23" fmla="*/ 75 h 176"/>
                  <a:gd name="T24" fmla="*/ 0 w 176"/>
                  <a:gd name="T25" fmla="*/ 88 h 1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6"/>
                  <a:gd name="T40" fmla="*/ 0 h 176"/>
                  <a:gd name="T41" fmla="*/ 176 w 176"/>
                  <a:gd name="T42" fmla="*/ 176 h 17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6" h="176">
                    <a:moveTo>
                      <a:pt x="0" y="176"/>
                    </a:moveTo>
                    <a:lnTo>
                      <a:pt x="176" y="176"/>
                    </a:lnTo>
                    <a:lnTo>
                      <a:pt x="176" y="0"/>
                    </a:lnTo>
                    <a:lnTo>
                      <a:pt x="149" y="3"/>
                    </a:lnTo>
                    <a:lnTo>
                      <a:pt x="122" y="10"/>
                    </a:lnTo>
                    <a:lnTo>
                      <a:pt x="97" y="20"/>
                    </a:lnTo>
                    <a:lnTo>
                      <a:pt x="73" y="34"/>
                    </a:lnTo>
                    <a:lnTo>
                      <a:pt x="52" y="52"/>
                    </a:lnTo>
                    <a:lnTo>
                      <a:pt x="34" y="73"/>
                    </a:lnTo>
                    <a:lnTo>
                      <a:pt x="20" y="97"/>
                    </a:lnTo>
                    <a:lnTo>
                      <a:pt x="10" y="122"/>
                    </a:lnTo>
                    <a:lnTo>
                      <a:pt x="3" y="149"/>
                    </a:lnTo>
                    <a:lnTo>
                      <a:pt x="0" y="176"/>
                    </a:lnTo>
                    <a:close/>
                  </a:path>
                </a:pathLst>
              </a:custGeom>
              <a:solidFill>
                <a:srgbClr val="FF3300"/>
              </a:solidFill>
              <a:ln w="1588">
                <a:solidFill>
                  <a:srgbClr val="FF3300"/>
                </a:solidFill>
                <a:prstDash val="solid"/>
                <a:round/>
                <a:headEnd/>
                <a:tailEnd/>
              </a:ln>
            </p:spPr>
            <p:txBody>
              <a:bodyPr/>
              <a:lstStyle/>
              <a:p>
                <a:endParaRPr lang="en-US"/>
              </a:p>
            </p:txBody>
          </p:sp>
          <p:sp>
            <p:nvSpPr>
              <p:cNvPr id="28752" name="Oval 49"/>
              <p:cNvSpPr>
                <a:spLocks noChangeArrowheads="1"/>
              </p:cNvSpPr>
              <p:nvPr/>
            </p:nvSpPr>
            <p:spPr bwMode="auto">
              <a:xfrm>
                <a:off x="854" y="3388"/>
                <a:ext cx="176" cy="176"/>
              </a:xfrm>
              <a:prstGeom prst="ellipse">
                <a:avLst/>
              </a:prstGeom>
              <a:noFill/>
              <a:ln w="9525">
                <a:solidFill>
                  <a:srgbClr val="FF3300"/>
                </a:solidFill>
                <a:round/>
                <a:headEnd/>
                <a:tailEnd/>
              </a:ln>
            </p:spPr>
            <p:txBody>
              <a:bodyPr anchor="ctr">
                <a:spAutoFit/>
              </a:bodyPr>
              <a:lstStyle/>
              <a:p>
                <a:endParaRPr lang="en-US"/>
              </a:p>
            </p:txBody>
          </p:sp>
        </p:grpSp>
      </p:grpSp>
      <p:grpSp>
        <p:nvGrpSpPr>
          <p:cNvPr id="28701" name="Group 53"/>
          <p:cNvGrpSpPr>
            <a:grpSpLocks/>
          </p:cNvGrpSpPr>
          <p:nvPr/>
        </p:nvGrpSpPr>
        <p:grpSpPr bwMode="auto">
          <a:xfrm>
            <a:off x="5078413" y="2809875"/>
            <a:ext cx="584200" cy="2320925"/>
            <a:chOff x="2441" y="1756"/>
            <a:chExt cx="368" cy="1462"/>
          </a:xfrm>
        </p:grpSpPr>
        <p:sp>
          <p:nvSpPr>
            <p:cNvPr id="28742" name="Freeform 54"/>
            <p:cNvSpPr>
              <a:spLocks/>
            </p:cNvSpPr>
            <p:nvPr/>
          </p:nvSpPr>
          <p:spPr bwMode="auto">
            <a:xfrm>
              <a:off x="2546" y="2477"/>
              <a:ext cx="263" cy="741"/>
            </a:xfrm>
            <a:custGeom>
              <a:avLst/>
              <a:gdLst>
                <a:gd name="T0" fmla="*/ 32 w 263"/>
                <a:gd name="T1" fmla="*/ 741 h 741"/>
                <a:gd name="T2" fmla="*/ 13 w 263"/>
                <a:gd name="T3" fmla="*/ 652 h 741"/>
                <a:gd name="T4" fmla="*/ 3 w 263"/>
                <a:gd name="T5" fmla="*/ 562 h 741"/>
                <a:gd name="T6" fmla="*/ 3 w 263"/>
                <a:gd name="T7" fmla="*/ 433 h 741"/>
                <a:gd name="T8" fmla="*/ 19 w 263"/>
                <a:gd name="T9" fmla="*/ 319 h 741"/>
                <a:gd name="T10" fmla="*/ 48 w 263"/>
                <a:gd name="T11" fmla="*/ 231 h 741"/>
                <a:gd name="T12" fmla="*/ 97 w 263"/>
                <a:gd name="T13" fmla="*/ 150 h 741"/>
                <a:gd name="T14" fmla="*/ 172 w 263"/>
                <a:gd name="T15" fmla="*/ 71 h 741"/>
                <a:gd name="T16" fmla="*/ 263 w 263"/>
                <a:gd name="T17" fmla="*/ 0 h 74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3"/>
                <a:gd name="T28" fmla="*/ 0 h 741"/>
                <a:gd name="T29" fmla="*/ 263 w 263"/>
                <a:gd name="T30" fmla="*/ 741 h 74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3" h="741">
                  <a:moveTo>
                    <a:pt x="32" y="741"/>
                  </a:moveTo>
                  <a:cubicBezTo>
                    <a:pt x="29" y="726"/>
                    <a:pt x="18" y="682"/>
                    <a:pt x="13" y="652"/>
                  </a:cubicBezTo>
                  <a:cubicBezTo>
                    <a:pt x="8" y="622"/>
                    <a:pt x="5" y="598"/>
                    <a:pt x="3" y="562"/>
                  </a:cubicBezTo>
                  <a:cubicBezTo>
                    <a:pt x="1" y="526"/>
                    <a:pt x="0" y="473"/>
                    <a:pt x="3" y="433"/>
                  </a:cubicBezTo>
                  <a:cubicBezTo>
                    <a:pt x="6" y="393"/>
                    <a:pt x="12" y="353"/>
                    <a:pt x="19" y="319"/>
                  </a:cubicBezTo>
                  <a:cubicBezTo>
                    <a:pt x="26" y="285"/>
                    <a:pt x="35" y="259"/>
                    <a:pt x="48" y="231"/>
                  </a:cubicBezTo>
                  <a:cubicBezTo>
                    <a:pt x="61" y="203"/>
                    <a:pt x="76" y="177"/>
                    <a:pt x="97" y="150"/>
                  </a:cubicBezTo>
                  <a:cubicBezTo>
                    <a:pt x="118" y="123"/>
                    <a:pt x="144" y="96"/>
                    <a:pt x="172" y="71"/>
                  </a:cubicBezTo>
                  <a:cubicBezTo>
                    <a:pt x="200" y="46"/>
                    <a:pt x="248" y="12"/>
                    <a:pt x="263" y="0"/>
                  </a:cubicBezTo>
                </a:path>
              </a:pathLst>
            </a:custGeom>
            <a:noFill/>
            <a:ln w="12700" cap="flat" cmpd="sng">
              <a:solidFill>
                <a:schemeClr val="tx1"/>
              </a:solidFill>
              <a:prstDash val="solid"/>
              <a:round/>
              <a:headEnd type="none" w="med" len="med"/>
              <a:tailEnd type="none" w="med" len="med"/>
            </a:ln>
          </p:spPr>
          <p:txBody>
            <a:bodyPr anchor="ctr">
              <a:spAutoFit/>
            </a:bodyPr>
            <a:lstStyle/>
            <a:p>
              <a:endParaRPr lang="en-US"/>
            </a:p>
          </p:txBody>
        </p:sp>
        <p:sp>
          <p:nvSpPr>
            <p:cNvPr id="28743" name="Freeform 55"/>
            <p:cNvSpPr>
              <a:spLocks/>
            </p:cNvSpPr>
            <p:nvPr/>
          </p:nvSpPr>
          <p:spPr bwMode="auto">
            <a:xfrm>
              <a:off x="2441" y="1756"/>
              <a:ext cx="368" cy="726"/>
            </a:xfrm>
            <a:custGeom>
              <a:avLst/>
              <a:gdLst>
                <a:gd name="T0" fmla="*/ 0 w 368"/>
                <a:gd name="T1" fmla="*/ 0 h 726"/>
                <a:gd name="T2" fmla="*/ 57 w 368"/>
                <a:gd name="T3" fmla="*/ 102 h 726"/>
                <a:gd name="T4" fmla="*/ 117 w 368"/>
                <a:gd name="T5" fmla="*/ 213 h 726"/>
                <a:gd name="T6" fmla="*/ 168 w 368"/>
                <a:gd name="T7" fmla="*/ 307 h 726"/>
                <a:gd name="T8" fmla="*/ 224 w 368"/>
                <a:gd name="T9" fmla="*/ 425 h 726"/>
                <a:gd name="T10" fmla="*/ 282 w 368"/>
                <a:gd name="T11" fmla="*/ 545 h 726"/>
                <a:gd name="T12" fmla="*/ 336 w 368"/>
                <a:gd name="T13" fmla="*/ 660 h 726"/>
                <a:gd name="T14" fmla="*/ 368 w 368"/>
                <a:gd name="T15" fmla="*/ 726 h 726"/>
                <a:gd name="T16" fmla="*/ 0 60000 65536"/>
                <a:gd name="T17" fmla="*/ 0 60000 65536"/>
                <a:gd name="T18" fmla="*/ 0 60000 65536"/>
                <a:gd name="T19" fmla="*/ 0 60000 65536"/>
                <a:gd name="T20" fmla="*/ 0 60000 65536"/>
                <a:gd name="T21" fmla="*/ 0 60000 65536"/>
                <a:gd name="T22" fmla="*/ 0 60000 65536"/>
                <a:gd name="T23" fmla="*/ 0 60000 65536"/>
                <a:gd name="T24" fmla="*/ 0 w 368"/>
                <a:gd name="T25" fmla="*/ 0 h 726"/>
                <a:gd name="T26" fmla="*/ 368 w 368"/>
                <a:gd name="T27" fmla="*/ 726 h 7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68" h="726">
                  <a:moveTo>
                    <a:pt x="0" y="0"/>
                  </a:moveTo>
                  <a:cubicBezTo>
                    <a:pt x="10" y="17"/>
                    <a:pt x="37" y="66"/>
                    <a:pt x="57" y="102"/>
                  </a:cubicBezTo>
                  <a:cubicBezTo>
                    <a:pt x="77" y="138"/>
                    <a:pt x="99" y="179"/>
                    <a:pt x="117" y="213"/>
                  </a:cubicBezTo>
                  <a:cubicBezTo>
                    <a:pt x="135" y="247"/>
                    <a:pt x="150" y="272"/>
                    <a:pt x="168" y="307"/>
                  </a:cubicBezTo>
                  <a:cubicBezTo>
                    <a:pt x="186" y="342"/>
                    <a:pt x="205" y="385"/>
                    <a:pt x="224" y="425"/>
                  </a:cubicBezTo>
                  <a:cubicBezTo>
                    <a:pt x="243" y="465"/>
                    <a:pt x="263" y="506"/>
                    <a:pt x="282" y="545"/>
                  </a:cubicBezTo>
                  <a:cubicBezTo>
                    <a:pt x="301" y="584"/>
                    <a:pt x="322" y="630"/>
                    <a:pt x="336" y="660"/>
                  </a:cubicBezTo>
                  <a:cubicBezTo>
                    <a:pt x="350" y="690"/>
                    <a:pt x="361" y="712"/>
                    <a:pt x="368" y="726"/>
                  </a:cubicBezTo>
                </a:path>
              </a:pathLst>
            </a:custGeom>
            <a:noFill/>
            <a:ln w="12700" cap="flat" cmpd="sng">
              <a:solidFill>
                <a:schemeClr val="tx1"/>
              </a:solidFill>
              <a:prstDash val="solid"/>
              <a:round/>
              <a:headEnd type="none" w="med" len="med"/>
              <a:tailEnd type="none" w="med" len="med"/>
            </a:ln>
          </p:spPr>
          <p:txBody>
            <a:bodyPr anchor="ctr">
              <a:spAutoFit/>
            </a:bodyPr>
            <a:lstStyle/>
            <a:p>
              <a:endParaRPr lang="en-US"/>
            </a:p>
          </p:txBody>
        </p:sp>
      </p:grpSp>
      <p:sp>
        <p:nvSpPr>
          <p:cNvPr id="28702" name="Line 56"/>
          <p:cNvSpPr>
            <a:spLocks noChangeShapeType="1"/>
          </p:cNvSpPr>
          <p:nvPr/>
        </p:nvSpPr>
        <p:spPr bwMode="auto">
          <a:xfrm flipV="1">
            <a:off x="4973638" y="5276850"/>
            <a:ext cx="736600" cy="549275"/>
          </a:xfrm>
          <a:prstGeom prst="line">
            <a:avLst/>
          </a:prstGeom>
          <a:noFill/>
          <a:ln w="25400">
            <a:solidFill>
              <a:srgbClr val="FF0000"/>
            </a:solidFill>
            <a:prstDash val="dash"/>
            <a:round/>
            <a:headEnd/>
            <a:tailEnd/>
          </a:ln>
        </p:spPr>
        <p:txBody>
          <a:bodyPr>
            <a:spAutoFit/>
          </a:bodyPr>
          <a:lstStyle/>
          <a:p>
            <a:endParaRPr lang="en-US"/>
          </a:p>
        </p:txBody>
      </p:sp>
      <p:sp>
        <p:nvSpPr>
          <p:cNvPr id="28703" name="Line 57"/>
          <p:cNvSpPr>
            <a:spLocks noChangeShapeType="1"/>
          </p:cNvSpPr>
          <p:nvPr/>
        </p:nvSpPr>
        <p:spPr bwMode="auto">
          <a:xfrm flipH="1" flipV="1">
            <a:off x="4067175" y="5059363"/>
            <a:ext cx="323850" cy="688975"/>
          </a:xfrm>
          <a:prstGeom prst="line">
            <a:avLst/>
          </a:prstGeom>
          <a:noFill/>
          <a:ln w="25400">
            <a:solidFill>
              <a:srgbClr val="FF0000"/>
            </a:solidFill>
            <a:prstDash val="dash"/>
            <a:round/>
            <a:headEnd/>
            <a:tailEnd/>
          </a:ln>
        </p:spPr>
        <p:txBody>
          <a:bodyPr>
            <a:spAutoFit/>
          </a:bodyPr>
          <a:lstStyle/>
          <a:p>
            <a:endParaRPr lang="en-US"/>
          </a:p>
        </p:txBody>
      </p:sp>
      <p:grpSp>
        <p:nvGrpSpPr>
          <p:cNvPr id="28704" name="Group 58"/>
          <p:cNvGrpSpPr>
            <a:grpSpLocks/>
          </p:cNvGrpSpPr>
          <p:nvPr/>
        </p:nvGrpSpPr>
        <p:grpSpPr bwMode="auto">
          <a:xfrm>
            <a:off x="4043363" y="5030788"/>
            <a:ext cx="55562" cy="57150"/>
            <a:chOff x="854" y="3388"/>
            <a:chExt cx="176" cy="176"/>
          </a:xfrm>
        </p:grpSpPr>
        <p:sp>
          <p:nvSpPr>
            <p:cNvPr id="28737" name="Freeform 59"/>
            <p:cNvSpPr>
              <a:spLocks/>
            </p:cNvSpPr>
            <p:nvPr/>
          </p:nvSpPr>
          <p:spPr bwMode="auto">
            <a:xfrm>
              <a:off x="854" y="3476"/>
              <a:ext cx="88" cy="88"/>
            </a:xfrm>
            <a:custGeom>
              <a:avLst/>
              <a:gdLst>
                <a:gd name="T0" fmla="*/ 88 w 176"/>
                <a:gd name="T1" fmla="*/ 0 h 177"/>
                <a:gd name="T2" fmla="*/ 0 w 176"/>
                <a:gd name="T3" fmla="*/ 0 h 177"/>
                <a:gd name="T4" fmla="*/ 1 w 176"/>
                <a:gd name="T5" fmla="*/ 14 h 177"/>
                <a:gd name="T6" fmla="*/ 5 w 176"/>
                <a:gd name="T7" fmla="*/ 28 h 177"/>
                <a:gd name="T8" fmla="*/ 10 w 176"/>
                <a:gd name="T9" fmla="*/ 40 h 177"/>
                <a:gd name="T10" fmla="*/ 17 w 176"/>
                <a:gd name="T11" fmla="*/ 52 h 177"/>
                <a:gd name="T12" fmla="*/ 26 w 176"/>
                <a:gd name="T13" fmla="*/ 62 h 177"/>
                <a:gd name="T14" fmla="*/ 37 w 176"/>
                <a:gd name="T15" fmla="*/ 72 h 177"/>
                <a:gd name="T16" fmla="*/ 48 w 176"/>
                <a:gd name="T17" fmla="*/ 79 h 177"/>
                <a:gd name="T18" fmla="*/ 61 w 176"/>
                <a:gd name="T19" fmla="*/ 84 h 177"/>
                <a:gd name="T20" fmla="*/ 75 w 176"/>
                <a:gd name="T21" fmla="*/ 87 h 177"/>
                <a:gd name="T22" fmla="*/ 88 w 176"/>
                <a:gd name="T23" fmla="*/ 88 h 177"/>
                <a:gd name="T24" fmla="*/ 88 w 176"/>
                <a:gd name="T25" fmla="*/ 0 h 1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6"/>
                <a:gd name="T40" fmla="*/ 0 h 177"/>
                <a:gd name="T41" fmla="*/ 176 w 176"/>
                <a:gd name="T42" fmla="*/ 177 h 1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6" h="177">
                  <a:moveTo>
                    <a:pt x="176" y="0"/>
                  </a:moveTo>
                  <a:lnTo>
                    <a:pt x="0" y="0"/>
                  </a:lnTo>
                  <a:lnTo>
                    <a:pt x="3" y="29"/>
                  </a:lnTo>
                  <a:lnTo>
                    <a:pt x="10" y="56"/>
                  </a:lnTo>
                  <a:lnTo>
                    <a:pt x="20" y="80"/>
                  </a:lnTo>
                  <a:lnTo>
                    <a:pt x="34" y="105"/>
                  </a:lnTo>
                  <a:lnTo>
                    <a:pt x="52" y="125"/>
                  </a:lnTo>
                  <a:lnTo>
                    <a:pt x="73" y="144"/>
                  </a:lnTo>
                  <a:lnTo>
                    <a:pt x="97" y="158"/>
                  </a:lnTo>
                  <a:lnTo>
                    <a:pt x="122" y="168"/>
                  </a:lnTo>
                  <a:lnTo>
                    <a:pt x="149" y="175"/>
                  </a:lnTo>
                  <a:lnTo>
                    <a:pt x="176" y="177"/>
                  </a:lnTo>
                  <a:lnTo>
                    <a:pt x="176" y="0"/>
                  </a:lnTo>
                  <a:close/>
                </a:path>
              </a:pathLst>
            </a:custGeom>
            <a:solidFill>
              <a:schemeClr val="bg1"/>
            </a:solidFill>
            <a:ln w="1588">
              <a:solidFill>
                <a:srgbClr val="000000"/>
              </a:solidFill>
              <a:prstDash val="solid"/>
              <a:round/>
              <a:headEnd/>
              <a:tailEnd/>
            </a:ln>
          </p:spPr>
          <p:txBody>
            <a:bodyPr/>
            <a:lstStyle/>
            <a:p>
              <a:endParaRPr lang="en-US"/>
            </a:p>
          </p:txBody>
        </p:sp>
        <p:sp>
          <p:nvSpPr>
            <p:cNvPr id="28738" name="Freeform 60"/>
            <p:cNvSpPr>
              <a:spLocks/>
            </p:cNvSpPr>
            <p:nvPr/>
          </p:nvSpPr>
          <p:spPr bwMode="auto">
            <a:xfrm>
              <a:off x="942" y="3388"/>
              <a:ext cx="88" cy="88"/>
            </a:xfrm>
            <a:custGeom>
              <a:avLst/>
              <a:gdLst>
                <a:gd name="T0" fmla="*/ 88 w 177"/>
                <a:gd name="T1" fmla="*/ 88 h 176"/>
                <a:gd name="T2" fmla="*/ 0 w 177"/>
                <a:gd name="T3" fmla="*/ 88 h 176"/>
                <a:gd name="T4" fmla="*/ 0 w 177"/>
                <a:gd name="T5" fmla="*/ 0 h 176"/>
                <a:gd name="T6" fmla="*/ 14 w 177"/>
                <a:gd name="T7" fmla="*/ 1 h 176"/>
                <a:gd name="T8" fmla="*/ 28 w 177"/>
                <a:gd name="T9" fmla="*/ 5 h 176"/>
                <a:gd name="T10" fmla="*/ 40 w 177"/>
                <a:gd name="T11" fmla="*/ 10 h 176"/>
                <a:gd name="T12" fmla="*/ 52 w 177"/>
                <a:gd name="T13" fmla="*/ 17 h 176"/>
                <a:gd name="T14" fmla="*/ 62 w 177"/>
                <a:gd name="T15" fmla="*/ 26 h 176"/>
                <a:gd name="T16" fmla="*/ 72 w 177"/>
                <a:gd name="T17" fmla="*/ 37 h 176"/>
                <a:gd name="T18" fmla="*/ 79 w 177"/>
                <a:gd name="T19" fmla="*/ 48 h 176"/>
                <a:gd name="T20" fmla="*/ 84 w 177"/>
                <a:gd name="T21" fmla="*/ 61 h 176"/>
                <a:gd name="T22" fmla="*/ 87 w 177"/>
                <a:gd name="T23" fmla="*/ 75 h 176"/>
                <a:gd name="T24" fmla="*/ 88 w 177"/>
                <a:gd name="T25" fmla="*/ 88 h 1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7"/>
                <a:gd name="T40" fmla="*/ 0 h 176"/>
                <a:gd name="T41" fmla="*/ 177 w 177"/>
                <a:gd name="T42" fmla="*/ 176 h 17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7" h="176">
                  <a:moveTo>
                    <a:pt x="177" y="176"/>
                  </a:moveTo>
                  <a:lnTo>
                    <a:pt x="0" y="176"/>
                  </a:lnTo>
                  <a:lnTo>
                    <a:pt x="0" y="0"/>
                  </a:lnTo>
                  <a:lnTo>
                    <a:pt x="29" y="3"/>
                  </a:lnTo>
                  <a:lnTo>
                    <a:pt x="56" y="10"/>
                  </a:lnTo>
                  <a:lnTo>
                    <a:pt x="80" y="20"/>
                  </a:lnTo>
                  <a:lnTo>
                    <a:pt x="105" y="34"/>
                  </a:lnTo>
                  <a:lnTo>
                    <a:pt x="125" y="52"/>
                  </a:lnTo>
                  <a:lnTo>
                    <a:pt x="144" y="73"/>
                  </a:lnTo>
                  <a:lnTo>
                    <a:pt x="158" y="97"/>
                  </a:lnTo>
                  <a:lnTo>
                    <a:pt x="168" y="122"/>
                  </a:lnTo>
                  <a:lnTo>
                    <a:pt x="175" y="149"/>
                  </a:lnTo>
                  <a:lnTo>
                    <a:pt x="177" y="176"/>
                  </a:lnTo>
                  <a:close/>
                </a:path>
              </a:pathLst>
            </a:custGeom>
            <a:solidFill>
              <a:schemeClr val="bg1"/>
            </a:solidFill>
            <a:ln w="1588">
              <a:solidFill>
                <a:srgbClr val="000000"/>
              </a:solidFill>
              <a:prstDash val="solid"/>
              <a:round/>
              <a:headEnd/>
              <a:tailEnd/>
            </a:ln>
          </p:spPr>
          <p:txBody>
            <a:bodyPr/>
            <a:lstStyle/>
            <a:p>
              <a:endParaRPr lang="en-US"/>
            </a:p>
          </p:txBody>
        </p:sp>
        <p:sp>
          <p:nvSpPr>
            <p:cNvPr id="28739" name="Freeform 61"/>
            <p:cNvSpPr>
              <a:spLocks/>
            </p:cNvSpPr>
            <p:nvPr/>
          </p:nvSpPr>
          <p:spPr bwMode="auto">
            <a:xfrm>
              <a:off x="942" y="3476"/>
              <a:ext cx="88" cy="88"/>
            </a:xfrm>
            <a:custGeom>
              <a:avLst/>
              <a:gdLst>
                <a:gd name="T0" fmla="*/ 0 w 177"/>
                <a:gd name="T1" fmla="*/ 0 h 177"/>
                <a:gd name="T2" fmla="*/ 88 w 177"/>
                <a:gd name="T3" fmla="*/ 0 h 177"/>
                <a:gd name="T4" fmla="*/ 87 w 177"/>
                <a:gd name="T5" fmla="*/ 14 h 177"/>
                <a:gd name="T6" fmla="*/ 84 w 177"/>
                <a:gd name="T7" fmla="*/ 28 h 177"/>
                <a:gd name="T8" fmla="*/ 79 w 177"/>
                <a:gd name="T9" fmla="*/ 40 h 177"/>
                <a:gd name="T10" fmla="*/ 72 w 177"/>
                <a:gd name="T11" fmla="*/ 52 h 177"/>
                <a:gd name="T12" fmla="*/ 62 w 177"/>
                <a:gd name="T13" fmla="*/ 62 h 177"/>
                <a:gd name="T14" fmla="*/ 52 w 177"/>
                <a:gd name="T15" fmla="*/ 72 h 177"/>
                <a:gd name="T16" fmla="*/ 40 w 177"/>
                <a:gd name="T17" fmla="*/ 79 h 177"/>
                <a:gd name="T18" fmla="*/ 28 w 177"/>
                <a:gd name="T19" fmla="*/ 84 h 177"/>
                <a:gd name="T20" fmla="*/ 14 w 177"/>
                <a:gd name="T21" fmla="*/ 87 h 177"/>
                <a:gd name="T22" fmla="*/ 0 w 177"/>
                <a:gd name="T23" fmla="*/ 88 h 177"/>
                <a:gd name="T24" fmla="*/ 0 w 177"/>
                <a:gd name="T25" fmla="*/ 0 h 1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7"/>
                <a:gd name="T40" fmla="*/ 0 h 177"/>
                <a:gd name="T41" fmla="*/ 177 w 177"/>
                <a:gd name="T42" fmla="*/ 177 h 1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7" h="177">
                  <a:moveTo>
                    <a:pt x="0" y="0"/>
                  </a:moveTo>
                  <a:lnTo>
                    <a:pt x="177" y="0"/>
                  </a:lnTo>
                  <a:lnTo>
                    <a:pt x="175" y="29"/>
                  </a:lnTo>
                  <a:lnTo>
                    <a:pt x="168" y="56"/>
                  </a:lnTo>
                  <a:lnTo>
                    <a:pt x="158" y="80"/>
                  </a:lnTo>
                  <a:lnTo>
                    <a:pt x="144" y="105"/>
                  </a:lnTo>
                  <a:lnTo>
                    <a:pt x="125" y="125"/>
                  </a:lnTo>
                  <a:lnTo>
                    <a:pt x="105" y="144"/>
                  </a:lnTo>
                  <a:lnTo>
                    <a:pt x="80" y="158"/>
                  </a:lnTo>
                  <a:lnTo>
                    <a:pt x="56" y="168"/>
                  </a:lnTo>
                  <a:lnTo>
                    <a:pt x="29" y="175"/>
                  </a:lnTo>
                  <a:lnTo>
                    <a:pt x="0" y="177"/>
                  </a:lnTo>
                  <a:lnTo>
                    <a:pt x="0" y="0"/>
                  </a:lnTo>
                  <a:close/>
                </a:path>
              </a:pathLst>
            </a:custGeom>
            <a:solidFill>
              <a:srgbClr val="FF3300"/>
            </a:solidFill>
            <a:ln w="1588">
              <a:solidFill>
                <a:srgbClr val="FF3300"/>
              </a:solidFill>
              <a:prstDash val="solid"/>
              <a:round/>
              <a:headEnd/>
              <a:tailEnd/>
            </a:ln>
          </p:spPr>
          <p:txBody>
            <a:bodyPr/>
            <a:lstStyle/>
            <a:p>
              <a:endParaRPr lang="en-US"/>
            </a:p>
          </p:txBody>
        </p:sp>
        <p:sp>
          <p:nvSpPr>
            <p:cNvPr id="28740" name="Freeform 62"/>
            <p:cNvSpPr>
              <a:spLocks/>
            </p:cNvSpPr>
            <p:nvPr/>
          </p:nvSpPr>
          <p:spPr bwMode="auto">
            <a:xfrm>
              <a:off x="854" y="3388"/>
              <a:ext cx="88" cy="88"/>
            </a:xfrm>
            <a:custGeom>
              <a:avLst/>
              <a:gdLst>
                <a:gd name="T0" fmla="*/ 0 w 176"/>
                <a:gd name="T1" fmla="*/ 88 h 176"/>
                <a:gd name="T2" fmla="*/ 88 w 176"/>
                <a:gd name="T3" fmla="*/ 88 h 176"/>
                <a:gd name="T4" fmla="*/ 88 w 176"/>
                <a:gd name="T5" fmla="*/ 0 h 176"/>
                <a:gd name="T6" fmla="*/ 75 w 176"/>
                <a:gd name="T7" fmla="*/ 1 h 176"/>
                <a:gd name="T8" fmla="*/ 61 w 176"/>
                <a:gd name="T9" fmla="*/ 5 h 176"/>
                <a:gd name="T10" fmla="*/ 48 w 176"/>
                <a:gd name="T11" fmla="*/ 10 h 176"/>
                <a:gd name="T12" fmla="*/ 37 w 176"/>
                <a:gd name="T13" fmla="*/ 17 h 176"/>
                <a:gd name="T14" fmla="*/ 26 w 176"/>
                <a:gd name="T15" fmla="*/ 26 h 176"/>
                <a:gd name="T16" fmla="*/ 17 w 176"/>
                <a:gd name="T17" fmla="*/ 37 h 176"/>
                <a:gd name="T18" fmla="*/ 10 w 176"/>
                <a:gd name="T19" fmla="*/ 48 h 176"/>
                <a:gd name="T20" fmla="*/ 5 w 176"/>
                <a:gd name="T21" fmla="*/ 61 h 176"/>
                <a:gd name="T22" fmla="*/ 1 w 176"/>
                <a:gd name="T23" fmla="*/ 75 h 176"/>
                <a:gd name="T24" fmla="*/ 0 w 176"/>
                <a:gd name="T25" fmla="*/ 88 h 1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6"/>
                <a:gd name="T40" fmla="*/ 0 h 176"/>
                <a:gd name="T41" fmla="*/ 176 w 176"/>
                <a:gd name="T42" fmla="*/ 176 h 17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6" h="176">
                  <a:moveTo>
                    <a:pt x="0" y="176"/>
                  </a:moveTo>
                  <a:lnTo>
                    <a:pt x="176" y="176"/>
                  </a:lnTo>
                  <a:lnTo>
                    <a:pt x="176" y="0"/>
                  </a:lnTo>
                  <a:lnTo>
                    <a:pt x="149" y="3"/>
                  </a:lnTo>
                  <a:lnTo>
                    <a:pt x="122" y="10"/>
                  </a:lnTo>
                  <a:lnTo>
                    <a:pt x="97" y="20"/>
                  </a:lnTo>
                  <a:lnTo>
                    <a:pt x="73" y="34"/>
                  </a:lnTo>
                  <a:lnTo>
                    <a:pt x="52" y="52"/>
                  </a:lnTo>
                  <a:lnTo>
                    <a:pt x="34" y="73"/>
                  </a:lnTo>
                  <a:lnTo>
                    <a:pt x="20" y="97"/>
                  </a:lnTo>
                  <a:lnTo>
                    <a:pt x="10" y="122"/>
                  </a:lnTo>
                  <a:lnTo>
                    <a:pt x="3" y="149"/>
                  </a:lnTo>
                  <a:lnTo>
                    <a:pt x="0" y="176"/>
                  </a:lnTo>
                  <a:close/>
                </a:path>
              </a:pathLst>
            </a:custGeom>
            <a:solidFill>
              <a:srgbClr val="FF3300"/>
            </a:solidFill>
            <a:ln w="1588">
              <a:solidFill>
                <a:srgbClr val="FF3300"/>
              </a:solidFill>
              <a:prstDash val="solid"/>
              <a:round/>
              <a:headEnd/>
              <a:tailEnd/>
            </a:ln>
          </p:spPr>
          <p:txBody>
            <a:bodyPr/>
            <a:lstStyle/>
            <a:p>
              <a:endParaRPr lang="en-US"/>
            </a:p>
          </p:txBody>
        </p:sp>
        <p:sp>
          <p:nvSpPr>
            <p:cNvPr id="28741" name="Oval 63"/>
            <p:cNvSpPr>
              <a:spLocks noChangeArrowheads="1"/>
            </p:cNvSpPr>
            <p:nvPr/>
          </p:nvSpPr>
          <p:spPr bwMode="auto">
            <a:xfrm>
              <a:off x="854" y="3388"/>
              <a:ext cx="176" cy="176"/>
            </a:xfrm>
            <a:prstGeom prst="ellipse">
              <a:avLst/>
            </a:prstGeom>
            <a:noFill/>
            <a:ln w="9525">
              <a:solidFill>
                <a:srgbClr val="FF3300"/>
              </a:solidFill>
              <a:round/>
              <a:headEnd/>
              <a:tailEnd/>
            </a:ln>
          </p:spPr>
          <p:txBody>
            <a:bodyPr anchor="ctr">
              <a:spAutoFit/>
            </a:bodyPr>
            <a:lstStyle/>
            <a:p>
              <a:endParaRPr lang="en-US"/>
            </a:p>
          </p:txBody>
        </p:sp>
      </p:grpSp>
      <p:sp>
        <p:nvSpPr>
          <p:cNvPr id="28705" name="Line 64"/>
          <p:cNvSpPr>
            <a:spLocks noChangeShapeType="1"/>
          </p:cNvSpPr>
          <p:nvPr/>
        </p:nvSpPr>
        <p:spPr bwMode="auto">
          <a:xfrm flipH="1" flipV="1">
            <a:off x="5311775" y="5135563"/>
            <a:ext cx="390525" cy="131762"/>
          </a:xfrm>
          <a:prstGeom prst="line">
            <a:avLst/>
          </a:prstGeom>
          <a:noFill/>
          <a:ln w="25400">
            <a:solidFill>
              <a:srgbClr val="FF0000"/>
            </a:solidFill>
            <a:prstDash val="dash"/>
            <a:round/>
            <a:headEnd/>
            <a:tailEnd/>
          </a:ln>
        </p:spPr>
        <p:txBody>
          <a:bodyPr>
            <a:spAutoFit/>
          </a:bodyPr>
          <a:lstStyle/>
          <a:p>
            <a:endParaRPr lang="en-US"/>
          </a:p>
        </p:txBody>
      </p:sp>
      <p:grpSp>
        <p:nvGrpSpPr>
          <p:cNvPr id="28706" name="Group 65"/>
          <p:cNvGrpSpPr>
            <a:grpSpLocks/>
          </p:cNvGrpSpPr>
          <p:nvPr/>
        </p:nvGrpSpPr>
        <p:grpSpPr bwMode="auto">
          <a:xfrm>
            <a:off x="5272088" y="5100638"/>
            <a:ext cx="55562" cy="57150"/>
            <a:chOff x="854" y="3388"/>
            <a:chExt cx="176" cy="176"/>
          </a:xfrm>
        </p:grpSpPr>
        <p:sp>
          <p:nvSpPr>
            <p:cNvPr id="28732" name="Freeform 66"/>
            <p:cNvSpPr>
              <a:spLocks/>
            </p:cNvSpPr>
            <p:nvPr/>
          </p:nvSpPr>
          <p:spPr bwMode="auto">
            <a:xfrm>
              <a:off x="854" y="3476"/>
              <a:ext cx="88" cy="88"/>
            </a:xfrm>
            <a:custGeom>
              <a:avLst/>
              <a:gdLst>
                <a:gd name="T0" fmla="*/ 88 w 176"/>
                <a:gd name="T1" fmla="*/ 0 h 177"/>
                <a:gd name="T2" fmla="*/ 0 w 176"/>
                <a:gd name="T3" fmla="*/ 0 h 177"/>
                <a:gd name="T4" fmla="*/ 1 w 176"/>
                <a:gd name="T5" fmla="*/ 14 h 177"/>
                <a:gd name="T6" fmla="*/ 5 w 176"/>
                <a:gd name="T7" fmla="*/ 28 h 177"/>
                <a:gd name="T8" fmla="*/ 10 w 176"/>
                <a:gd name="T9" fmla="*/ 40 h 177"/>
                <a:gd name="T10" fmla="*/ 17 w 176"/>
                <a:gd name="T11" fmla="*/ 52 h 177"/>
                <a:gd name="T12" fmla="*/ 26 w 176"/>
                <a:gd name="T13" fmla="*/ 62 h 177"/>
                <a:gd name="T14" fmla="*/ 37 w 176"/>
                <a:gd name="T15" fmla="*/ 72 h 177"/>
                <a:gd name="T16" fmla="*/ 48 w 176"/>
                <a:gd name="T17" fmla="*/ 79 h 177"/>
                <a:gd name="T18" fmla="*/ 61 w 176"/>
                <a:gd name="T19" fmla="*/ 84 h 177"/>
                <a:gd name="T20" fmla="*/ 75 w 176"/>
                <a:gd name="T21" fmla="*/ 87 h 177"/>
                <a:gd name="T22" fmla="*/ 88 w 176"/>
                <a:gd name="T23" fmla="*/ 88 h 177"/>
                <a:gd name="T24" fmla="*/ 88 w 176"/>
                <a:gd name="T25" fmla="*/ 0 h 1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6"/>
                <a:gd name="T40" fmla="*/ 0 h 177"/>
                <a:gd name="T41" fmla="*/ 176 w 176"/>
                <a:gd name="T42" fmla="*/ 177 h 1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6" h="177">
                  <a:moveTo>
                    <a:pt x="176" y="0"/>
                  </a:moveTo>
                  <a:lnTo>
                    <a:pt x="0" y="0"/>
                  </a:lnTo>
                  <a:lnTo>
                    <a:pt x="3" y="29"/>
                  </a:lnTo>
                  <a:lnTo>
                    <a:pt x="10" y="56"/>
                  </a:lnTo>
                  <a:lnTo>
                    <a:pt x="20" y="80"/>
                  </a:lnTo>
                  <a:lnTo>
                    <a:pt x="34" y="105"/>
                  </a:lnTo>
                  <a:lnTo>
                    <a:pt x="52" y="125"/>
                  </a:lnTo>
                  <a:lnTo>
                    <a:pt x="73" y="144"/>
                  </a:lnTo>
                  <a:lnTo>
                    <a:pt x="97" y="158"/>
                  </a:lnTo>
                  <a:lnTo>
                    <a:pt x="122" y="168"/>
                  </a:lnTo>
                  <a:lnTo>
                    <a:pt x="149" y="175"/>
                  </a:lnTo>
                  <a:lnTo>
                    <a:pt x="176" y="177"/>
                  </a:lnTo>
                  <a:lnTo>
                    <a:pt x="176" y="0"/>
                  </a:lnTo>
                  <a:close/>
                </a:path>
              </a:pathLst>
            </a:custGeom>
            <a:solidFill>
              <a:schemeClr val="bg1"/>
            </a:solidFill>
            <a:ln w="1588">
              <a:solidFill>
                <a:srgbClr val="000000"/>
              </a:solidFill>
              <a:prstDash val="solid"/>
              <a:round/>
              <a:headEnd/>
              <a:tailEnd/>
            </a:ln>
          </p:spPr>
          <p:txBody>
            <a:bodyPr/>
            <a:lstStyle/>
            <a:p>
              <a:endParaRPr lang="en-US"/>
            </a:p>
          </p:txBody>
        </p:sp>
        <p:sp>
          <p:nvSpPr>
            <p:cNvPr id="28733" name="Freeform 67"/>
            <p:cNvSpPr>
              <a:spLocks/>
            </p:cNvSpPr>
            <p:nvPr/>
          </p:nvSpPr>
          <p:spPr bwMode="auto">
            <a:xfrm>
              <a:off x="942" y="3388"/>
              <a:ext cx="88" cy="88"/>
            </a:xfrm>
            <a:custGeom>
              <a:avLst/>
              <a:gdLst>
                <a:gd name="T0" fmla="*/ 88 w 177"/>
                <a:gd name="T1" fmla="*/ 88 h 176"/>
                <a:gd name="T2" fmla="*/ 0 w 177"/>
                <a:gd name="T3" fmla="*/ 88 h 176"/>
                <a:gd name="T4" fmla="*/ 0 w 177"/>
                <a:gd name="T5" fmla="*/ 0 h 176"/>
                <a:gd name="T6" fmla="*/ 14 w 177"/>
                <a:gd name="T7" fmla="*/ 1 h 176"/>
                <a:gd name="T8" fmla="*/ 28 w 177"/>
                <a:gd name="T9" fmla="*/ 5 h 176"/>
                <a:gd name="T10" fmla="*/ 40 w 177"/>
                <a:gd name="T11" fmla="*/ 10 h 176"/>
                <a:gd name="T12" fmla="*/ 52 w 177"/>
                <a:gd name="T13" fmla="*/ 17 h 176"/>
                <a:gd name="T14" fmla="*/ 62 w 177"/>
                <a:gd name="T15" fmla="*/ 26 h 176"/>
                <a:gd name="T16" fmla="*/ 72 w 177"/>
                <a:gd name="T17" fmla="*/ 37 h 176"/>
                <a:gd name="T18" fmla="*/ 79 w 177"/>
                <a:gd name="T19" fmla="*/ 48 h 176"/>
                <a:gd name="T20" fmla="*/ 84 w 177"/>
                <a:gd name="T21" fmla="*/ 61 h 176"/>
                <a:gd name="T22" fmla="*/ 87 w 177"/>
                <a:gd name="T23" fmla="*/ 75 h 176"/>
                <a:gd name="T24" fmla="*/ 88 w 177"/>
                <a:gd name="T25" fmla="*/ 88 h 1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7"/>
                <a:gd name="T40" fmla="*/ 0 h 176"/>
                <a:gd name="T41" fmla="*/ 177 w 177"/>
                <a:gd name="T42" fmla="*/ 176 h 17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7" h="176">
                  <a:moveTo>
                    <a:pt x="177" y="176"/>
                  </a:moveTo>
                  <a:lnTo>
                    <a:pt x="0" y="176"/>
                  </a:lnTo>
                  <a:lnTo>
                    <a:pt x="0" y="0"/>
                  </a:lnTo>
                  <a:lnTo>
                    <a:pt x="29" y="3"/>
                  </a:lnTo>
                  <a:lnTo>
                    <a:pt x="56" y="10"/>
                  </a:lnTo>
                  <a:lnTo>
                    <a:pt x="80" y="20"/>
                  </a:lnTo>
                  <a:lnTo>
                    <a:pt x="105" y="34"/>
                  </a:lnTo>
                  <a:lnTo>
                    <a:pt x="125" y="52"/>
                  </a:lnTo>
                  <a:lnTo>
                    <a:pt x="144" y="73"/>
                  </a:lnTo>
                  <a:lnTo>
                    <a:pt x="158" y="97"/>
                  </a:lnTo>
                  <a:lnTo>
                    <a:pt x="168" y="122"/>
                  </a:lnTo>
                  <a:lnTo>
                    <a:pt x="175" y="149"/>
                  </a:lnTo>
                  <a:lnTo>
                    <a:pt x="177" y="176"/>
                  </a:lnTo>
                  <a:close/>
                </a:path>
              </a:pathLst>
            </a:custGeom>
            <a:solidFill>
              <a:schemeClr val="bg1"/>
            </a:solidFill>
            <a:ln w="1588">
              <a:solidFill>
                <a:srgbClr val="000000"/>
              </a:solidFill>
              <a:prstDash val="solid"/>
              <a:round/>
              <a:headEnd/>
              <a:tailEnd/>
            </a:ln>
          </p:spPr>
          <p:txBody>
            <a:bodyPr/>
            <a:lstStyle/>
            <a:p>
              <a:endParaRPr lang="en-US"/>
            </a:p>
          </p:txBody>
        </p:sp>
        <p:sp>
          <p:nvSpPr>
            <p:cNvPr id="28734" name="Freeform 68"/>
            <p:cNvSpPr>
              <a:spLocks/>
            </p:cNvSpPr>
            <p:nvPr/>
          </p:nvSpPr>
          <p:spPr bwMode="auto">
            <a:xfrm>
              <a:off x="942" y="3476"/>
              <a:ext cx="88" cy="88"/>
            </a:xfrm>
            <a:custGeom>
              <a:avLst/>
              <a:gdLst>
                <a:gd name="T0" fmla="*/ 0 w 177"/>
                <a:gd name="T1" fmla="*/ 0 h 177"/>
                <a:gd name="T2" fmla="*/ 88 w 177"/>
                <a:gd name="T3" fmla="*/ 0 h 177"/>
                <a:gd name="T4" fmla="*/ 87 w 177"/>
                <a:gd name="T5" fmla="*/ 14 h 177"/>
                <a:gd name="T6" fmla="*/ 84 w 177"/>
                <a:gd name="T7" fmla="*/ 28 h 177"/>
                <a:gd name="T8" fmla="*/ 79 w 177"/>
                <a:gd name="T9" fmla="*/ 40 h 177"/>
                <a:gd name="T10" fmla="*/ 72 w 177"/>
                <a:gd name="T11" fmla="*/ 52 h 177"/>
                <a:gd name="T12" fmla="*/ 62 w 177"/>
                <a:gd name="T13" fmla="*/ 62 h 177"/>
                <a:gd name="T14" fmla="*/ 52 w 177"/>
                <a:gd name="T15" fmla="*/ 72 h 177"/>
                <a:gd name="T16" fmla="*/ 40 w 177"/>
                <a:gd name="T17" fmla="*/ 79 h 177"/>
                <a:gd name="T18" fmla="*/ 28 w 177"/>
                <a:gd name="T19" fmla="*/ 84 h 177"/>
                <a:gd name="T20" fmla="*/ 14 w 177"/>
                <a:gd name="T21" fmla="*/ 87 h 177"/>
                <a:gd name="T22" fmla="*/ 0 w 177"/>
                <a:gd name="T23" fmla="*/ 88 h 177"/>
                <a:gd name="T24" fmla="*/ 0 w 177"/>
                <a:gd name="T25" fmla="*/ 0 h 1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7"/>
                <a:gd name="T40" fmla="*/ 0 h 177"/>
                <a:gd name="T41" fmla="*/ 177 w 177"/>
                <a:gd name="T42" fmla="*/ 177 h 1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7" h="177">
                  <a:moveTo>
                    <a:pt x="0" y="0"/>
                  </a:moveTo>
                  <a:lnTo>
                    <a:pt x="177" y="0"/>
                  </a:lnTo>
                  <a:lnTo>
                    <a:pt x="175" y="29"/>
                  </a:lnTo>
                  <a:lnTo>
                    <a:pt x="168" y="56"/>
                  </a:lnTo>
                  <a:lnTo>
                    <a:pt x="158" y="80"/>
                  </a:lnTo>
                  <a:lnTo>
                    <a:pt x="144" y="105"/>
                  </a:lnTo>
                  <a:lnTo>
                    <a:pt x="125" y="125"/>
                  </a:lnTo>
                  <a:lnTo>
                    <a:pt x="105" y="144"/>
                  </a:lnTo>
                  <a:lnTo>
                    <a:pt x="80" y="158"/>
                  </a:lnTo>
                  <a:lnTo>
                    <a:pt x="56" y="168"/>
                  </a:lnTo>
                  <a:lnTo>
                    <a:pt x="29" y="175"/>
                  </a:lnTo>
                  <a:lnTo>
                    <a:pt x="0" y="177"/>
                  </a:lnTo>
                  <a:lnTo>
                    <a:pt x="0" y="0"/>
                  </a:lnTo>
                  <a:close/>
                </a:path>
              </a:pathLst>
            </a:custGeom>
            <a:solidFill>
              <a:srgbClr val="FF3300"/>
            </a:solidFill>
            <a:ln w="1588">
              <a:solidFill>
                <a:srgbClr val="FF3300"/>
              </a:solidFill>
              <a:prstDash val="solid"/>
              <a:round/>
              <a:headEnd/>
              <a:tailEnd/>
            </a:ln>
          </p:spPr>
          <p:txBody>
            <a:bodyPr/>
            <a:lstStyle/>
            <a:p>
              <a:endParaRPr lang="en-US"/>
            </a:p>
          </p:txBody>
        </p:sp>
        <p:sp>
          <p:nvSpPr>
            <p:cNvPr id="28735" name="Freeform 69"/>
            <p:cNvSpPr>
              <a:spLocks/>
            </p:cNvSpPr>
            <p:nvPr/>
          </p:nvSpPr>
          <p:spPr bwMode="auto">
            <a:xfrm>
              <a:off x="854" y="3388"/>
              <a:ext cx="88" cy="88"/>
            </a:xfrm>
            <a:custGeom>
              <a:avLst/>
              <a:gdLst>
                <a:gd name="T0" fmla="*/ 0 w 176"/>
                <a:gd name="T1" fmla="*/ 88 h 176"/>
                <a:gd name="T2" fmla="*/ 88 w 176"/>
                <a:gd name="T3" fmla="*/ 88 h 176"/>
                <a:gd name="T4" fmla="*/ 88 w 176"/>
                <a:gd name="T5" fmla="*/ 0 h 176"/>
                <a:gd name="T6" fmla="*/ 75 w 176"/>
                <a:gd name="T7" fmla="*/ 1 h 176"/>
                <a:gd name="T8" fmla="*/ 61 w 176"/>
                <a:gd name="T9" fmla="*/ 5 h 176"/>
                <a:gd name="T10" fmla="*/ 48 w 176"/>
                <a:gd name="T11" fmla="*/ 10 h 176"/>
                <a:gd name="T12" fmla="*/ 37 w 176"/>
                <a:gd name="T13" fmla="*/ 17 h 176"/>
                <a:gd name="T14" fmla="*/ 26 w 176"/>
                <a:gd name="T15" fmla="*/ 26 h 176"/>
                <a:gd name="T16" fmla="*/ 17 w 176"/>
                <a:gd name="T17" fmla="*/ 37 h 176"/>
                <a:gd name="T18" fmla="*/ 10 w 176"/>
                <a:gd name="T19" fmla="*/ 48 h 176"/>
                <a:gd name="T20" fmla="*/ 5 w 176"/>
                <a:gd name="T21" fmla="*/ 61 h 176"/>
                <a:gd name="T22" fmla="*/ 1 w 176"/>
                <a:gd name="T23" fmla="*/ 75 h 176"/>
                <a:gd name="T24" fmla="*/ 0 w 176"/>
                <a:gd name="T25" fmla="*/ 88 h 1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6"/>
                <a:gd name="T40" fmla="*/ 0 h 176"/>
                <a:gd name="T41" fmla="*/ 176 w 176"/>
                <a:gd name="T42" fmla="*/ 176 h 17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6" h="176">
                  <a:moveTo>
                    <a:pt x="0" y="176"/>
                  </a:moveTo>
                  <a:lnTo>
                    <a:pt x="176" y="176"/>
                  </a:lnTo>
                  <a:lnTo>
                    <a:pt x="176" y="0"/>
                  </a:lnTo>
                  <a:lnTo>
                    <a:pt x="149" y="3"/>
                  </a:lnTo>
                  <a:lnTo>
                    <a:pt x="122" y="10"/>
                  </a:lnTo>
                  <a:lnTo>
                    <a:pt x="97" y="20"/>
                  </a:lnTo>
                  <a:lnTo>
                    <a:pt x="73" y="34"/>
                  </a:lnTo>
                  <a:lnTo>
                    <a:pt x="52" y="52"/>
                  </a:lnTo>
                  <a:lnTo>
                    <a:pt x="34" y="73"/>
                  </a:lnTo>
                  <a:lnTo>
                    <a:pt x="20" y="97"/>
                  </a:lnTo>
                  <a:lnTo>
                    <a:pt x="10" y="122"/>
                  </a:lnTo>
                  <a:lnTo>
                    <a:pt x="3" y="149"/>
                  </a:lnTo>
                  <a:lnTo>
                    <a:pt x="0" y="176"/>
                  </a:lnTo>
                  <a:close/>
                </a:path>
              </a:pathLst>
            </a:custGeom>
            <a:solidFill>
              <a:srgbClr val="FF3300"/>
            </a:solidFill>
            <a:ln w="1588">
              <a:solidFill>
                <a:srgbClr val="FF3300"/>
              </a:solidFill>
              <a:prstDash val="solid"/>
              <a:round/>
              <a:headEnd/>
              <a:tailEnd/>
            </a:ln>
          </p:spPr>
          <p:txBody>
            <a:bodyPr/>
            <a:lstStyle/>
            <a:p>
              <a:endParaRPr lang="en-US"/>
            </a:p>
          </p:txBody>
        </p:sp>
        <p:sp>
          <p:nvSpPr>
            <p:cNvPr id="28736" name="Oval 70"/>
            <p:cNvSpPr>
              <a:spLocks noChangeArrowheads="1"/>
            </p:cNvSpPr>
            <p:nvPr/>
          </p:nvSpPr>
          <p:spPr bwMode="auto">
            <a:xfrm>
              <a:off x="854" y="3388"/>
              <a:ext cx="176" cy="176"/>
            </a:xfrm>
            <a:prstGeom prst="ellipse">
              <a:avLst/>
            </a:prstGeom>
            <a:noFill/>
            <a:ln w="9525">
              <a:solidFill>
                <a:srgbClr val="FF3300"/>
              </a:solidFill>
              <a:round/>
              <a:headEnd/>
              <a:tailEnd/>
            </a:ln>
          </p:spPr>
          <p:txBody>
            <a:bodyPr anchor="ctr">
              <a:spAutoFit/>
            </a:bodyPr>
            <a:lstStyle/>
            <a:p>
              <a:endParaRPr lang="en-US"/>
            </a:p>
          </p:txBody>
        </p:sp>
      </p:grpSp>
      <p:grpSp>
        <p:nvGrpSpPr>
          <p:cNvPr id="28707" name="Group 71"/>
          <p:cNvGrpSpPr>
            <a:grpSpLocks/>
          </p:cNvGrpSpPr>
          <p:nvPr/>
        </p:nvGrpSpPr>
        <p:grpSpPr bwMode="auto">
          <a:xfrm>
            <a:off x="5681663" y="5245100"/>
            <a:ext cx="55562" cy="57150"/>
            <a:chOff x="3579" y="3304"/>
            <a:chExt cx="35" cy="36"/>
          </a:xfrm>
        </p:grpSpPr>
        <p:sp>
          <p:nvSpPr>
            <p:cNvPr id="28727" name="Freeform 72"/>
            <p:cNvSpPr>
              <a:spLocks/>
            </p:cNvSpPr>
            <p:nvPr/>
          </p:nvSpPr>
          <p:spPr bwMode="auto">
            <a:xfrm>
              <a:off x="3579" y="3322"/>
              <a:ext cx="18" cy="18"/>
            </a:xfrm>
            <a:custGeom>
              <a:avLst/>
              <a:gdLst>
                <a:gd name="T0" fmla="*/ 18 w 176"/>
                <a:gd name="T1" fmla="*/ 0 h 177"/>
                <a:gd name="T2" fmla="*/ 0 w 176"/>
                <a:gd name="T3" fmla="*/ 0 h 177"/>
                <a:gd name="T4" fmla="*/ 0 w 176"/>
                <a:gd name="T5" fmla="*/ 3 h 177"/>
                <a:gd name="T6" fmla="*/ 1 w 176"/>
                <a:gd name="T7" fmla="*/ 6 h 177"/>
                <a:gd name="T8" fmla="*/ 2 w 176"/>
                <a:gd name="T9" fmla="*/ 8 h 177"/>
                <a:gd name="T10" fmla="*/ 3 w 176"/>
                <a:gd name="T11" fmla="*/ 11 h 177"/>
                <a:gd name="T12" fmla="*/ 5 w 176"/>
                <a:gd name="T13" fmla="*/ 13 h 177"/>
                <a:gd name="T14" fmla="*/ 7 w 176"/>
                <a:gd name="T15" fmla="*/ 15 h 177"/>
                <a:gd name="T16" fmla="*/ 10 w 176"/>
                <a:gd name="T17" fmla="*/ 16 h 177"/>
                <a:gd name="T18" fmla="*/ 12 w 176"/>
                <a:gd name="T19" fmla="*/ 17 h 177"/>
                <a:gd name="T20" fmla="*/ 15 w 176"/>
                <a:gd name="T21" fmla="*/ 18 h 177"/>
                <a:gd name="T22" fmla="*/ 18 w 176"/>
                <a:gd name="T23" fmla="*/ 18 h 177"/>
                <a:gd name="T24" fmla="*/ 18 w 176"/>
                <a:gd name="T25" fmla="*/ 0 h 1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6"/>
                <a:gd name="T40" fmla="*/ 0 h 177"/>
                <a:gd name="T41" fmla="*/ 176 w 176"/>
                <a:gd name="T42" fmla="*/ 177 h 1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6" h="177">
                  <a:moveTo>
                    <a:pt x="176" y="0"/>
                  </a:moveTo>
                  <a:lnTo>
                    <a:pt x="0" y="0"/>
                  </a:lnTo>
                  <a:lnTo>
                    <a:pt x="3" y="29"/>
                  </a:lnTo>
                  <a:lnTo>
                    <a:pt x="10" y="56"/>
                  </a:lnTo>
                  <a:lnTo>
                    <a:pt x="20" y="80"/>
                  </a:lnTo>
                  <a:lnTo>
                    <a:pt x="34" y="105"/>
                  </a:lnTo>
                  <a:lnTo>
                    <a:pt x="52" y="125"/>
                  </a:lnTo>
                  <a:lnTo>
                    <a:pt x="73" y="144"/>
                  </a:lnTo>
                  <a:lnTo>
                    <a:pt x="97" y="158"/>
                  </a:lnTo>
                  <a:lnTo>
                    <a:pt x="122" y="168"/>
                  </a:lnTo>
                  <a:lnTo>
                    <a:pt x="149" y="175"/>
                  </a:lnTo>
                  <a:lnTo>
                    <a:pt x="176" y="177"/>
                  </a:lnTo>
                  <a:lnTo>
                    <a:pt x="176" y="0"/>
                  </a:lnTo>
                  <a:close/>
                </a:path>
              </a:pathLst>
            </a:custGeom>
            <a:solidFill>
              <a:schemeClr val="bg1"/>
            </a:solidFill>
            <a:ln w="1588">
              <a:solidFill>
                <a:srgbClr val="000000"/>
              </a:solidFill>
              <a:prstDash val="solid"/>
              <a:round/>
              <a:headEnd/>
              <a:tailEnd/>
            </a:ln>
          </p:spPr>
          <p:txBody>
            <a:bodyPr/>
            <a:lstStyle/>
            <a:p>
              <a:endParaRPr lang="en-US"/>
            </a:p>
          </p:txBody>
        </p:sp>
        <p:sp>
          <p:nvSpPr>
            <p:cNvPr id="28728" name="Freeform 73"/>
            <p:cNvSpPr>
              <a:spLocks/>
            </p:cNvSpPr>
            <p:nvPr/>
          </p:nvSpPr>
          <p:spPr bwMode="auto">
            <a:xfrm>
              <a:off x="3597" y="3304"/>
              <a:ext cx="17" cy="18"/>
            </a:xfrm>
            <a:custGeom>
              <a:avLst/>
              <a:gdLst>
                <a:gd name="T0" fmla="*/ 17 w 177"/>
                <a:gd name="T1" fmla="*/ 18 h 176"/>
                <a:gd name="T2" fmla="*/ 0 w 177"/>
                <a:gd name="T3" fmla="*/ 18 h 176"/>
                <a:gd name="T4" fmla="*/ 0 w 177"/>
                <a:gd name="T5" fmla="*/ 0 h 176"/>
                <a:gd name="T6" fmla="*/ 3 w 177"/>
                <a:gd name="T7" fmla="*/ 0 h 176"/>
                <a:gd name="T8" fmla="*/ 5 w 177"/>
                <a:gd name="T9" fmla="*/ 1 h 176"/>
                <a:gd name="T10" fmla="*/ 8 w 177"/>
                <a:gd name="T11" fmla="*/ 2 h 176"/>
                <a:gd name="T12" fmla="*/ 10 w 177"/>
                <a:gd name="T13" fmla="*/ 3 h 176"/>
                <a:gd name="T14" fmla="*/ 12 w 177"/>
                <a:gd name="T15" fmla="*/ 5 h 176"/>
                <a:gd name="T16" fmla="*/ 14 w 177"/>
                <a:gd name="T17" fmla="*/ 7 h 176"/>
                <a:gd name="T18" fmla="*/ 15 w 177"/>
                <a:gd name="T19" fmla="*/ 10 h 176"/>
                <a:gd name="T20" fmla="*/ 16 w 177"/>
                <a:gd name="T21" fmla="*/ 12 h 176"/>
                <a:gd name="T22" fmla="*/ 17 w 177"/>
                <a:gd name="T23" fmla="*/ 15 h 176"/>
                <a:gd name="T24" fmla="*/ 17 w 177"/>
                <a:gd name="T25" fmla="*/ 18 h 1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7"/>
                <a:gd name="T40" fmla="*/ 0 h 176"/>
                <a:gd name="T41" fmla="*/ 177 w 177"/>
                <a:gd name="T42" fmla="*/ 176 h 17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7" h="176">
                  <a:moveTo>
                    <a:pt x="177" y="176"/>
                  </a:moveTo>
                  <a:lnTo>
                    <a:pt x="0" y="176"/>
                  </a:lnTo>
                  <a:lnTo>
                    <a:pt x="0" y="0"/>
                  </a:lnTo>
                  <a:lnTo>
                    <a:pt x="29" y="3"/>
                  </a:lnTo>
                  <a:lnTo>
                    <a:pt x="56" y="10"/>
                  </a:lnTo>
                  <a:lnTo>
                    <a:pt x="80" y="20"/>
                  </a:lnTo>
                  <a:lnTo>
                    <a:pt x="105" y="34"/>
                  </a:lnTo>
                  <a:lnTo>
                    <a:pt x="125" y="52"/>
                  </a:lnTo>
                  <a:lnTo>
                    <a:pt x="144" y="73"/>
                  </a:lnTo>
                  <a:lnTo>
                    <a:pt x="158" y="97"/>
                  </a:lnTo>
                  <a:lnTo>
                    <a:pt x="168" y="122"/>
                  </a:lnTo>
                  <a:lnTo>
                    <a:pt x="175" y="149"/>
                  </a:lnTo>
                  <a:lnTo>
                    <a:pt x="177" y="176"/>
                  </a:lnTo>
                  <a:close/>
                </a:path>
              </a:pathLst>
            </a:custGeom>
            <a:solidFill>
              <a:schemeClr val="bg1"/>
            </a:solidFill>
            <a:ln w="1588">
              <a:solidFill>
                <a:srgbClr val="000000"/>
              </a:solidFill>
              <a:prstDash val="solid"/>
              <a:round/>
              <a:headEnd/>
              <a:tailEnd/>
            </a:ln>
          </p:spPr>
          <p:txBody>
            <a:bodyPr/>
            <a:lstStyle/>
            <a:p>
              <a:endParaRPr lang="en-US"/>
            </a:p>
          </p:txBody>
        </p:sp>
        <p:sp>
          <p:nvSpPr>
            <p:cNvPr id="28729" name="Freeform 74"/>
            <p:cNvSpPr>
              <a:spLocks/>
            </p:cNvSpPr>
            <p:nvPr/>
          </p:nvSpPr>
          <p:spPr bwMode="auto">
            <a:xfrm>
              <a:off x="3597" y="3322"/>
              <a:ext cx="17" cy="18"/>
            </a:xfrm>
            <a:custGeom>
              <a:avLst/>
              <a:gdLst>
                <a:gd name="T0" fmla="*/ 0 w 177"/>
                <a:gd name="T1" fmla="*/ 0 h 177"/>
                <a:gd name="T2" fmla="*/ 17 w 177"/>
                <a:gd name="T3" fmla="*/ 0 h 177"/>
                <a:gd name="T4" fmla="*/ 17 w 177"/>
                <a:gd name="T5" fmla="*/ 3 h 177"/>
                <a:gd name="T6" fmla="*/ 16 w 177"/>
                <a:gd name="T7" fmla="*/ 6 h 177"/>
                <a:gd name="T8" fmla="*/ 15 w 177"/>
                <a:gd name="T9" fmla="*/ 8 h 177"/>
                <a:gd name="T10" fmla="*/ 14 w 177"/>
                <a:gd name="T11" fmla="*/ 11 h 177"/>
                <a:gd name="T12" fmla="*/ 12 w 177"/>
                <a:gd name="T13" fmla="*/ 13 h 177"/>
                <a:gd name="T14" fmla="*/ 10 w 177"/>
                <a:gd name="T15" fmla="*/ 15 h 177"/>
                <a:gd name="T16" fmla="*/ 8 w 177"/>
                <a:gd name="T17" fmla="*/ 16 h 177"/>
                <a:gd name="T18" fmla="*/ 5 w 177"/>
                <a:gd name="T19" fmla="*/ 17 h 177"/>
                <a:gd name="T20" fmla="*/ 3 w 177"/>
                <a:gd name="T21" fmla="*/ 18 h 177"/>
                <a:gd name="T22" fmla="*/ 0 w 177"/>
                <a:gd name="T23" fmla="*/ 18 h 177"/>
                <a:gd name="T24" fmla="*/ 0 w 177"/>
                <a:gd name="T25" fmla="*/ 0 h 1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7"/>
                <a:gd name="T40" fmla="*/ 0 h 177"/>
                <a:gd name="T41" fmla="*/ 177 w 177"/>
                <a:gd name="T42" fmla="*/ 177 h 1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7" h="177">
                  <a:moveTo>
                    <a:pt x="0" y="0"/>
                  </a:moveTo>
                  <a:lnTo>
                    <a:pt x="177" y="0"/>
                  </a:lnTo>
                  <a:lnTo>
                    <a:pt x="175" y="29"/>
                  </a:lnTo>
                  <a:lnTo>
                    <a:pt x="168" y="56"/>
                  </a:lnTo>
                  <a:lnTo>
                    <a:pt x="158" y="80"/>
                  </a:lnTo>
                  <a:lnTo>
                    <a:pt x="144" y="105"/>
                  </a:lnTo>
                  <a:lnTo>
                    <a:pt x="125" y="125"/>
                  </a:lnTo>
                  <a:lnTo>
                    <a:pt x="105" y="144"/>
                  </a:lnTo>
                  <a:lnTo>
                    <a:pt x="80" y="158"/>
                  </a:lnTo>
                  <a:lnTo>
                    <a:pt x="56" y="168"/>
                  </a:lnTo>
                  <a:lnTo>
                    <a:pt x="29" y="175"/>
                  </a:lnTo>
                  <a:lnTo>
                    <a:pt x="0" y="177"/>
                  </a:lnTo>
                  <a:lnTo>
                    <a:pt x="0" y="0"/>
                  </a:lnTo>
                  <a:close/>
                </a:path>
              </a:pathLst>
            </a:custGeom>
            <a:solidFill>
              <a:srgbClr val="FF3300"/>
            </a:solidFill>
            <a:ln w="1588">
              <a:solidFill>
                <a:srgbClr val="FF3300"/>
              </a:solidFill>
              <a:prstDash val="solid"/>
              <a:round/>
              <a:headEnd/>
              <a:tailEnd/>
            </a:ln>
          </p:spPr>
          <p:txBody>
            <a:bodyPr/>
            <a:lstStyle/>
            <a:p>
              <a:endParaRPr lang="en-US"/>
            </a:p>
          </p:txBody>
        </p:sp>
        <p:sp>
          <p:nvSpPr>
            <p:cNvPr id="28730" name="Freeform 75"/>
            <p:cNvSpPr>
              <a:spLocks/>
            </p:cNvSpPr>
            <p:nvPr/>
          </p:nvSpPr>
          <p:spPr bwMode="auto">
            <a:xfrm>
              <a:off x="3579" y="3304"/>
              <a:ext cx="18" cy="18"/>
            </a:xfrm>
            <a:custGeom>
              <a:avLst/>
              <a:gdLst>
                <a:gd name="T0" fmla="*/ 0 w 176"/>
                <a:gd name="T1" fmla="*/ 18 h 176"/>
                <a:gd name="T2" fmla="*/ 18 w 176"/>
                <a:gd name="T3" fmla="*/ 18 h 176"/>
                <a:gd name="T4" fmla="*/ 18 w 176"/>
                <a:gd name="T5" fmla="*/ 0 h 176"/>
                <a:gd name="T6" fmla="*/ 15 w 176"/>
                <a:gd name="T7" fmla="*/ 0 h 176"/>
                <a:gd name="T8" fmla="*/ 12 w 176"/>
                <a:gd name="T9" fmla="*/ 1 h 176"/>
                <a:gd name="T10" fmla="*/ 10 w 176"/>
                <a:gd name="T11" fmla="*/ 2 h 176"/>
                <a:gd name="T12" fmla="*/ 7 w 176"/>
                <a:gd name="T13" fmla="*/ 3 h 176"/>
                <a:gd name="T14" fmla="*/ 5 w 176"/>
                <a:gd name="T15" fmla="*/ 5 h 176"/>
                <a:gd name="T16" fmla="*/ 3 w 176"/>
                <a:gd name="T17" fmla="*/ 7 h 176"/>
                <a:gd name="T18" fmla="*/ 2 w 176"/>
                <a:gd name="T19" fmla="*/ 10 h 176"/>
                <a:gd name="T20" fmla="*/ 1 w 176"/>
                <a:gd name="T21" fmla="*/ 12 h 176"/>
                <a:gd name="T22" fmla="*/ 0 w 176"/>
                <a:gd name="T23" fmla="*/ 15 h 176"/>
                <a:gd name="T24" fmla="*/ 0 w 176"/>
                <a:gd name="T25" fmla="*/ 18 h 1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6"/>
                <a:gd name="T40" fmla="*/ 0 h 176"/>
                <a:gd name="T41" fmla="*/ 176 w 176"/>
                <a:gd name="T42" fmla="*/ 176 h 17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6" h="176">
                  <a:moveTo>
                    <a:pt x="0" y="176"/>
                  </a:moveTo>
                  <a:lnTo>
                    <a:pt x="176" y="176"/>
                  </a:lnTo>
                  <a:lnTo>
                    <a:pt x="176" y="0"/>
                  </a:lnTo>
                  <a:lnTo>
                    <a:pt x="149" y="3"/>
                  </a:lnTo>
                  <a:lnTo>
                    <a:pt x="122" y="10"/>
                  </a:lnTo>
                  <a:lnTo>
                    <a:pt x="97" y="20"/>
                  </a:lnTo>
                  <a:lnTo>
                    <a:pt x="73" y="34"/>
                  </a:lnTo>
                  <a:lnTo>
                    <a:pt x="52" y="52"/>
                  </a:lnTo>
                  <a:lnTo>
                    <a:pt x="34" y="73"/>
                  </a:lnTo>
                  <a:lnTo>
                    <a:pt x="20" y="97"/>
                  </a:lnTo>
                  <a:lnTo>
                    <a:pt x="10" y="122"/>
                  </a:lnTo>
                  <a:lnTo>
                    <a:pt x="3" y="149"/>
                  </a:lnTo>
                  <a:lnTo>
                    <a:pt x="0" y="176"/>
                  </a:lnTo>
                  <a:close/>
                </a:path>
              </a:pathLst>
            </a:custGeom>
            <a:solidFill>
              <a:srgbClr val="FF3300"/>
            </a:solidFill>
            <a:ln w="1588">
              <a:solidFill>
                <a:srgbClr val="FF3300"/>
              </a:solidFill>
              <a:prstDash val="solid"/>
              <a:round/>
              <a:headEnd/>
              <a:tailEnd/>
            </a:ln>
          </p:spPr>
          <p:txBody>
            <a:bodyPr/>
            <a:lstStyle/>
            <a:p>
              <a:endParaRPr lang="en-US"/>
            </a:p>
          </p:txBody>
        </p:sp>
        <p:sp>
          <p:nvSpPr>
            <p:cNvPr id="28731" name="Oval 76"/>
            <p:cNvSpPr>
              <a:spLocks noChangeArrowheads="1"/>
            </p:cNvSpPr>
            <p:nvPr/>
          </p:nvSpPr>
          <p:spPr bwMode="auto">
            <a:xfrm>
              <a:off x="3579" y="3304"/>
              <a:ext cx="35" cy="36"/>
            </a:xfrm>
            <a:prstGeom prst="ellipse">
              <a:avLst/>
            </a:prstGeom>
            <a:noFill/>
            <a:ln w="9525">
              <a:solidFill>
                <a:srgbClr val="FF3300"/>
              </a:solidFill>
              <a:round/>
              <a:headEnd/>
              <a:tailEnd/>
            </a:ln>
          </p:spPr>
          <p:txBody>
            <a:bodyPr anchor="ctr">
              <a:spAutoFit/>
            </a:bodyPr>
            <a:lstStyle/>
            <a:p>
              <a:endParaRPr lang="en-US"/>
            </a:p>
          </p:txBody>
        </p:sp>
      </p:grpSp>
      <p:sp>
        <p:nvSpPr>
          <p:cNvPr id="28708" name="Line 77"/>
          <p:cNvSpPr>
            <a:spLocks noChangeShapeType="1"/>
          </p:cNvSpPr>
          <p:nvPr/>
        </p:nvSpPr>
        <p:spPr bwMode="auto">
          <a:xfrm flipH="1" flipV="1">
            <a:off x="3221038" y="1898650"/>
            <a:ext cx="663575" cy="4314825"/>
          </a:xfrm>
          <a:prstGeom prst="line">
            <a:avLst/>
          </a:prstGeom>
          <a:noFill/>
          <a:ln w="38100">
            <a:solidFill>
              <a:schemeClr val="tx1"/>
            </a:solidFill>
            <a:round/>
            <a:headEnd/>
            <a:tailEnd/>
          </a:ln>
        </p:spPr>
        <p:txBody>
          <a:bodyPr>
            <a:spAutoFit/>
          </a:bodyPr>
          <a:lstStyle/>
          <a:p>
            <a:endParaRPr lang="en-US"/>
          </a:p>
        </p:txBody>
      </p:sp>
      <p:sp>
        <p:nvSpPr>
          <p:cNvPr id="28709" name="Line 78"/>
          <p:cNvSpPr>
            <a:spLocks noChangeShapeType="1"/>
          </p:cNvSpPr>
          <p:nvPr/>
        </p:nvSpPr>
        <p:spPr bwMode="auto">
          <a:xfrm flipV="1">
            <a:off x="5418138" y="1901825"/>
            <a:ext cx="889000" cy="4318000"/>
          </a:xfrm>
          <a:prstGeom prst="line">
            <a:avLst/>
          </a:prstGeom>
          <a:noFill/>
          <a:ln w="38100">
            <a:solidFill>
              <a:schemeClr val="tx1"/>
            </a:solidFill>
            <a:round/>
            <a:headEnd/>
            <a:tailEnd/>
          </a:ln>
        </p:spPr>
        <p:txBody>
          <a:bodyPr>
            <a:spAutoFit/>
          </a:bodyPr>
          <a:lstStyle/>
          <a:p>
            <a:endParaRPr lang="en-US"/>
          </a:p>
        </p:txBody>
      </p:sp>
      <p:sp useBgFill="1">
        <p:nvSpPr>
          <p:cNvPr id="28710" name="Text Box 79"/>
          <p:cNvSpPr txBox="1">
            <a:spLocks noChangeArrowheads="1"/>
          </p:cNvSpPr>
          <p:nvPr/>
        </p:nvSpPr>
        <p:spPr bwMode="auto">
          <a:xfrm>
            <a:off x="4327525" y="2538413"/>
            <a:ext cx="701675" cy="274637"/>
          </a:xfrm>
          <a:prstGeom prst="rect">
            <a:avLst/>
          </a:prstGeom>
          <a:ln w="9525" algn="ctr">
            <a:noFill/>
            <a:miter lim="800000"/>
            <a:headEnd/>
            <a:tailEnd/>
          </a:ln>
        </p:spPr>
        <p:txBody>
          <a:bodyPr wrap="none">
            <a:spAutoFit/>
          </a:bodyPr>
          <a:lstStyle/>
          <a:p>
            <a:pPr algn="ctr"/>
            <a:r>
              <a:rPr lang="en-US" sz="1200"/>
              <a:t>MTOW</a:t>
            </a:r>
          </a:p>
        </p:txBody>
      </p:sp>
      <p:sp useBgFill="1">
        <p:nvSpPr>
          <p:cNvPr id="28711" name="Text Box 80"/>
          <p:cNvSpPr txBox="1">
            <a:spLocks noChangeArrowheads="1"/>
          </p:cNvSpPr>
          <p:nvPr/>
        </p:nvSpPr>
        <p:spPr bwMode="auto">
          <a:xfrm>
            <a:off x="4391025" y="3421063"/>
            <a:ext cx="582613" cy="274637"/>
          </a:xfrm>
          <a:prstGeom prst="rect">
            <a:avLst/>
          </a:prstGeom>
          <a:ln w="9525" algn="ctr">
            <a:noFill/>
            <a:miter lim="800000"/>
            <a:headEnd/>
            <a:tailEnd/>
          </a:ln>
        </p:spPr>
        <p:txBody>
          <a:bodyPr wrap="none">
            <a:spAutoFit/>
          </a:bodyPr>
          <a:lstStyle/>
          <a:p>
            <a:pPr algn="ctr"/>
            <a:r>
              <a:rPr lang="en-US" sz="1200"/>
              <a:t>MLW</a:t>
            </a:r>
          </a:p>
        </p:txBody>
      </p:sp>
      <p:sp useBgFill="1">
        <p:nvSpPr>
          <p:cNvPr id="28712" name="Text Box 81"/>
          <p:cNvSpPr txBox="1">
            <a:spLocks noChangeArrowheads="1"/>
          </p:cNvSpPr>
          <p:nvPr/>
        </p:nvSpPr>
        <p:spPr bwMode="auto">
          <a:xfrm>
            <a:off x="4340225" y="4037013"/>
            <a:ext cx="676275" cy="274637"/>
          </a:xfrm>
          <a:prstGeom prst="rect">
            <a:avLst/>
          </a:prstGeom>
          <a:ln w="9525" algn="ctr">
            <a:noFill/>
            <a:miter lim="800000"/>
            <a:headEnd/>
            <a:tailEnd/>
          </a:ln>
        </p:spPr>
        <p:txBody>
          <a:bodyPr wrap="none">
            <a:spAutoFit/>
          </a:bodyPr>
          <a:lstStyle/>
          <a:p>
            <a:pPr algn="ctr"/>
            <a:r>
              <a:rPr lang="en-US" sz="1200"/>
              <a:t>MZFW</a:t>
            </a:r>
          </a:p>
        </p:txBody>
      </p:sp>
      <p:sp>
        <p:nvSpPr>
          <p:cNvPr id="28713" name="Line 82"/>
          <p:cNvSpPr>
            <a:spLocks noChangeShapeType="1"/>
          </p:cNvSpPr>
          <p:nvPr/>
        </p:nvSpPr>
        <p:spPr bwMode="auto">
          <a:xfrm>
            <a:off x="3346450" y="2806700"/>
            <a:ext cx="2774950" cy="0"/>
          </a:xfrm>
          <a:prstGeom prst="line">
            <a:avLst/>
          </a:prstGeom>
          <a:noFill/>
          <a:ln w="50800">
            <a:solidFill>
              <a:schemeClr val="tx1"/>
            </a:solidFill>
            <a:round/>
            <a:headEnd/>
            <a:tailEnd/>
          </a:ln>
        </p:spPr>
        <p:txBody>
          <a:bodyPr>
            <a:spAutoFit/>
          </a:bodyPr>
          <a:lstStyle/>
          <a:p>
            <a:endParaRPr lang="en-US"/>
          </a:p>
        </p:txBody>
      </p:sp>
      <p:sp>
        <p:nvSpPr>
          <p:cNvPr id="28714" name="Line 83"/>
          <p:cNvSpPr>
            <a:spLocks noChangeShapeType="1"/>
          </p:cNvSpPr>
          <p:nvPr/>
        </p:nvSpPr>
        <p:spPr bwMode="auto">
          <a:xfrm>
            <a:off x="3505200" y="3695700"/>
            <a:ext cx="2419350" cy="0"/>
          </a:xfrm>
          <a:prstGeom prst="line">
            <a:avLst/>
          </a:prstGeom>
          <a:noFill/>
          <a:ln w="50800">
            <a:solidFill>
              <a:schemeClr val="tx1"/>
            </a:solidFill>
            <a:round/>
            <a:headEnd/>
            <a:tailEnd/>
          </a:ln>
        </p:spPr>
        <p:txBody>
          <a:bodyPr>
            <a:spAutoFit/>
          </a:bodyPr>
          <a:lstStyle/>
          <a:p>
            <a:endParaRPr lang="en-US"/>
          </a:p>
        </p:txBody>
      </p:sp>
      <p:sp>
        <p:nvSpPr>
          <p:cNvPr id="28715" name="Line 84"/>
          <p:cNvSpPr>
            <a:spLocks noChangeShapeType="1"/>
          </p:cNvSpPr>
          <p:nvPr/>
        </p:nvSpPr>
        <p:spPr bwMode="auto">
          <a:xfrm>
            <a:off x="3587750" y="4292600"/>
            <a:ext cx="2228850" cy="0"/>
          </a:xfrm>
          <a:prstGeom prst="line">
            <a:avLst/>
          </a:prstGeom>
          <a:noFill/>
          <a:ln w="50800">
            <a:solidFill>
              <a:schemeClr val="tx1"/>
            </a:solidFill>
            <a:round/>
            <a:headEnd/>
            <a:tailEnd/>
          </a:ln>
        </p:spPr>
        <p:txBody>
          <a:bodyPr>
            <a:spAutoFit/>
          </a:bodyPr>
          <a:lstStyle/>
          <a:p>
            <a:endParaRPr lang="en-US"/>
          </a:p>
        </p:txBody>
      </p:sp>
      <p:grpSp>
        <p:nvGrpSpPr>
          <p:cNvPr id="13" name="Group 89"/>
          <p:cNvGrpSpPr>
            <a:grpSpLocks/>
          </p:cNvGrpSpPr>
          <p:nvPr/>
        </p:nvGrpSpPr>
        <p:grpSpPr bwMode="auto">
          <a:xfrm>
            <a:off x="2073276" y="2482850"/>
            <a:ext cx="1584325" cy="2762250"/>
            <a:chOff x="1306" y="1564"/>
            <a:chExt cx="998" cy="1740"/>
          </a:xfrm>
        </p:grpSpPr>
        <p:sp>
          <p:nvSpPr>
            <p:cNvPr id="28721" name="Text Box 90"/>
            <p:cNvSpPr txBox="1">
              <a:spLocks noChangeArrowheads="1"/>
            </p:cNvSpPr>
            <p:nvPr/>
          </p:nvSpPr>
          <p:spPr bwMode="auto">
            <a:xfrm>
              <a:off x="1306" y="2601"/>
              <a:ext cx="712" cy="300"/>
            </a:xfrm>
            <a:prstGeom prst="rect">
              <a:avLst/>
            </a:prstGeom>
            <a:noFill/>
            <a:ln w="9525">
              <a:noFill/>
              <a:miter lim="800000"/>
              <a:headEnd/>
              <a:tailEnd/>
            </a:ln>
          </p:spPr>
          <p:txBody>
            <a:bodyPr wrap="square">
              <a:spAutoFit/>
            </a:bodyPr>
            <a:lstStyle/>
            <a:p>
              <a:pPr algn="ctr">
                <a:lnSpc>
                  <a:spcPct val="90000"/>
                </a:lnSpc>
              </a:pPr>
              <a:r>
                <a:rPr lang="en-US" sz="1400" dirty="0">
                  <a:solidFill>
                    <a:srgbClr val="CC0099"/>
                  </a:solidFill>
                  <a:latin typeface="Verdana" pitchFamily="34" charset="0"/>
                </a:rPr>
                <a:t>Constant Tail Load</a:t>
              </a:r>
            </a:p>
          </p:txBody>
        </p:sp>
        <p:sp>
          <p:nvSpPr>
            <p:cNvPr id="28722" name="Line 91"/>
            <p:cNvSpPr>
              <a:spLocks noChangeShapeType="1"/>
            </p:cNvSpPr>
            <p:nvPr/>
          </p:nvSpPr>
          <p:spPr bwMode="auto">
            <a:xfrm flipV="1">
              <a:off x="1920" y="2112"/>
              <a:ext cx="320" cy="488"/>
            </a:xfrm>
            <a:prstGeom prst="line">
              <a:avLst/>
            </a:prstGeom>
            <a:noFill/>
            <a:ln w="19050">
              <a:solidFill>
                <a:srgbClr val="CC0099"/>
              </a:solidFill>
              <a:round/>
              <a:headEnd/>
              <a:tailEnd type="triangle" w="sm" len="med"/>
            </a:ln>
          </p:spPr>
          <p:txBody>
            <a:bodyPr anchor="ctr">
              <a:spAutoFit/>
            </a:bodyPr>
            <a:lstStyle/>
            <a:p>
              <a:endParaRPr lang="en-US"/>
            </a:p>
          </p:txBody>
        </p:sp>
        <p:sp>
          <p:nvSpPr>
            <p:cNvPr id="28723" name="Line 92"/>
            <p:cNvSpPr>
              <a:spLocks noChangeShapeType="1"/>
            </p:cNvSpPr>
            <p:nvPr/>
          </p:nvSpPr>
          <p:spPr bwMode="auto">
            <a:xfrm flipH="1">
              <a:off x="2152" y="1564"/>
              <a:ext cx="152" cy="1740"/>
            </a:xfrm>
            <a:prstGeom prst="line">
              <a:avLst/>
            </a:prstGeom>
            <a:noFill/>
            <a:ln w="28575">
              <a:solidFill>
                <a:srgbClr val="CC0099"/>
              </a:solidFill>
              <a:prstDash val="dash"/>
              <a:round/>
              <a:headEnd/>
              <a:tailEnd/>
            </a:ln>
          </p:spPr>
          <p:txBody>
            <a:bodyPr anchor="ctr">
              <a:spAutoFit/>
            </a:bodyPr>
            <a:lstStyle/>
            <a:p>
              <a:endParaRPr lang="en-US"/>
            </a:p>
          </p:txBody>
        </p:sp>
      </p:grpSp>
      <p:sp>
        <p:nvSpPr>
          <p:cNvPr id="28719" name="Text Box 105"/>
          <p:cNvSpPr txBox="1">
            <a:spLocks noChangeArrowheads="1"/>
          </p:cNvSpPr>
          <p:nvPr/>
        </p:nvSpPr>
        <p:spPr bwMode="auto">
          <a:xfrm>
            <a:off x="4286250" y="6334125"/>
            <a:ext cx="989013" cy="304800"/>
          </a:xfrm>
          <a:prstGeom prst="rect">
            <a:avLst/>
          </a:prstGeom>
          <a:noFill/>
          <a:ln w="9525">
            <a:noFill/>
            <a:miter lim="800000"/>
            <a:headEnd/>
            <a:tailEnd/>
          </a:ln>
        </p:spPr>
        <p:txBody>
          <a:bodyPr wrap="none">
            <a:spAutoFit/>
          </a:bodyPr>
          <a:lstStyle/>
          <a:p>
            <a:pPr algn="ctr"/>
            <a:r>
              <a:rPr lang="en-US" sz="1400">
                <a:solidFill>
                  <a:srgbClr val="333399"/>
                </a:solidFill>
                <a:latin typeface="Verdana" pitchFamily="34" charset="0"/>
              </a:rPr>
              <a:t>Moment</a:t>
            </a:r>
          </a:p>
        </p:txBody>
      </p:sp>
      <p:sp>
        <p:nvSpPr>
          <p:cNvPr id="28720" name="Text Box 106"/>
          <p:cNvSpPr txBox="1">
            <a:spLocks noChangeArrowheads="1"/>
          </p:cNvSpPr>
          <p:nvPr/>
        </p:nvSpPr>
        <p:spPr bwMode="auto">
          <a:xfrm>
            <a:off x="6896100" y="1570038"/>
            <a:ext cx="855663" cy="260350"/>
          </a:xfrm>
          <a:prstGeom prst="rect">
            <a:avLst/>
          </a:prstGeom>
          <a:noFill/>
          <a:ln w="9525">
            <a:noFill/>
            <a:miter lim="800000"/>
            <a:headEnd/>
            <a:tailEnd/>
          </a:ln>
        </p:spPr>
        <p:txBody>
          <a:bodyPr wrap="none">
            <a:spAutoFit/>
          </a:bodyPr>
          <a:lstStyle/>
          <a:p>
            <a:pPr algn="ctr"/>
            <a:r>
              <a:rPr lang="en-US" sz="1100">
                <a:latin typeface="Verdana" pitchFamily="34" charset="0"/>
              </a:rPr>
              <a:t>(%MAC)</a:t>
            </a:r>
          </a:p>
        </p:txBody>
      </p:sp>
      <p:sp>
        <p:nvSpPr>
          <p:cNvPr id="99" name="Line 89"/>
          <p:cNvSpPr>
            <a:spLocks noChangeShapeType="1"/>
          </p:cNvSpPr>
          <p:nvPr/>
        </p:nvSpPr>
        <p:spPr bwMode="auto">
          <a:xfrm flipV="1">
            <a:off x="2501901" y="2514602"/>
            <a:ext cx="2933700" cy="596900"/>
          </a:xfrm>
          <a:prstGeom prst="line">
            <a:avLst/>
          </a:prstGeom>
          <a:noFill/>
          <a:ln w="28575">
            <a:solidFill>
              <a:schemeClr val="tx1"/>
            </a:solidFill>
            <a:prstDash val="dash"/>
            <a:round/>
            <a:headEnd/>
            <a:tailEnd/>
          </a:ln>
        </p:spPr>
        <p:txBody>
          <a:bodyPr anchor="ctr">
            <a:spAutoFit/>
          </a:bodyPr>
          <a:lstStyle/>
          <a:p>
            <a:endParaRPr lang="en-US"/>
          </a:p>
        </p:txBody>
      </p:sp>
      <p:grpSp>
        <p:nvGrpSpPr>
          <p:cNvPr id="100" name="Group 51"/>
          <p:cNvGrpSpPr>
            <a:grpSpLocks/>
          </p:cNvGrpSpPr>
          <p:nvPr/>
        </p:nvGrpSpPr>
        <p:grpSpPr bwMode="auto">
          <a:xfrm>
            <a:off x="3890962" y="2800350"/>
            <a:ext cx="549275" cy="2270125"/>
            <a:chOff x="2441" y="1756"/>
            <a:chExt cx="368" cy="1462"/>
          </a:xfrm>
        </p:grpSpPr>
        <p:sp>
          <p:nvSpPr>
            <p:cNvPr id="101" name="Freeform 52"/>
            <p:cNvSpPr>
              <a:spLocks/>
            </p:cNvSpPr>
            <p:nvPr/>
          </p:nvSpPr>
          <p:spPr bwMode="auto">
            <a:xfrm>
              <a:off x="2546" y="2477"/>
              <a:ext cx="263" cy="741"/>
            </a:xfrm>
            <a:custGeom>
              <a:avLst/>
              <a:gdLst>
                <a:gd name="T0" fmla="*/ 32 w 263"/>
                <a:gd name="T1" fmla="*/ 741 h 741"/>
                <a:gd name="T2" fmla="*/ 13 w 263"/>
                <a:gd name="T3" fmla="*/ 652 h 741"/>
                <a:gd name="T4" fmla="*/ 3 w 263"/>
                <a:gd name="T5" fmla="*/ 562 h 741"/>
                <a:gd name="T6" fmla="*/ 3 w 263"/>
                <a:gd name="T7" fmla="*/ 433 h 741"/>
                <a:gd name="T8" fmla="*/ 19 w 263"/>
                <a:gd name="T9" fmla="*/ 319 h 741"/>
                <a:gd name="T10" fmla="*/ 48 w 263"/>
                <a:gd name="T11" fmla="*/ 231 h 741"/>
                <a:gd name="T12" fmla="*/ 97 w 263"/>
                <a:gd name="T13" fmla="*/ 150 h 741"/>
                <a:gd name="T14" fmla="*/ 172 w 263"/>
                <a:gd name="T15" fmla="*/ 71 h 741"/>
                <a:gd name="T16" fmla="*/ 263 w 263"/>
                <a:gd name="T17" fmla="*/ 0 h 74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3"/>
                <a:gd name="T28" fmla="*/ 0 h 741"/>
                <a:gd name="T29" fmla="*/ 263 w 263"/>
                <a:gd name="T30" fmla="*/ 741 h 74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3" h="741">
                  <a:moveTo>
                    <a:pt x="32" y="741"/>
                  </a:moveTo>
                  <a:cubicBezTo>
                    <a:pt x="29" y="726"/>
                    <a:pt x="18" y="682"/>
                    <a:pt x="13" y="652"/>
                  </a:cubicBezTo>
                  <a:cubicBezTo>
                    <a:pt x="8" y="622"/>
                    <a:pt x="5" y="598"/>
                    <a:pt x="3" y="562"/>
                  </a:cubicBezTo>
                  <a:cubicBezTo>
                    <a:pt x="1" y="526"/>
                    <a:pt x="0" y="473"/>
                    <a:pt x="3" y="433"/>
                  </a:cubicBezTo>
                  <a:cubicBezTo>
                    <a:pt x="6" y="393"/>
                    <a:pt x="12" y="353"/>
                    <a:pt x="19" y="319"/>
                  </a:cubicBezTo>
                  <a:cubicBezTo>
                    <a:pt x="26" y="285"/>
                    <a:pt x="35" y="259"/>
                    <a:pt x="48" y="231"/>
                  </a:cubicBezTo>
                  <a:cubicBezTo>
                    <a:pt x="61" y="203"/>
                    <a:pt x="76" y="177"/>
                    <a:pt x="97" y="150"/>
                  </a:cubicBezTo>
                  <a:cubicBezTo>
                    <a:pt x="118" y="123"/>
                    <a:pt x="144" y="96"/>
                    <a:pt x="172" y="71"/>
                  </a:cubicBezTo>
                  <a:cubicBezTo>
                    <a:pt x="200" y="46"/>
                    <a:pt x="248" y="12"/>
                    <a:pt x="263" y="0"/>
                  </a:cubicBezTo>
                </a:path>
              </a:pathLst>
            </a:custGeom>
            <a:noFill/>
            <a:ln w="12700" cap="flat" cmpd="sng">
              <a:solidFill>
                <a:schemeClr val="tx1"/>
              </a:solidFill>
              <a:prstDash val="solid"/>
              <a:round/>
              <a:headEnd type="none" w="med" len="med"/>
              <a:tailEnd type="none" w="med" len="med"/>
            </a:ln>
          </p:spPr>
          <p:txBody>
            <a:bodyPr anchor="ctr">
              <a:spAutoFit/>
            </a:bodyPr>
            <a:lstStyle/>
            <a:p>
              <a:endParaRPr lang="en-US"/>
            </a:p>
          </p:txBody>
        </p:sp>
        <p:sp>
          <p:nvSpPr>
            <p:cNvPr id="102" name="Freeform 53"/>
            <p:cNvSpPr>
              <a:spLocks/>
            </p:cNvSpPr>
            <p:nvPr/>
          </p:nvSpPr>
          <p:spPr bwMode="auto">
            <a:xfrm>
              <a:off x="2441" y="1756"/>
              <a:ext cx="368" cy="726"/>
            </a:xfrm>
            <a:custGeom>
              <a:avLst/>
              <a:gdLst>
                <a:gd name="T0" fmla="*/ 0 w 368"/>
                <a:gd name="T1" fmla="*/ 0 h 726"/>
                <a:gd name="T2" fmla="*/ 57 w 368"/>
                <a:gd name="T3" fmla="*/ 102 h 726"/>
                <a:gd name="T4" fmla="*/ 117 w 368"/>
                <a:gd name="T5" fmla="*/ 213 h 726"/>
                <a:gd name="T6" fmla="*/ 168 w 368"/>
                <a:gd name="T7" fmla="*/ 307 h 726"/>
                <a:gd name="T8" fmla="*/ 224 w 368"/>
                <a:gd name="T9" fmla="*/ 425 h 726"/>
                <a:gd name="T10" fmla="*/ 282 w 368"/>
                <a:gd name="T11" fmla="*/ 545 h 726"/>
                <a:gd name="T12" fmla="*/ 336 w 368"/>
                <a:gd name="T13" fmla="*/ 660 h 726"/>
                <a:gd name="T14" fmla="*/ 368 w 368"/>
                <a:gd name="T15" fmla="*/ 726 h 726"/>
                <a:gd name="T16" fmla="*/ 0 60000 65536"/>
                <a:gd name="T17" fmla="*/ 0 60000 65536"/>
                <a:gd name="T18" fmla="*/ 0 60000 65536"/>
                <a:gd name="T19" fmla="*/ 0 60000 65536"/>
                <a:gd name="T20" fmla="*/ 0 60000 65536"/>
                <a:gd name="T21" fmla="*/ 0 60000 65536"/>
                <a:gd name="T22" fmla="*/ 0 60000 65536"/>
                <a:gd name="T23" fmla="*/ 0 60000 65536"/>
                <a:gd name="T24" fmla="*/ 0 w 368"/>
                <a:gd name="T25" fmla="*/ 0 h 726"/>
                <a:gd name="T26" fmla="*/ 368 w 368"/>
                <a:gd name="T27" fmla="*/ 726 h 7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68" h="726">
                  <a:moveTo>
                    <a:pt x="0" y="0"/>
                  </a:moveTo>
                  <a:cubicBezTo>
                    <a:pt x="10" y="17"/>
                    <a:pt x="37" y="66"/>
                    <a:pt x="57" y="102"/>
                  </a:cubicBezTo>
                  <a:cubicBezTo>
                    <a:pt x="77" y="138"/>
                    <a:pt x="99" y="179"/>
                    <a:pt x="117" y="213"/>
                  </a:cubicBezTo>
                  <a:cubicBezTo>
                    <a:pt x="135" y="247"/>
                    <a:pt x="150" y="272"/>
                    <a:pt x="168" y="307"/>
                  </a:cubicBezTo>
                  <a:cubicBezTo>
                    <a:pt x="186" y="342"/>
                    <a:pt x="205" y="385"/>
                    <a:pt x="224" y="425"/>
                  </a:cubicBezTo>
                  <a:cubicBezTo>
                    <a:pt x="243" y="465"/>
                    <a:pt x="263" y="506"/>
                    <a:pt x="282" y="545"/>
                  </a:cubicBezTo>
                  <a:cubicBezTo>
                    <a:pt x="301" y="584"/>
                    <a:pt x="322" y="630"/>
                    <a:pt x="336" y="660"/>
                  </a:cubicBezTo>
                  <a:cubicBezTo>
                    <a:pt x="350" y="690"/>
                    <a:pt x="361" y="712"/>
                    <a:pt x="368" y="726"/>
                  </a:cubicBezTo>
                </a:path>
              </a:pathLst>
            </a:custGeom>
            <a:noFill/>
            <a:ln w="12700" cap="flat" cmpd="sng">
              <a:solidFill>
                <a:schemeClr val="tx1"/>
              </a:solidFill>
              <a:prstDash val="solid"/>
              <a:round/>
              <a:headEnd type="none" w="med" len="med"/>
              <a:tailEnd type="none" w="med" len="med"/>
            </a:ln>
          </p:spPr>
          <p:txBody>
            <a:bodyPr anchor="ctr">
              <a:spAutoFit/>
            </a:bodyPr>
            <a:lstStyle/>
            <a:p>
              <a:endParaRPr lang="en-US"/>
            </a:p>
          </p:txBody>
        </p:sp>
      </p:grpSp>
    </p:spTree>
    <p:extLst>
      <p:ext uri="{BB962C8B-B14F-4D97-AF65-F5344CB8AC3E}">
        <p14:creationId xmlns:p14="http://schemas.microsoft.com/office/powerpoint/2010/main" val="2125044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35"/>
          <p:cNvGrpSpPr>
            <a:grpSpLocks/>
          </p:cNvGrpSpPr>
          <p:nvPr/>
        </p:nvGrpSpPr>
        <p:grpSpPr bwMode="auto">
          <a:xfrm>
            <a:off x="833132" y="4356736"/>
            <a:ext cx="7529512" cy="1898650"/>
            <a:chOff x="475" y="2149"/>
            <a:chExt cx="4743" cy="1196"/>
          </a:xfrm>
        </p:grpSpPr>
        <p:sp>
          <p:nvSpPr>
            <p:cNvPr id="22" name="Text Box 10"/>
            <p:cNvSpPr txBox="1">
              <a:spLocks noChangeArrowheads="1"/>
            </p:cNvSpPr>
            <p:nvPr/>
          </p:nvSpPr>
          <p:spPr bwMode="auto">
            <a:xfrm>
              <a:off x="475" y="2149"/>
              <a:ext cx="4714" cy="442"/>
            </a:xfrm>
            <a:prstGeom prst="rect">
              <a:avLst/>
            </a:prstGeom>
            <a:noFill/>
            <a:ln w="9525">
              <a:noFill/>
              <a:miter lim="800000"/>
              <a:headEnd/>
              <a:tailEnd/>
            </a:ln>
          </p:spPr>
          <p:txBody>
            <a:bodyPr lIns="0" tIns="0" rIns="0" bIns="0">
              <a:spAutoFit/>
            </a:bodyPr>
            <a:lstStyle/>
            <a:p>
              <a:pPr>
                <a:lnSpc>
                  <a:spcPct val="155000"/>
                </a:lnSpc>
                <a:spcAft>
                  <a:spcPct val="30000"/>
                </a:spcAft>
              </a:pPr>
              <a:r>
                <a:rPr lang="en-US" sz="1600" u="sng" dirty="0">
                  <a:cs typeface="Arial" panose="020B0604020202020204" pitchFamily="34" charset="0"/>
                </a:rPr>
                <a:t>TAIL LOAD</a:t>
              </a:r>
            </a:p>
            <a:p>
              <a:r>
                <a:rPr lang="en-US" sz="1600" dirty="0">
                  <a:cs typeface="Arial" panose="020B0604020202020204" pitchFamily="34" charset="0"/>
                </a:rPr>
                <a:t>For the airplane to be in equilibrium, the sum  of the moments about the wing must = 0 :</a:t>
              </a:r>
            </a:p>
          </p:txBody>
        </p:sp>
        <p:sp>
          <p:nvSpPr>
            <p:cNvPr id="23" name="Text Box 11"/>
            <p:cNvSpPr txBox="1">
              <a:spLocks noChangeArrowheads="1"/>
            </p:cNvSpPr>
            <p:nvPr/>
          </p:nvSpPr>
          <p:spPr bwMode="auto">
            <a:xfrm>
              <a:off x="1422" y="2743"/>
              <a:ext cx="3796" cy="602"/>
            </a:xfrm>
            <a:prstGeom prst="rect">
              <a:avLst/>
            </a:prstGeom>
            <a:noFill/>
            <a:ln w="9525">
              <a:noFill/>
              <a:miter lim="800000"/>
              <a:headEnd/>
              <a:tailEnd/>
            </a:ln>
          </p:spPr>
          <p:txBody>
            <a:bodyPr lIns="0" tIns="0" rIns="0" bIns="0">
              <a:spAutoFit/>
            </a:bodyPr>
            <a:lstStyle/>
            <a:p>
              <a:pPr>
                <a:lnSpc>
                  <a:spcPct val="90000"/>
                </a:lnSpc>
                <a:buFont typeface="Symbol" pitchFamily="18" charset="2"/>
                <a:buChar char="S"/>
                <a:tabLst>
                  <a:tab pos="749300" algn="l"/>
                  <a:tab pos="1252538" algn="ctr"/>
                </a:tabLst>
              </a:pPr>
              <a:r>
                <a:rPr lang="en-US" sz="1600" dirty="0">
                  <a:latin typeface="Arial" charset="0"/>
                </a:rPr>
                <a:t>M </a:t>
              </a:r>
              <a:r>
                <a:rPr lang="en-US" sz="1600" baseline="-12000" dirty="0">
                  <a:latin typeface="Arial" charset="0"/>
                </a:rPr>
                <a:t>Wing</a:t>
              </a:r>
              <a:r>
                <a:rPr lang="en-US" sz="1200" dirty="0">
                  <a:latin typeface="Arial" charset="0"/>
                </a:rPr>
                <a:t> 	</a:t>
              </a:r>
              <a:r>
                <a:rPr lang="en-US" sz="1600" dirty="0">
                  <a:latin typeface="Arial" charset="0"/>
                </a:rPr>
                <a:t>= W (B.A. </a:t>
              </a:r>
              <a:r>
                <a:rPr lang="en-US" sz="1600" baseline="-12000" dirty="0">
                  <a:latin typeface="Arial" charset="0"/>
                </a:rPr>
                <a:t>Wing</a:t>
              </a:r>
              <a:r>
                <a:rPr lang="en-US" sz="1200" dirty="0">
                  <a:latin typeface="Arial" charset="0"/>
                </a:rPr>
                <a:t> </a:t>
              </a:r>
              <a:r>
                <a:rPr lang="en-US" sz="1600" dirty="0">
                  <a:latin typeface="Arial" charset="0"/>
                </a:rPr>
                <a:t>– B.A. </a:t>
              </a:r>
              <a:r>
                <a:rPr lang="en-US" sz="1600" baseline="-12000" dirty="0">
                  <a:latin typeface="Arial" charset="0"/>
                </a:rPr>
                <a:t>C.G.</a:t>
              </a:r>
              <a:r>
                <a:rPr lang="en-US" sz="1600" dirty="0">
                  <a:latin typeface="Arial" charset="0"/>
                </a:rPr>
                <a:t>) – </a:t>
              </a:r>
              <a:r>
                <a:rPr lang="en-US" sz="1600" dirty="0" err="1">
                  <a:latin typeface="Arial" charset="0"/>
                </a:rPr>
                <a:t>L</a:t>
              </a:r>
              <a:r>
                <a:rPr lang="en-US" sz="1600" baseline="-12000" dirty="0" err="1">
                  <a:latin typeface="Arial" charset="0"/>
                </a:rPr>
                <a:t>Tail</a:t>
              </a:r>
              <a:r>
                <a:rPr lang="en-US" sz="1600" baseline="-12000" dirty="0">
                  <a:latin typeface="Arial" charset="0"/>
                </a:rPr>
                <a:t> </a:t>
              </a:r>
              <a:r>
                <a:rPr lang="en-US" sz="1600" dirty="0">
                  <a:latin typeface="Arial" charset="0"/>
                </a:rPr>
                <a:t>(</a:t>
              </a:r>
              <a:r>
                <a:rPr lang="en-US" sz="1600" dirty="0" err="1">
                  <a:latin typeface="Arial" charset="0"/>
                </a:rPr>
                <a:t>B.A.</a:t>
              </a:r>
              <a:r>
                <a:rPr lang="en-US" sz="1600" baseline="-12000" dirty="0" err="1">
                  <a:latin typeface="Arial" charset="0"/>
                </a:rPr>
                <a:t>Tail</a:t>
              </a:r>
              <a:r>
                <a:rPr lang="en-US" sz="1200" dirty="0">
                  <a:latin typeface="Arial" charset="0"/>
                </a:rPr>
                <a:t> </a:t>
              </a:r>
              <a:r>
                <a:rPr lang="en-US" sz="1600" dirty="0">
                  <a:latin typeface="Arial" charset="0"/>
                </a:rPr>
                <a:t>– </a:t>
              </a:r>
              <a:r>
                <a:rPr lang="en-US" sz="1600" dirty="0" err="1">
                  <a:latin typeface="Arial" charset="0"/>
                </a:rPr>
                <a:t>B.A.</a:t>
              </a:r>
              <a:r>
                <a:rPr lang="en-US" sz="1600" baseline="-12000" dirty="0" err="1">
                  <a:latin typeface="Arial" charset="0"/>
                </a:rPr>
                <a:t>Wing</a:t>
              </a:r>
              <a:r>
                <a:rPr lang="en-US" sz="1600" dirty="0">
                  <a:latin typeface="Arial" charset="0"/>
                </a:rPr>
                <a:t>) = 0</a:t>
              </a:r>
            </a:p>
            <a:p>
              <a:pPr>
                <a:lnSpc>
                  <a:spcPct val="90000"/>
                </a:lnSpc>
                <a:spcBef>
                  <a:spcPct val="100000"/>
                </a:spcBef>
                <a:spcAft>
                  <a:spcPct val="20000"/>
                </a:spcAft>
                <a:buFont typeface="Symbol" pitchFamily="18" charset="2"/>
                <a:buNone/>
                <a:tabLst>
                  <a:tab pos="749300" algn="l"/>
                  <a:tab pos="1252538" algn="ctr"/>
                </a:tabLst>
              </a:pPr>
              <a:r>
                <a:rPr lang="en-US" sz="1600" dirty="0">
                  <a:latin typeface="Arial" charset="0"/>
                </a:rPr>
                <a:t>    </a:t>
              </a:r>
              <a:r>
                <a:rPr lang="en-US" sz="1600" dirty="0" err="1">
                  <a:latin typeface="Arial" charset="0"/>
                </a:rPr>
                <a:t>L</a:t>
              </a:r>
              <a:r>
                <a:rPr lang="en-US" sz="1600" baseline="-12000" dirty="0" err="1">
                  <a:latin typeface="Arial" charset="0"/>
                </a:rPr>
                <a:t>Tail</a:t>
              </a:r>
              <a:r>
                <a:rPr lang="en-US" sz="1600" dirty="0">
                  <a:latin typeface="Arial" charset="0"/>
                </a:rPr>
                <a:t> 	= W (B.A. </a:t>
              </a:r>
              <a:r>
                <a:rPr lang="en-US" sz="1600" baseline="-12000" dirty="0">
                  <a:latin typeface="Arial" charset="0"/>
                </a:rPr>
                <a:t>Wing</a:t>
              </a:r>
              <a:r>
                <a:rPr lang="en-US" sz="1200" dirty="0">
                  <a:latin typeface="Arial" charset="0"/>
                </a:rPr>
                <a:t> </a:t>
              </a:r>
              <a:r>
                <a:rPr lang="en-US" sz="1600" dirty="0">
                  <a:latin typeface="Arial" charset="0"/>
                </a:rPr>
                <a:t>– B.A. </a:t>
              </a:r>
              <a:r>
                <a:rPr lang="en-US" sz="1600" baseline="-12000" dirty="0">
                  <a:latin typeface="Arial" charset="0"/>
                </a:rPr>
                <a:t>C.G.</a:t>
              </a:r>
              <a:r>
                <a:rPr lang="en-US" sz="1600" dirty="0">
                  <a:latin typeface="Arial" charset="0"/>
                </a:rPr>
                <a:t>)</a:t>
              </a:r>
            </a:p>
            <a:p>
              <a:pPr>
                <a:lnSpc>
                  <a:spcPct val="90000"/>
                </a:lnSpc>
                <a:spcAft>
                  <a:spcPct val="20000"/>
                </a:spcAft>
                <a:buFont typeface="Symbol" pitchFamily="18" charset="2"/>
                <a:buNone/>
                <a:tabLst>
                  <a:tab pos="749300" algn="l"/>
                  <a:tab pos="1252538" algn="ctr"/>
                </a:tabLst>
              </a:pPr>
              <a:r>
                <a:rPr lang="en-US" sz="1600" dirty="0">
                  <a:latin typeface="Arial" charset="0"/>
                </a:rPr>
                <a:t>                   (</a:t>
              </a:r>
              <a:r>
                <a:rPr lang="en-US" sz="1600" dirty="0" err="1">
                  <a:latin typeface="Arial" charset="0"/>
                </a:rPr>
                <a:t>B.A.</a:t>
              </a:r>
              <a:r>
                <a:rPr lang="en-US" sz="1600" baseline="-12000" dirty="0" err="1">
                  <a:latin typeface="Arial" charset="0"/>
                </a:rPr>
                <a:t>Tail</a:t>
              </a:r>
              <a:r>
                <a:rPr lang="en-US" sz="1200" dirty="0">
                  <a:latin typeface="Arial" charset="0"/>
                </a:rPr>
                <a:t> </a:t>
              </a:r>
              <a:r>
                <a:rPr lang="en-US" sz="1600" dirty="0">
                  <a:latin typeface="Arial" charset="0"/>
                </a:rPr>
                <a:t>– </a:t>
              </a:r>
              <a:r>
                <a:rPr lang="en-US" sz="1600" dirty="0" err="1">
                  <a:latin typeface="Arial" charset="0"/>
                </a:rPr>
                <a:t>B.A.</a:t>
              </a:r>
              <a:r>
                <a:rPr lang="en-US" sz="1600" baseline="-12000" dirty="0" err="1">
                  <a:latin typeface="Arial" charset="0"/>
                </a:rPr>
                <a:t>Wing</a:t>
              </a:r>
              <a:r>
                <a:rPr lang="en-US" sz="1600" dirty="0">
                  <a:latin typeface="Arial" charset="0"/>
                </a:rPr>
                <a:t>)</a:t>
              </a:r>
            </a:p>
          </p:txBody>
        </p:sp>
        <p:sp>
          <p:nvSpPr>
            <p:cNvPr id="24" name="Line 12"/>
            <p:cNvSpPr>
              <a:spLocks noChangeShapeType="1"/>
            </p:cNvSpPr>
            <p:nvPr/>
          </p:nvSpPr>
          <p:spPr bwMode="auto">
            <a:xfrm>
              <a:off x="2009" y="3190"/>
              <a:ext cx="1341" cy="0"/>
            </a:xfrm>
            <a:prstGeom prst="line">
              <a:avLst/>
            </a:prstGeom>
            <a:noFill/>
            <a:ln w="19050">
              <a:solidFill>
                <a:schemeClr val="tx1"/>
              </a:solidFill>
              <a:round/>
              <a:headEnd/>
              <a:tailEnd/>
            </a:ln>
          </p:spPr>
          <p:txBody>
            <a:bodyPr/>
            <a:lstStyle/>
            <a:p>
              <a:endParaRPr lang="en-US"/>
            </a:p>
          </p:txBody>
        </p:sp>
      </p:grpSp>
      <p:grpSp>
        <p:nvGrpSpPr>
          <p:cNvPr id="27654" name="Group 25"/>
          <p:cNvGrpSpPr>
            <a:grpSpLocks/>
          </p:cNvGrpSpPr>
          <p:nvPr/>
        </p:nvGrpSpPr>
        <p:grpSpPr bwMode="auto">
          <a:xfrm>
            <a:off x="1749913" y="2240495"/>
            <a:ext cx="5446712" cy="2114549"/>
            <a:chOff x="1435" y="993"/>
            <a:chExt cx="3431" cy="1332"/>
          </a:xfrm>
        </p:grpSpPr>
        <p:pic>
          <p:nvPicPr>
            <p:cNvPr id="27656" name="Picture 2" descr="767-300 lef"/>
            <p:cNvPicPr>
              <a:picLocks noChangeAspect="1" noChangeArrowheads="1"/>
            </p:cNvPicPr>
            <p:nvPr/>
          </p:nvPicPr>
          <p:blipFill>
            <a:blip r:embed="rId3" cstate="print"/>
            <a:srcRect/>
            <a:stretch>
              <a:fillRect/>
            </a:stretch>
          </p:blipFill>
          <p:spPr bwMode="auto">
            <a:xfrm>
              <a:off x="1435" y="993"/>
              <a:ext cx="3431" cy="949"/>
            </a:xfrm>
            <a:prstGeom prst="rect">
              <a:avLst/>
            </a:prstGeom>
            <a:noFill/>
            <a:ln w="9525">
              <a:noFill/>
              <a:miter lim="800000"/>
              <a:headEnd/>
              <a:tailEnd/>
            </a:ln>
          </p:spPr>
        </p:pic>
        <p:sp>
          <p:nvSpPr>
            <p:cNvPr id="27657" name="Text Box 4"/>
            <p:cNvSpPr txBox="1">
              <a:spLocks noChangeArrowheads="1"/>
            </p:cNvSpPr>
            <p:nvPr/>
          </p:nvSpPr>
          <p:spPr bwMode="auto">
            <a:xfrm>
              <a:off x="2677" y="2112"/>
              <a:ext cx="516" cy="213"/>
            </a:xfrm>
            <a:prstGeom prst="rect">
              <a:avLst/>
            </a:prstGeom>
            <a:noFill/>
            <a:ln w="9525">
              <a:noFill/>
              <a:miter lim="800000"/>
              <a:headEnd/>
              <a:tailEnd/>
            </a:ln>
          </p:spPr>
          <p:txBody>
            <a:bodyPr wrap="none">
              <a:spAutoFit/>
            </a:bodyPr>
            <a:lstStyle/>
            <a:p>
              <a:r>
                <a:rPr lang="en-US" sz="1600" dirty="0">
                  <a:latin typeface="Arial" charset="0"/>
                </a:rPr>
                <a:t>Weight</a:t>
              </a:r>
            </a:p>
          </p:txBody>
        </p:sp>
        <p:sp>
          <p:nvSpPr>
            <p:cNvPr id="27658" name="Text Box 5"/>
            <p:cNvSpPr txBox="1">
              <a:spLocks noChangeArrowheads="1"/>
            </p:cNvSpPr>
            <p:nvPr/>
          </p:nvSpPr>
          <p:spPr bwMode="auto">
            <a:xfrm>
              <a:off x="3080" y="1262"/>
              <a:ext cx="588" cy="212"/>
            </a:xfrm>
            <a:prstGeom prst="rect">
              <a:avLst/>
            </a:prstGeom>
            <a:noFill/>
            <a:ln w="9525">
              <a:noFill/>
              <a:miter lim="800000"/>
              <a:headEnd/>
              <a:tailEnd/>
            </a:ln>
          </p:spPr>
          <p:txBody>
            <a:bodyPr>
              <a:spAutoFit/>
            </a:bodyPr>
            <a:lstStyle/>
            <a:p>
              <a:r>
                <a:rPr lang="en-US" sz="1600" dirty="0">
                  <a:latin typeface="Arial" charset="0"/>
                </a:rPr>
                <a:t>Lift </a:t>
              </a:r>
              <a:r>
                <a:rPr lang="en-US" sz="1800" baseline="-16000" dirty="0">
                  <a:latin typeface="Arial" charset="0"/>
                </a:rPr>
                <a:t>Wing</a:t>
              </a:r>
            </a:p>
          </p:txBody>
        </p:sp>
        <p:sp>
          <p:nvSpPr>
            <p:cNvPr id="27659" name="Text Box 7"/>
            <p:cNvSpPr txBox="1">
              <a:spLocks noChangeArrowheads="1"/>
            </p:cNvSpPr>
            <p:nvPr/>
          </p:nvSpPr>
          <p:spPr bwMode="auto">
            <a:xfrm>
              <a:off x="4344" y="1869"/>
              <a:ext cx="470" cy="213"/>
            </a:xfrm>
            <a:prstGeom prst="rect">
              <a:avLst/>
            </a:prstGeom>
            <a:noFill/>
            <a:ln w="9525">
              <a:noFill/>
              <a:miter lim="800000"/>
              <a:headEnd/>
              <a:tailEnd/>
            </a:ln>
          </p:spPr>
          <p:txBody>
            <a:bodyPr wrap="none">
              <a:spAutoFit/>
            </a:bodyPr>
            <a:lstStyle/>
            <a:p>
              <a:r>
                <a:rPr lang="en-US" sz="1600" dirty="0">
                  <a:latin typeface="Arial" charset="0"/>
                </a:rPr>
                <a:t>Lift </a:t>
              </a:r>
              <a:r>
                <a:rPr lang="en-US" sz="1800" baseline="-16000" dirty="0">
                  <a:latin typeface="Arial" charset="0"/>
                </a:rPr>
                <a:t>Tail</a:t>
              </a:r>
            </a:p>
          </p:txBody>
        </p:sp>
        <p:sp>
          <p:nvSpPr>
            <p:cNvPr id="27660" name="Line 13"/>
            <p:cNvSpPr>
              <a:spLocks noChangeShapeType="1"/>
            </p:cNvSpPr>
            <p:nvPr/>
          </p:nvSpPr>
          <p:spPr bwMode="auto">
            <a:xfrm>
              <a:off x="2942" y="1745"/>
              <a:ext cx="0" cy="386"/>
            </a:xfrm>
            <a:prstGeom prst="line">
              <a:avLst/>
            </a:prstGeom>
            <a:noFill/>
            <a:ln w="38100">
              <a:solidFill>
                <a:srgbClr val="FF3300"/>
              </a:solidFill>
              <a:round/>
              <a:headEnd/>
              <a:tailEnd type="triangle" w="sm" len="med"/>
            </a:ln>
          </p:spPr>
          <p:txBody>
            <a:bodyPr/>
            <a:lstStyle/>
            <a:p>
              <a:endParaRPr lang="en-US"/>
            </a:p>
          </p:txBody>
        </p:sp>
        <p:sp>
          <p:nvSpPr>
            <p:cNvPr id="27661" name="Line 14"/>
            <p:cNvSpPr>
              <a:spLocks noChangeShapeType="1"/>
            </p:cNvSpPr>
            <p:nvPr/>
          </p:nvSpPr>
          <p:spPr bwMode="auto">
            <a:xfrm>
              <a:off x="4570" y="1656"/>
              <a:ext cx="0" cy="228"/>
            </a:xfrm>
            <a:prstGeom prst="line">
              <a:avLst/>
            </a:prstGeom>
            <a:noFill/>
            <a:ln w="38100">
              <a:solidFill>
                <a:srgbClr val="FF3300"/>
              </a:solidFill>
              <a:round/>
              <a:headEnd/>
              <a:tailEnd type="triangle" w="sm" len="med"/>
            </a:ln>
          </p:spPr>
          <p:txBody>
            <a:bodyPr/>
            <a:lstStyle/>
            <a:p>
              <a:endParaRPr lang="en-US"/>
            </a:p>
          </p:txBody>
        </p:sp>
        <p:sp>
          <p:nvSpPr>
            <p:cNvPr id="27662" name="Line 15"/>
            <p:cNvSpPr>
              <a:spLocks noChangeShapeType="1"/>
            </p:cNvSpPr>
            <p:nvPr/>
          </p:nvSpPr>
          <p:spPr bwMode="auto">
            <a:xfrm rot="10800000">
              <a:off x="3063" y="1329"/>
              <a:ext cx="1" cy="437"/>
            </a:xfrm>
            <a:prstGeom prst="line">
              <a:avLst/>
            </a:prstGeom>
            <a:noFill/>
            <a:ln w="38100">
              <a:solidFill>
                <a:srgbClr val="FF3300"/>
              </a:solidFill>
              <a:round/>
              <a:headEnd/>
              <a:tailEnd type="triangle" w="sm" len="med"/>
            </a:ln>
          </p:spPr>
          <p:txBody>
            <a:bodyPr/>
            <a:lstStyle/>
            <a:p>
              <a:endParaRPr lang="en-US"/>
            </a:p>
          </p:txBody>
        </p:sp>
        <p:grpSp>
          <p:nvGrpSpPr>
            <p:cNvPr id="27663" name="Group 23"/>
            <p:cNvGrpSpPr>
              <a:grpSpLocks/>
            </p:cNvGrpSpPr>
            <p:nvPr/>
          </p:nvGrpSpPr>
          <p:grpSpPr bwMode="auto">
            <a:xfrm>
              <a:off x="2889" y="1688"/>
              <a:ext cx="103" cy="99"/>
              <a:chOff x="2897" y="1680"/>
              <a:chExt cx="103" cy="99"/>
            </a:xfrm>
          </p:grpSpPr>
          <p:sp>
            <p:nvSpPr>
              <p:cNvPr id="27664" name="Oval 17"/>
              <p:cNvSpPr>
                <a:spLocks noChangeArrowheads="1"/>
              </p:cNvSpPr>
              <p:nvPr/>
            </p:nvSpPr>
            <p:spPr bwMode="auto">
              <a:xfrm>
                <a:off x="2901" y="1680"/>
                <a:ext cx="98" cy="97"/>
              </a:xfrm>
              <a:prstGeom prst="ellipse">
                <a:avLst/>
              </a:prstGeom>
              <a:solidFill>
                <a:schemeClr val="bg1"/>
              </a:solidFill>
              <a:ln w="9525">
                <a:solidFill>
                  <a:schemeClr val="tx1"/>
                </a:solidFill>
                <a:round/>
                <a:headEnd/>
                <a:tailEnd/>
              </a:ln>
            </p:spPr>
            <p:txBody>
              <a:bodyPr wrap="none" anchor="ctr">
                <a:spAutoFit/>
              </a:bodyPr>
              <a:lstStyle/>
              <a:p>
                <a:endParaRPr lang="en-US"/>
              </a:p>
            </p:txBody>
          </p:sp>
          <p:sp>
            <p:nvSpPr>
              <p:cNvPr id="27665" name="Freeform 18"/>
              <p:cNvSpPr>
                <a:spLocks/>
              </p:cNvSpPr>
              <p:nvPr/>
            </p:nvSpPr>
            <p:spPr bwMode="auto">
              <a:xfrm>
                <a:off x="2943" y="1726"/>
                <a:ext cx="57" cy="53"/>
              </a:xfrm>
              <a:custGeom>
                <a:avLst/>
                <a:gdLst>
                  <a:gd name="T0" fmla="*/ 5 w 57"/>
                  <a:gd name="T1" fmla="*/ 4 h 53"/>
                  <a:gd name="T2" fmla="*/ 3 w 57"/>
                  <a:gd name="T3" fmla="*/ 26 h 53"/>
                  <a:gd name="T4" fmla="*/ 6 w 57"/>
                  <a:gd name="T5" fmla="*/ 51 h 53"/>
                  <a:gd name="T6" fmla="*/ 37 w 57"/>
                  <a:gd name="T7" fmla="*/ 39 h 53"/>
                  <a:gd name="T8" fmla="*/ 48 w 57"/>
                  <a:gd name="T9" fmla="*/ 23 h 53"/>
                  <a:gd name="T10" fmla="*/ 54 w 57"/>
                  <a:gd name="T11" fmla="*/ 5 h 53"/>
                  <a:gd name="T12" fmla="*/ 30 w 57"/>
                  <a:gd name="T13" fmla="*/ 4 h 53"/>
                  <a:gd name="T14" fmla="*/ 5 w 57"/>
                  <a:gd name="T15" fmla="*/ 4 h 53"/>
                  <a:gd name="T16" fmla="*/ 0 60000 65536"/>
                  <a:gd name="T17" fmla="*/ 0 60000 65536"/>
                  <a:gd name="T18" fmla="*/ 0 60000 65536"/>
                  <a:gd name="T19" fmla="*/ 0 60000 65536"/>
                  <a:gd name="T20" fmla="*/ 0 60000 65536"/>
                  <a:gd name="T21" fmla="*/ 0 60000 65536"/>
                  <a:gd name="T22" fmla="*/ 0 60000 65536"/>
                  <a:gd name="T23" fmla="*/ 0 60000 65536"/>
                  <a:gd name="T24" fmla="*/ 0 w 57"/>
                  <a:gd name="T25" fmla="*/ 0 h 53"/>
                  <a:gd name="T26" fmla="*/ 57 w 57"/>
                  <a:gd name="T27" fmla="*/ 53 h 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7" h="53">
                    <a:moveTo>
                      <a:pt x="5" y="4"/>
                    </a:moveTo>
                    <a:cubicBezTo>
                      <a:pt x="1" y="8"/>
                      <a:pt x="3" y="18"/>
                      <a:pt x="3" y="26"/>
                    </a:cubicBezTo>
                    <a:cubicBezTo>
                      <a:pt x="3" y="34"/>
                      <a:pt x="0" y="49"/>
                      <a:pt x="6" y="51"/>
                    </a:cubicBezTo>
                    <a:cubicBezTo>
                      <a:pt x="12" y="53"/>
                      <a:pt x="30" y="44"/>
                      <a:pt x="37" y="39"/>
                    </a:cubicBezTo>
                    <a:cubicBezTo>
                      <a:pt x="43" y="34"/>
                      <a:pt x="45" y="29"/>
                      <a:pt x="48" y="23"/>
                    </a:cubicBezTo>
                    <a:cubicBezTo>
                      <a:pt x="51" y="17"/>
                      <a:pt x="57" y="8"/>
                      <a:pt x="54" y="5"/>
                    </a:cubicBezTo>
                    <a:cubicBezTo>
                      <a:pt x="51" y="2"/>
                      <a:pt x="38" y="4"/>
                      <a:pt x="30" y="4"/>
                    </a:cubicBezTo>
                    <a:cubicBezTo>
                      <a:pt x="22" y="4"/>
                      <a:pt x="9" y="0"/>
                      <a:pt x="5" y="4"/>
                    </a:cubicBezTo>
                    <a:close/>
                  </a:path>
                </a:pathLst>
              </a:custGeom>
              <a:solidFill>
                <a:schemeClr val="tx2"/>
              </a:solidFill>
              <a:ln w="9525" cap="flat" cmpd="sng">
                <a:noFill/>
                <a:prstDash val="solid"/>
                <a:round/>
                <a:headEnd/>
                <a:tailEnd/>
              </a:ln>
            </p:spPr>
            <p:txBody>
              <a:bodyPr wrap="none" anchor="ctr">
                <a:spAutoFit/>
              </a:bodyPr>
              <a:lstStyle/>
              <a:p>
                <a:endParaRPr lang="en-US"/>
              </a:p>
            </p:txBody>
          </p:sp>
          <p:sp>
            <p:nvSpPr>
              <p:cNvPr id="27666" name="Freeform 22"/>
              <p:cNvSpPr>
                <a:spLocks/>
              </p:cNvSpPr>
              <p:nvPr/>
            </p:nvSpPr>
            <p:spPr bwMode="auto">
              <a:xfrm flipH="1" flipV="1">
                <a:off x="2897" y="1680"/>
                <a:ext cx="57" cy="53"/>
              </a:xfrm>
              <a:custGeom>
                <a:avLst/>
                <a:gdLst>
                  <a:gd name="T0" fmla="*/ 5 w 57"/>
                  <a:gd name="T1" fmla="*/ 4 h 53"/>
                  <a:gd name="T2" fmla="*/ 3 w 57"/>
                  <a:gd name="T3" fmla="*/ 26 h 53"/>
                  <a:gd name="T4" fmla="*/ 6 w 57"/>
                  <a:gd name="T5" fmla="*/ 51 h 53"/>
                  <a:gd name="T6" fmla="*/ 37 w 57"/>
                  <a:gd name="T7" fmla="*/ 39 h 53"/>
                  <a:gd name="T8" fmla="*/ 48 w 57"/>
                  <a:gd name="T9" fmla="*/ 23 h 53"/>
                  <a:gd name="T10" fmla="*/ 54 w 57"/>
                  <a:gd name="T11" fmla="*/ 5 h 53"/>
                  <a:gd name="T12" fmla="*/ 30 w 57"/>
                  <a:gd name="T13" fmla="*/ 4 h 53"/>
                  <a:gd name="T14" fmla="*/ 5 w 57"/>
                  <a:gd name="T15" fmla="*/ 4 h 53"/>
                  <a:gd name="T16" fmla="*/ 0 60000 65536"/>
                  <a:gd name="T17" fmla="*/ 0 60000 65536"/>
                  <a:gd name="T18" fmla="*/ 0 60000 65536"/>
                  <a:gd name="T19" fmla="*/ 0 60000 65536"/>
                  <a:gd name="T20" fmla="*/ 0 60000 65536"/>
                  <a:gd name="T21" fmla="*/ 0 60000 65536"/>
                  <a:gd name="T22" fmla="*/ 0 60000 65536"/>
                  <a:gd name="T23" fmla="*/ 0 60000 65536"/>
                  <a:gd name="T24" fmla="*/ 0 w 57"/>
                  <a:gd name="T25" fmla="*/ 0 h 53"/>
                  <a:gd name="T26" fmla="*/ 57 w 57"/>
                  <a:gd name="T27" fmla="*/ 53 h 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7" h="53">
                    <a:moveTo>
                      <a:pt x="5" y="4"/>
                    </a:moveTo>
                    <a:cubicBezTo>
                      <a:pt x="1" y="8"/>
                      <a:pt x="3" y="18"/>
                      <a:pt x="3" y="26"/>
                    </a:cubicBezTo>
                    <a:cubicBezTo>
                      <a:pt x="3" y="34"/>
                      <a:pt x="0" y="49"/>
                      <a:pt x="6" y="51"/>
                    </a:cubicBezTo>
                    <a:cubicBezTo>
                      <a:pt x="12" y="53"/>
                      <a:pt x="30" y="44"/>
                      <a:pt x="37" y="39"/>
                    </a:cubicBezTo>
                    <a:cubicBezTo>
                      <a:pt x="43" y="34"/>
                      <a:pt x="45" y="29"/>
                      <a:pt x="48" y="23"/>
                    </a:cubicBezTo>
                    <a:cubicBezTo>
                      <a:pt x="51" y="17"/>
                      <a:pt x="57" y="8"/>
                      <a:pt x="54" y="5"/>
                    </a:cubicBezTo>
                    <a:cubicBezTo>
                      <a:pt x="51" y="2"/>
                      <a:pt x="38" y="4"/>
                      <a:pt x="30" y="4"/>
                    </a:cubicBezTo>
                    <a:cubicBezTo>
                      <a:pt x="22" y="4"/>
                      <a:pt x="9" y="0"/>
                      <a:pt x="5" y="4"/>
                    </a:cubicBezTo>
                    <a:close/>
                  </a:path>
                </a:pathLst>
              </a:custGeom>
              <a:solidFill>
                <a:schemeClr val="tx2"/>
              </a:solidFill>
              <a:ln w="9525" cap="flat" cmpd="sng">
                <a:noFill/>
                <a:prstDash val="solid"/>
                <a:round/>
                <a:headEnd/>
                <a:tailEnd/>
              </a:ln>
            </p:spPr>
            <p:txBody>
              <a:bodyPr wrap="none" anchor="ctr">
                <a:spAutoFit/>
              </a:bodyPr>
              <a:lstStyle/>
              <a:p>
                <a:endParaRPr lang="en-US"/>
              </a:p>
            </p:txBody>
          </p:sp>
        </p:grpSp>
      </p:grpSp>
      <p:sp>
        <p:nvSpPr>
          <p:cNvPr id="19" name="TextBox 18"/>
          <p:cNvSpPr txBox="1"/>
          <p:nvPr/>
        </p:nvSpPr>
        <p:spPr>
          <a:xfrm>
            <a:off x="140676" y="1164809"/>
            <a:ext cx="8838224" cy="1077218"/>
          </a:xfrm>
          <a:prstGeom prst="rect">
            <a:avLst/>
          </a:prstGeom>
          <a:noFill/>
        </p:spPr>
        <p:txBody>
          <a:bodyPr wrap="square" rtlCol="0">
            <a:spAutoFit/>
          </a:bodyPr>
          <a:lstStyle/>
          <a:p>
            <a:pPr>
              <a:spcAft>
                <a:spcPct val="30000"/>
              </a:spcAft>
            </a:pPr>
            <a:r>
              <a:rPr lang="en-US" sz="1600" dirty="0" smtClean="0"/>
              <a:t>The </a:t>
            </a:r>
            <a:r>
              <a:rPr lang="en-US" sz="1600" dirty="0"/>
              <a:t>strength of the </a:t>
            </a:r>
            <a:r>
              <a:rPr lang="en-US" sz="1600" dirty="0" smtClean="0"/>
              <a:t>tail and aft body structure </a:t>
            </a:r>
            <a:r>
              <a:rPr lang="en-US" sz="1600" dirty="0"/>
              <a:t>can impose a limitation on the forward C.G. </a:t>
            </a:r>
            <a:r>
              <a:rPr lang="en-US" sz="1600" dirty="0" smtClean="0"/>
              <a:t>limits.</a:t>
            </a:r>
          </a:p>
          <a:p>
            <a:pPr>
              <a:lnSpc>
                <a:spcPct val="90000"/>
              </a:lnSpc>
            </a:pPr>
            <a:endParaRPr lang="en-US" sz="1600" dirty="0" smtClean="0"/>
          </a:p>
          <a:p>
            <a:pPr>
              <a:lnSpc>
                <a:spcPct val="90000"/>
              </a:lnSpc>
            </a:pPr>
            <a:r>
              <a:rPr lang="en-US" sz="1600" dirty="0" smtClean="0"/>
              <a:t>The load on the tail and aft body is increased both by increasing airplane weight, and by forward movement of the center of gravity.  Eventually, the tail or aft body’s limits are reached.</a:t>
            </a:r>
            <a:endParaRPr lang="en-US" sz="1600" dirty="0"/>
          </a:p>
        </p:txBody>
      </p:sp>
    </p:spTree>
    <p:extLst>
      <p:ext uri="{BB962C8B-B14F-4D97-AF65-F5344CB8AC3E}">
        <p14:creationId xmlns:p14="http://schemas.microsoft.com/office/powerpoint/2010/main" val="164826022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Line 2"/>
          <p:cNvSpPr>
            <a:spLocks noChangeShapeType="1"/>
          </p:cNvSpPr>
          <p:nvPr/>
        </p:nvSpPr>
        <p:spPr bwMode="auto">
          <a:xfrm>
            <a:off x="2736850" y="1905000"/>
            <a:ext cx="1165225" cy="4311650"/>
          </a:xfrm>
          <a:prstGeom prst="line">
            <a:avLst/>
          </a:prstGeom>
          <a:noFill/>
          <a:ln w="12700">
            <a:solidFill>
              <a:schemeClr val="folHlink"/>
            </a:solidFill>
            <a:round/>
            <a:headEnd/>
            <a:tailEnd/>
          </a:ln>
        </p:spPr>
        <p:txBody>
          <a:bodyPr anchor="ctr">
            <a:spAutoFit/>
          </a:bodyPr>
          <a:lstStyle/>
          <a:p>
            <a:endParaRPr lang="en-US"/>
          </a:p>
        </p:txBody>
      </p:sp>
      <p:sp>
        <p:nvSpPr>
          <p:cNvPr id="28676" name="Line 3"/>
          <p:cNvSpPr>
            <a:spLocks noChangeShapeType="1"/>
          </p:cNvSpPr>
          <p:nvPr/>
        </p:nvSpPr>
        <p:spPr bwMode="auto">
          <a:xfrm>
            <a:off x="3713163" y="1908175"/>
            <a:ext cx="582612" cy="4311650"/>
          </a:xfrm>
          <a:prstGeom prst="line">
            <a:avLst/>
          </a:prstGeom>
          <a:noFill/>
          <a:ln w="12700">
            <a:solidFill>
              <a:schemeClr val="folHlink"/>
            </a:solidFill>
            <a:round/>
            <a:headEnd/>
            <a:tailEnd/>
          </a:ln>
        </p:spPr>
        <p:txBody>
          <a:bodyPr anchor="ctr">
            <a:spAutoFit/>
          </a:bodyPr>
          <a:lstStyle/>
          <a:p>
            <a:endParaRPr lang="en-US"/>
          </a:p>
        </p:txBody>
      </p:sp>
      <p:sp>
        <p:nvSpPr>
          <p:cNvPr id="28677" name="Text Box 4"/>
          <p:cNvSpPr txBox="1">
            <a:spLocks noChangeArrowheads="1"/>
          </p:cNvSpPr>
          <p:nvPr/>
        </p:nvSpPr>
        <p:spPr bwMode="auto">
          <a:xfrm rot="-5400000">
            <a:off x="538957" y="3906044"/>
            <a:ext cx="2836862" cy="304800"/>
          </a:xfrm>
          <a:prstGeom prst="rect">
            <a:avLst/>
          </a:prstGeom>
          <a:noFill/>
          <a:ln w="9525">
            <a:noFill/>
            <a:miter lim="800000"/>
            <a:headEnd/>
            <a:tailEnd/>
          </a:ln>
        </p:spPr>
        <p:txBody>
          <a:bodyPr wrap="none">
            <a:spAutoFit/>
          </a:bodyPr>
          <a:lstStyle/>
          <a:p>
            <a:r>
              <a:rPr lang="en-US" sz="1400">
                <a:solidFill>
                  <a:srgbClr val="333399"/>
                </a:solidFill>
                <a:latin typeface="Verdana" pitchFamily="34" charset="0"/>
              </a:rPr>
              <a:t>GROSS WEIGHT (1000 LB)</a:t>
            </a:r>
          </a:p>
        </p:txBody>
      </p:sp>
      <p:sp>
        <p:nvSpPr>
          <p:cNvPr id="28678" name="Text Box 6"/>
          <p:cNvSpPr txBox="1">
            <a:spLocks noChangeArrowheads="1"/>
          </p:cNvSpPr>
          <p:nvPr/>
        </p:nvSpPr>
        <p:spPr bwMode="auto">
          <a:xfrm>
            <a:off x="3427413" y="1579563"/>
            <a:ext cx="561975" cy="260350"/>
          </a:xfrm>
          <a:prstGeom prst="rect">
            <a:avLst/>
          </a:prstGeom>
          <a:noFill/>
          <a:ln w="9525">
            <a:noFill/>
            <a:miter lim="800000"/>
            <a:headEnd/>
            <a:tailEnd/>
          </a:ln>
        </p:spPr>
        <p:txBody>
          <a:bodyPr wrap="none">
            <a:spAutoFit/>
          </a:bodyPr>
          <a:lstStyle/>
          <a:p>
            <a:pPr algn="ctr"/>
            <a:r>
              <a:rPr lang="en-US" sz="1100">
                <a:solidFill>
                  <a:schemeClr val="tx2"/>
                </a:solidFill>
                <a:latin typeface="Verdana" pitchFamily="34" charset="0"/>
              </a:rPr>
              <a:t>10%</a:t>
            </a:r>
          </a:p>
        </p:txBody>
      </p:sp>
      <p:sp>
        <p:nvSpPr>
          <p:cNvPr id="28679" name="Text Box 7"/>
          <p:cNvSpPr txBox="1">
            <a:spLocks noChangeArrowheads="1"/>
          </p:cNvSpPr>
          <p:nvPr/>
        </p:nvSpPr>
        <p:spPr bwMode="auto">
          <a:xfrm>
            <a:off x="4603750" y="5862638"/>
            <a:ext cx="590550" cy="257175"/>
          </a:xfrm>
          <a:prstGeom prst="rect">
            <a:avLst/>
          </a:prstGeom>
          <a:noFill/>
          <a:ln w="9525">
            <a:noFill/>
            <a:miter lim="800000"/>
            <a:headEnd/>
            <a:tailEnd/>
          </a:ln>
        </p:spPr>
        <p:txBody>
          <a:bodyPr wrap="none">
            <a:spAutoFit/>
          </a:bodyPr>
          <a:lstStyle/>
          <a:p>
            <a:pPr algn="ctr">
              <a:lnSpc>
                <a:spcPct val="90000"/>
              </a:lnSpc>
            </a:pPr>
            <a:r>
              <a:rPr lang="en-US" sz="1200">
                <a:solidFill>
                  <a:srgbClr val="333399"/>
                </a:solidFill>
                <a:latin typeface="Verdana" pitchFamily="34" charset="0"/>
              </a:rPr>
              <a:t>OEW</a:t>
            </a:r>
          </a:p>
        </p:txBody>
      </p:sp>
      <p:sp>
        <p:nvSpPr>
          <p:cNvPr id="28680" name="Text Box 8"/>
          <p:cNvSpPr txBox="1">
            <a:spLocks noChangeArrowheads="1"/>
          </p:cNvSpPr>
          <p:nvPr/>
        </p:nvSpPr>
        <p:spPr bwMode="auto">
          <a:xfrm>
            <a:off x="4456113" y="1579563"/>
            <a:ext cx="561975" cy="260350"/>
          </a:xfrm>
          <a:prstGeom prst="rect">
            <a:avLst/>
          </a:prstGeom>
          <a:noFill/>
          <a:ln w="9525">
            <a:noFill/>
            <a:miter lim="800000"/>
            <a:headEnd/>
            <a:tailEnd/>
          </a:ln>
        </p:spPr>
        <p:txBody>
          <a:bodyPr wrap="none">
            <a:spAutoFit/>
          </a:bodyPr>
          <a:lstStyle/>
          <a:p>
            <a:pPr algn="ctr"/>
            <a:r>
              <a:rPr lang="en-US" sz="1100">
                <a:solidFill>
                  <a:schemeClr val="tx2"/>
                </a:solidFill>
                <a:latin typeface="Verdana" pitchFamily="34" charset="0"/>
              </a:rPr>
              <a:t>20%</a:t>
            </a:r>
          </a:p>
        </p:txBody>
      </p:sp>
      <p:sp>
        <p:nvSpPr>
          <p:cNvPr id="28681" name="Text Box 9"/>
          <p:cNvSpPr txBox="1">
            <a:spLocks noChangeArrowheads="1"/>
          </p:cNvSpPr>
          <p:nvPr/>
        </p:nvSpPr>
        <p:spPr bwMode="auto">
          <a:xfrm>
            <a:off x="5449888" y="1579563"/>
            <a:ext cx="561975" cy="260350"/>
          </a:xfrm>
          <a:prstGeom prst="rect">
            <a:avLst/>
          </a:prstGeom>
          <a:noFill/>
          <a:ln w="9525">
            <a:noFill/>
            <a:miter lim="800000"/>
            <a:headEnd/>
            <a:tailEnd/>
          </a:ln>
        </p:spPr>
        <p:txBody>
          <a:bodyPr wrap="none">
            <a:spAutoFit/>
          </a:bodyPr>
          <a:lstStyle/>
          <a:p>
            <a:pPr algn="ctr"/>
            <a:r>
              <a:rPr lang="en-US" sz="1100">
                <a:solidFill>
                  <a:schemeClr val="tx2"/>
                </a:solidFill>
                <a:latin typeface="Verdana" pitchFamily="34" charset="0"/>
              </a:rPr>
              <a:t>30%</a:t>
            </a:r>
          </a:p>
        </p:txBody>
      </p:sp>
      <p:sp>
        <p:nvSpPr>
          <p:cNvPr id="28682" name="Text Box 10"/>
          <p:cNvSpPr txBox="1">
            <a:spLocks noChangeArrowheads="1"/>
          </p:cNvSpPr>
          <p:nvPr/>
        </p:nvSpPr>
        <p:spPr bwMode="auto">
          <a:xfrm>
            <a:off x="6405563" y="1579563"/>
            <a:ext cx="561975" cy="260350"/>
          </a:xfrm>
          <a:prstGeom prst="rect">
            <a:avLst/>
          </a:prstGeom>
          <a:noFill/>
          <a:ln w="9525">
            <a:noFill/>
            <a:miter lim="800000"/>
            <a:headEnd/>
            <a:tailEnd/>
          </a:ln>
        </p:spPr>
        <p:txBody>
          <a:bodyPr wrap="none">
            <a:spAutoFit/>
          </a:bodyPr>
          <a:lstStyle/>
          <a:p>
            <a:pPr algn="ctr"/>
            <a:r>
              <a:rPr lang="en-US" sz="1100">
                <a:solidFill>
                  <a:schemeClr val="tx2"/>
                </a:solidFill>
                <a:latin typeface="Verdana" pitchFamily="34" charset="0"/>
              </a:rPr>
              <a:t>40%</a:t>
            </a:r>
          </a:p>
        </p:txBody>
      </p:sp>
      <p:sp>
        <p:nvSpPr>
          <p:cNvPr id="28683" name="Text Box 11"/>
          <p:cNvSpPr txBox="1">
            <a:spLocks noChangeArrowheads="1"/>
          </p:cNvSpPr>
          <p:nvPr/>
        </p:nvSpPr>
        <p:spPr bwMode="auto">
          <a:xfrm>
            <a:off x="2544763" y="1579563"/>
            <a:ext cx="461962" cy="260350"/>
          </a:xfrm>
          <a:prstGeom prst="rect">
            <a:avLst/>
          </a:prstGeom>
          <a:noFill/>
          <a:ln w="9525">
            <a:noFill/>
            <a:miter lim="800000"/>
            <a:headEnd/>
            <a:tailEnd/>
          </a:ln>
        </p:spPr>
        <p:txBody>
          <a:bodyPr wrap="none">
            <a:spAutoFit/>
          </a:bodyPr>
          <a:lstStyle/>
          <a:p>
            <a:pPr algn="ctr"/>
            <a:r>
              <a:rPr lang="en-US" sz="1100">
                <a:solidFill>
                  <a:schemeClr val="tx2"/>
                </a:solidFill>
                <a:latin typeface="Verdana" pitchFamily="34" charset="0"/>
              </a:rPr>
              <a:t>0%</a:t>
            </a:r>
          </a:p>
        </p:txBody>
      </p:sp>
      <p:sp>
        <p:nvSpPr>
          <p:cNvPr id="28684" name="Text Box 12"/>
          <p:cNvSpPr txBox="1">
            <a:spLocks noChangeArrowheads="1"/>
          </p:cNvSpPr>
          <p:nvPr/>
        </p:nvSpPr>
        <p:spPr bwMode="auto">
          <a:xfrm>
            <a:off x="2260600" y="4621213"/>
            <a:ext cx="484188" cy="260350"/>
          </a:xfrm>
          <a:prstGeom prst="rect">
            <a:avLst/>
          </a:prstGeom>
          <a:noFill/>
          <a:ln w="9525">
            <a:noFill/>
            <a:miter lim="800000"/>
            <a:headEnd/>
            <a:tailEnd/>
          </a:ln>
        </p:spPr>
        <p:txBody>
          <a:bodyPr wrap="none">
            <a:spAutoFit/>
          </a:bodyPr>
          <a:lstStyle/>
          <a:p>
            <a:pPr algn="ctr"/>
            <a:r>
              <a:rPr lang="en-US" sz="1100">
                <a:solidFill>
                  <a:schemeClr val="tx2"/>
                </a:solidFill>
                <a:latin typeface="Verdana" pitchFamily="34" charset="0"/>
              </a:rPr>
              <a:t>300</a:t>
            </a:r>
          </a:p>
        </p:txBody>
      </p:sp>
      <p:sp>
        <p:nvSpPr>
          <p:cNvPr id="28685" name="Text Box 13"/>
          <p:cNvSpPr txBox="1">
            <a:spLocks noChangeArrowheads="1"/>
          </p:cNvSpPr>
          <p:nvPr/>
        </p:nvSpPr>
        <p:spPr bwMode="auto">
          <a:xfrm>
            <a:off x="2260600" y="3206750"/>
            <a:ext cx="484188" cy="260350"/>
          </a:xfrm>
          <a:prstGeom prst="rect">
            <a:avLst/>
          </a:prstGeom>
          <a:noFill/>
          <a:ln w="9525">
            <a:noFill/>
            <a:miter lim="800000"/>
            <a:headEnd/>
            <a:tailEnd/>
          </a:ln>
        </p:spPr>
        <p:txBody>
          <a:bodyPr wrap="none">
            <a:spAutoFit/>
          </a:bodyPr>
          <a:lstStyle/>
          <a:p>
            <a:pPr algn="ctr"/>
            <a:r>
              <a:rPr lang="en-US" sz="1100">
                <a:solidFill>
                  <a:schemeClr val="tx2"/>
                </a:solidFill>
                <a:latin typeface="Verdana" pitchFamily="34" charset="0"/>
              </a:rPr>
              <a:t>400</a:t>
            </a:r>
          </a:p>
        </p:txBody>
      </p:sp>
      <p:sp>
        <p:nvSpPr>
          <p:cNvPr id="28686" name="Text Box 14"/>
          <p:cNvSpPr txBox="1">
            <a:spLocks noChangeArrowheads="1"/>
          </p:cNvSpPr>
          <p:nvPr/>
        </p:nvSpPr>
        <p:spPr bwMode="auto">
          <a:xfrm>
            <a:off x="2260600" y="6070600"/>
            <a:ext cx="484188" cy="260350"/>
          </a:xfrm>
          <a:prstGeom prst="rect">
            <a:avLst/>
          </a:prstGeom>
          <a:noFill/>
          <a:ln w="9525">
            <a:noFill/>
            <a:miter lim="800000"/>
            <a:headEnd/>
            <a:tailEnd/>
          </a:ln>
        </p:spPr>
        <p:txBody>
          <a:bodyPr wrap="none">
            <a:spAutoFit/>
          </a:bodyPr>
          <a:lstStyle/>
          <a:p>
            <a:pPr algn="ctr"/>
            <a:r>
              <a:rPr lang="en-US" sz="1100">
                <a:solidFill>
                  <a:schemeClr val="tx2"/>
                </a:solidFill>
                <a:latin typeface="Verdana" pitchFamily="34" charset="0"/>
              </a:rPr>
              <a:t>200</a:t>
            </a:r>
          </a:p>
        </p:txBody>
      </p:sp>
      <p:sp>
        <p:nvSpPr>
          <p:cNvPr id="28687" name="Line 15"/>
          <p:cNvSpPr>
            <a:spLocks noChangeShapeType="1"/>
          </p:cNvSpPr>
          <p:nvPr/>
        </p:nvSpPr>
        <p:spPr bwMode="auto">
          <a:xfrm>
            <a:off x="2730500" y="1905000"/>
            <a:ext cx="3924300" cy="0"/>
          </a:xfrm>
          <a:prstGeom prst="line">
            <a:avLst/>
          </a:prstGeom>
          <a:noFill/>
          <a:ln w="12700">
            <a:solidFill>
              <a:schemeClr val="folHlink"/>
            </a:solidFill>
            <a:round/>
            <a:headEnd/>
            <a:tailEnd/>
          </a:ln>
        </p:spPr>
        <p:txBody>
          <a:bodyPr anchor="ctr">
            <a:spAutoFit/>
          </a:bodyPr>
          <a:lstStyle/>
          <a:p>
            <a:endParaRPr lang="en-US"/>
          </a:p>
        </p:txBody>
      </p:sp>
      <p:sp>
        <p:nvSpPr>
          <p:cNvPr id="28688" name="Text Box 16"/>
          <p:cNvSpPr txBox="1">
            <a:spLocks noChangeArrowheads="1"/>
          </p:cNvSpPr>
          <p:nvPr/>
        </p:nvSpPr>
        <p:spPr bwMode="auto">
          <a:xfrm>
            <a:off x="2260600" y="1771650"/>
            <a:ext cx="484188" cy="260350"/>
          </a:xfrm>
          <a:prstGeom prst="rect">
            <a:avLst/>
          </a:prstGeom>
          <a:noFill/>
          <a:ln w="9525">
            <a:noFill/>
            <a:miter lim="800000"/>
            <a:headEnd/>
            <a:tailEnd/>
          </a:ln>
        </p:spPr>
        <p:txBody>
          <a:bodyPr wrap="none">
            <a:spAutoFit/>
          </a:bodyPr>
          <a:lstStyle/>
          <a:p>
            <a:pPr algn="ctr"/>
            <a:r>
              <a:rPr lang="en-US" sz="1100">
                <a:solidFill>
                  <a:schemeClr val="tx2"/>
                </a:solidFill>
                <a:latin typeface="Verdana" pitchFamily="34" charset="0"/>
              </a:rPr>
              <a:t>500</a:t>
            </a:r>
          </a:p>
        </p:txBody>
      </p:sp>
      <p:sp>
        <p:nvSpPr>
          <p:cNvPr id="28689" name="Line 17"/>
          <p:cNvSpPr>
            <a:spLocks noChangeShapeType="1"/>
          </p:cNvSpPr>
          <p:nvPr/>
        </p:nvSpPr>
        <p:spPr bwMode="auto">
          <a:xfrm>
            <a:off x="2730500" y="3340100"/>
            <a:ext cx="3924300" cy="0"/>
          </a:xfrm>
          <a:prstGeom prst="line">
            <a:avLst/>
          </a:prstGeom>
          <a:noFill/>
          <a:ln w="12700">
            <a:solidFill>
              <a:schemeClr val="folHlink"/>
            </a:solidFill>
            <a:round/>
            <a:headEnd/>
            <a:tailEnd/>
          </a:ln>
        </p:spPr>
        <p:txBody>
          <a:bodyPr anchor="ctr">
            <a:spAutoFit/>
          </a:bodyPr>
          <a:lstStyle/>
          <a:p>
            <a:endParaRPr lang="en-US"/>
          </a:p>
        </p:txBody>
      </p:sp>
      <p:sp>
        <p:nvSpPr>
          <p:cNvPr id="28690" name="Line 18"/>
          <p:cNvSpPr>
            <a:spLocks noChangeShapeType="1"/>
          </p:cNvSpPr>
          <p:nvPr/>
        </p:nvSpPr>
        <p:spPr bwMode="auto">
          <a:xfrm>
            <a:off x="2740025" y="4778375"/>
            <a:ext cx="3924300" cy="0"/>
          </a:xfrm>
          <a:prstGeom prst="line">
            <a:avLst/>
          </a:prstGeom>
          <a:noFill/>
          <a:ln w="12700">
            <a:solidFill>
              <a:schemeClr val="folHlink"/>
            </a:solidFill>
            <a:round/>
            <a:headEnd/>
            <a:tailEnd/>
          </a:ln>
        </p:spPr>
        <p:txBody>
          <a:bodyPr anchor="ctr">
            <a:spAutoFit/>
          </a:bodyPr>
          <a:lstStyle/>
          <a:p>
            <a:endParaRPr lang="en-US"/>
          </a:p>
        </p:txBody>
      </p:sp>
      <p:sp>
        <p:nvSpPr>
          <p:cNvPr id="28691" name="Line 19"/>
          <p:cNvSpPr>
            <a:spLocks noChangeShapeType="1"/>
          </p:cNvSpPr>
          <p:nvPr/>
        </p:nvSpPr>
        <p:spPr bwMode="auto">
          <a:xfrm>
            <a:off x="2740025" y="6216650"/>
            <a:ext cx="3924300" cy="0"/>
          </a:xfrm>
          <a:prstGeom prst="line">
            <a:avLst/>
          </a:prstGeom>
          <a:noFill/>
          <a:ln w="12700">
            <a:solidFill>
              <a:schemeClr val="folHlink"/>
            </a:solidFill>
            <a:round/>
            <a:headEnd/>
            <a:tailEnd/>
          </a:ln>
        </p:spPr>
        <p:txBody>
          <a:bodyPr anchor="ctr">
            <a:spAutoFit/>
          </a:bodyPr>
          <a:lstStyle/>
          <a:p>
            <a:endParaRPr lang="en-US"/>
          </a:p>
        </p:txBody>
      </p:sp>
      <p:sp>
        <p:nvSpPr>
          <p:cNvPr id="28692" name="Line 20"/>
          <p:cNvSpPr>
            <a:spLocks noChangeShapeType="1"/>
          </p:cNvSpPr>
          <p:nvPr/>
        </p:nvSpPr>
        <p:spPr bwMode="auto">
          <a:xfrm>
            <a:off x="4684713" y="1898650"/>
            <a:ext cx="3175" cy="4314825"/>
          </a:xfrm>
          <a:prstGeom prst="line">
            <a:avLst/>
          </a:prstGeom>
          <a:noFill/>
          <a:ln w="12700">
            <a:solidFill>
              <a:schemeClr val="folHlink"/>
            </a:solidFill>
            <a:round/>
            <a:headEnd/>
            <a:tailEnd/>
          </a:ln>
        </p:spPr>
        <p:txBody>
          <a:bodyPr anchor="ctr">
            <a:spAutoFit/>
          </a:bodyPr>
          <a:lstStyle/>
          <a:p>
            <a:endParaRPr lang="en-US"/>
          </a:p>
        </p:txBody>
      </p:sp>
      <p:sp>
        <p:nvSpPr>
          <p:cNvPr id="28693" name="Line 21"/>
          <p:cNvSpPr>
            <a:spLocks noChangeShapeType="1"/>
          </p:cNvSpPr>
          <p:nvPr/>
        </p:nvSpPr>
        <p:spPr bwMode="auto">
          <a:xfrm flipH="1">
            <a:off x="5072063" y="1903413"/>
            <a:ext cx="593725" cy="4310062"/>
          </a:xfrm>
          <a:prstGeom prst="line">
            <a:avLst/>
          </a:prstGeom>
          <a:noFill/>
          <a:ln w="12700">
            <a:solidFill>
              <a:schemeClr val="folHlink"/>
            </a:solidFill>
            <a:round/>
            <a:headEnd/>
            <a:tailEnd/>
          </a:ln>
        </p:spPr>
        <p:txBody>
          <a:bodyPr anchor="ctr">
            <a:spAutoFit/>
          </a:bodyPr>
          <a:lstStyle/>
          <a:p>
            <a:endParaRPr lang="en-US"/>
          </a:p>
        </p:txBody>
      </p:sp>
      <p:sp>
        <p:nvSpPr>
          <p:cNvPr id="28694" name="Line 22"/>
          <p:cNvSpPr>
            <a:spLocks noChangeShapeType="1"/>
          </p:cNvSpPr>
          <p:nvPr/>
        </p:nvSpPr>
        <p:spPr bwMode="auto">
          <a:xfrm flipH="1">
            <a:off x="5461000" y="1905000"/>
            <a:ext cx="1179513" cy="4308475"/>
          </a:xfrm>
          <a:prstGeom prst="line">
            <a:avLst/>
          </a:prstGeom>
          <a:noFill/>
          <a:ln w="12700">
            <a:solidFill>
              <a:schemeClr val="folHlink"/>
            </a:solidFill>
            <a:round/>
            <a:headEnd/>
            <a:tailEnd/>
          </a:ln>
        </p:spPr>
        <p:txBody>
          <a:bodyPr anchor="ctr">
            <a:spAutoFit/>
          </a:bodyPr>
          <a:lstStyle/>
          <a:p>
            <a:endParaRPr lang="en-US"/>
          </a:p>
        </p:txBody>
      </p:sp>
      <p:grpSp>
        <p:nvGrpSpPr>
          <p:cNvPr id="28696" name="Group 24"/>
          <p:cNvGrpSpPr>
            <a:grpSpLocks/>
          </p:cNvGrpSpPr>
          <p:nvPr/>
        </p:nvGrpSpPr>
        <p:grpSpPr bwMode="auto">
          <a:xfrm>
            <a:off x="4849813" y="5781675"/>
            <a:ext cx="88900" cy="80963"/>
            <a:chOff x="854" y="3388"/>
            <a:chExt cx="176" cy="176"/>
          </a:xfrm>
        </p:grpSpPr>
        <p:sp>
          <p:nvSpPr>
            <p:cNvPr id="28763" name="Freeform 25"/>
            <p:cNvSpPr>
              <a:spLocks/>
            </p:cNvSpPr>
            <p:nvPr/>
          </p:nvSpPr>
          <p:spPr bwMode="auto">
            <a:xfrm>
              <a:off x="854" y="3476"/>
              <a:ext cx="88" cy="88"/>
            </a:xfrm>
            <a:custGeom>
              <a:avLst/>
              <a:gdLst>
                <a:gd name="T0" fmla="*/ 88 w 176"/>
                <a:gd name="T1" fmla="*/ 0 h 177"/>
                <a:gd name="T2" fmla="*/ 0 w 176"/>
                <a:gd name="T3" fmla="*/ 0 h 177"/>
                <a:gd name="T4" fmla="*/ 1 w 176"/>
                <a:gd name="T5" fmla="*/ 14 h 177"/>
                <a:gd name="T6" fmla="*/ 5 w 176"/>
                <a:gd name="T7" fmla="*/ 28 h 177"/>
                <a:gd name="T8" fmla="*/ 10 w 176"/>
                <a:gd name="T9" fmla="*/ 40 h 177"/>
                <a:gd name="T10" fmla="*/ 17 w 176"/>
                <a:gd name="T11" fmla="*/ 52 h 177"/>
                <a:gd name="T12" fmla="*/ 26 w 176"/>
                <a:gd name="T13" fmla="*/ 62 h 177"/>
                <a:gd name="T14" fmla="*/ 37 w 176"/>
                <a:gd name="T15" fmla="*/ 72 h 177"/>
                <a:gd name="T16" fmla="*/ 48 w 176"/>
                <a:gd name="T17" fmla="*/ 79 h 177"/>
                <a:gd name="T18" fmla="*/ 61 w 176"/>
                <a:gd name="T19" fmla="*/ 84 h 177"/>
                <a:gd name="T20" fmla="*/ 75 w 176"/>
                <a:gd name="T21" fmla="*/ 87 h 177"/>
                <a:gd name="T22" fmla="*/ 88 w 176"/>
                <a:gd name="T23" fmla="*/ 88 h 177"/>
                <a:gd name="T24" fmla="*/ 88 w 176"/>
                <a:gd name="T25" fmla="*/ 0 h 1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6"/>
                <a:gd name="T40" fmla="*/ 0 h 177"/>
                <a:gd name="T41" fmla="*/ 176 w 176"/>
                <a:gd name="T42" fmla="*/ 177 h 1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6" h="177">
                  <a:moveTo>
                    <a:pt x="176" y="0"/>
                  </a:moveTo>
                  <a:lnTo>
                    <a:pt x="0" y="0"/>
                  </a:lnTo>
                  <a:lnTo>
                    <a:pt x="3" y="29"/>
                  </a:lnTo>
                  <a:lnTo>
                    <a:pt x="10" y="56"/>
                  </a:lnTo>
                  <a:lnTo>
                    <a:pt x="20" y="80"/>
                  </a:lnTo>
                  <a:lnTo>
                    <a:pt x="34" y="105"/>
                  </a:lnTo>
                  <a:lnTo>
                    <a:pt x="52" y="125"/>
                  </a:lnTo>
                  <a:lnTo>
                    <a:pt x="73" y="144"/>
                  </a:lnTo>
                  <a:lnTo>
                    <a:pt x="97" y="158"/>
                  </a:lnTo>
                  <a:lnTo>
                    <a:pt x="122" y="168"/>
                  </a:lnTo>
                  <a:lnTo>
                    <a:pt x="149" y="175"/>
                  </a:lnTo>
                  <a:lnTo>
                    <a:pt x="176" y="177"/>
                  </a:lnTo>
                  <a:lnTo>
                    <a:pt x="176" y="0"/>
                  </a:lnTo>
                  <a:close/>
                </a:path>
              </a:pathLst>
            </a:custGeom>
            <a:solidFill>
              <a:schemeClr val="bg1"/>
            </a:solidFill>
            <a:ln w="1588">
              <a:solidFill>
                <a:srgbClr val="000000"/>
              </a:solidFill>
              <a:prstDash val="solid"/>
              <a:round/>
              <a:headEnd/>
              <a:tailEnd/>
            </a:ln>
          </p:spPr>
          <p:txBody>
            <a:bodyPr/>
            <a:lstStyle/>
            <a:p>
              <a:endParaRPr lang="en-US"/>
            </a:p>
          </p:txBody>
        </p:sp>
        <p:sp>
          <p:nvSpPr>
            <p:cNvPr id="28764" name="Freeform 26"/>
            <p:cNvSpPr>
              <a:spLocks/>
            </p:cNvSpPr>
            <p:nvPr/>
          </p:nvSpPr>
          <p:spPr bwMode="auto">
            <a:xfrm>
              <a:off x="942" y="3388"/>
              <a:ext cx="88" cy="88"/>
            </a:xfrm>
            <a:custGeom>
              <a:avLst/>
              <a:gdLst>
                <a:gd name="T0" fmla="*/ 88 w 177"/>
                <a:gd name="T1" fmla="*/ 88 h 176"/>
                <a:gd name="T2" fmla="*/ 0 w 177"/>
                <a:gd name="T3" fmla="*/ 88 h 176"/>
                <a:gd name="T4" fmla="*/ 0 w 177"/>
                <a:gd name="T5" fmla="*/ 0 h 176"/>
                <a:gd name="T6" fmla="*/ 14 w 177"/>
                <a:gd name="T7" fmla="*/ 1 h 176"/>
                <a:gd name="T8" fmla="*/ 28 w 177"/>
                <a:gd name="T9" fmla="*/ 5 h 176"/>
                <a:gd name="T10" fmla="*/ 40 w 177"/>
                <a:gd name="T11" fmla="*/ 10 h 176"/>
                <a:gd name="T12" fmla="*/ 52 w 177"/>
                <a:gd name="T13" fmla="*/ 17 h 176"/>
                <a:gd name="T14" fmla="*/ 62 w 177"/>
                <a:gd name="T15" fmla="*/ 26 h 176"/>
                <a:gd name="T16" fmla="*/ 72 w 177"/>
                <a:gd name="T17" fmla="*/ 37 h 176"/>
                <a:gd name="T18" fmla="*/ 79 w 177"/>
                <a:gd name="T19" fmla="*/ 48 h 176"/>
                <a:gd name="T20" fmla="*/ 84 w 177"/>
                <a:gd name="T21" fmla="*/ 61 h 176"/>
                <a:gd name="T22" fmla="*/ 87 w 177"/>
                <a:gd name="T23" fmla="*/ 75 h 176"/>
                <a:gd name="T24" fmla="*/ 88 w 177"/>
                <a:gd name="T25" fmla="*/ 88 h 1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7"/>
                <a:gd name="T40" fmla="*/ 0 h 176"/>
                <a:gd name="T41" fmla="*/ 177 w 177"/>
                <a:gd name="T42" fmla="*/ 176 h 17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7" h="176">
                  <a:moveTo>
                    <a:pt x="177" y="176"/>
                  </a:moveTo>
                  <a:lnTo>
                    <a:pt x="0" y="176"/>
                  </a:lnTo>
                  <a:lnTo>
                    <a:pt x="0" y="0"/>
                  </a:lnTo>
                  <a:lnTo>
                    <a:pt x="29" y="3"/>
                  </a:lnTo>
                  <a:lnTo>
                    <a:pt x="56" y="10"/>
                  </a:lnTo>
                  <a:lnTo>
                    <a:pt x="80" y="20"/>
                  </a:lnTo>
                  <a:lnTo>
                    <a:pt x="105" y="34"/>
                  </a:lnTo>
                  <a:lnTo>
                    <a:pt x="125" y="52"/>
                  </a:lnTo>
                  <a:lnTo>
                    <a:pt x="144" y="73"/>
                  </a:lnTo>
                  <a:lnTo>
                    <a:pt x="158" y="97"/>
                  </a:lnTo>
                  <a:lnTo>
                    <a:pt x="168" y="122"/>
                  </a:lnTo>
                  <a:lnTo>
                    <a:pt x="175" y="149"/>
                  </a:lnTo>
                  <a:lnTo>
                    <a:pt x="177" y="176"/>
                  </a:lnTo>
                  <a:close/>
                </a:path>
              </a:pathLst>
            </a:custGeom>
            <a:solidFill>
              <a:schemeClr val="bg1"/>
            </a:solidFill>
            <a:ln w="1588">
              <a:solidFill>
                <a:srgbClr val="000000"/>
              </a:solidFill>
              <a:prstDash val="solid"/>
              <a:round/>
              <a:headEnd/>
              <a:tailEnd/>
            </a:ln>
          </p:spPr>
          <p:txBody>
            <a:bodyPr/>
            <a:lstStyle/>
            <a:p>
              <a:endParaRPr lang="en-US"/>
            </a:p>
          </p:txBody>
        </p:sp>
        <p:sp>
          <p:nvSpPr>
            <p:cNvPr id="28765" name="Freeform 27"/>
            <p:cNvSpPr>
              <a:spLocks/>
            </p:cNvSpPr>
            <p:nvPr/>
          </p:nvSpPr>
          <p:spPr bwMode="auto">
            <a:xfrm>
              <a:off x="942" y="3476"/>
              <a:ext cx="88" cy="88"/>
            </a:xfrm>
            <a:custGeom>
              <a:avLst/>
              <a:gdLst>
                <a:gd name="T0" fmla="*/ 0 w 177"/>
                <a:gd name="T1" fmla="*/ 0 h 177"/>
                <a:gd name="T2" fmla="*/ 88 w 177"/>
                <a:gd name="T3" fmla="*/ 0 h 177"/>
                <a:gd name="T4" fmla="*/ 87 w 177"/>
                <a:gd name="T5" fmla="*/ 14 h 177"/>
                <a:gd name="T6" fmla="*/ 84 w 177"/>
                <a:gd name="T7" fmla="*/ 28 h 177"/>
                <a:gd name="T8" fmla="*/ 79 w 177"/>
                <a:gd name="T9" fmla="*/ 40 h 177"/>
                <a:gd name="T10" fmla="*/ 72 w 177"/>
                <a:gd name="T11" fmla="*/ 52 h 177"/>
                <a:gd name="T12" fmla="*/ 62 w 177"/>
                <a:gd name="T13" fmla="*/ 62 h 177"/>
                <a:gd name="T14" fmla="*/ 52 w 177"/>
                <a:gd name="T15" fmla="*/ 72 h 177"/>
                <a:gd name="T16" fmla="*/ 40 w 177"/>
                <a:gd name="T17" fmla="*/ 79 h 177"/>
                <a:gd name="T18" fmla="*/ 28 w 177"/>
                <a:gd name="T19" fmla="*/ 84 h 177"/>
                <a:gd name="T20" fmla="*/ 14 w 177"/>
                <a:gd name="T21" fmla="*/ 87 h 177"/>
                <a:gd name="T22" fmla="*/ 0 w 177"/>
                <a:gd name="T23" fmla="*/ 88 h 177"/>
                <a:gd name="T24" fmla="*/ 0 w 177"/>
                <a:gd name="T25" fmla="*/ 0 h 1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7"/>
                <a:gd name="T40" fmla="*/ 0 h 177"/>
                <a:gd name="T41" fmla="*/ 177 w 177"/>
                <a:gd name="T42" fmla="*/ 177 h 1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7" h="177">
                  <a:moveTo>
                    <a:pt x="0" y="0"/>
                  </a:moveTo>
                  <a:lnTo>
                    <a:pt x="177" y="0"/>
                  </a:lnTo>
                  <a:lnTo>
                    <a:pt x="175" y="29"/>
                  </a:lnTo>
                  <a:lnTo>
                    <a:pt x="168" y="56"/>
                  </a:lnTo>
                  <a:lnTo>
                    <a:pt x="158" y="80"/>
                  </a:lnTo>
                  <a:lnTo>
                    <a:pt x="144" y="105"/>
                  </a:lnTo>
                  <a:lnTo>
                    <a:pt x="125" y="125"/>
                  </a:lnTo>
                  <a:lnTo>
                    <a:pt x="105" y="144"/>
                  </a:lnTo>
                  <a:lnTo>
                    <a:pt x="80" y="158"/>
                  </a:lnTo>
                  <a:lnTo>
                    <a:pt x="56" y="168"/>
                  </a:lnTo>
                  <a:lnTo>
                    <a:pt x="29" y="175"/>
                  </a:lnTo>
                  <a:lnTo>
                    <a:pt x="0" y="177"/>
                  </a:lnTo>
                  <a:lnTo>
                    <a:pt x="0" y="0"/>
                  </a:lnTo>
                  <a:close/>
                </a:path>
              </a:pathLst>
            </a:custGeom>
            <a:solidFill>
              <a:srgbClr val="FF3300"/>
            </a:solidFill>
            <a:ln w="1588">
              <a:solidFill>
                <a:srgbClr val="FF3300"/>
              </a:solidFill>
              <a:prstDash val="solid"/>
              <a:round/>
              <a:headEnd/>
              <a:tailEnd/>
            </a:ln>
          </p:spPr>
          <p:txBody>
            <a:bodyPr/>
            <a:lstStyle/>
            <a:p>
              <a:endParaRPr lang="en-US"/>
            </a:p>
          </p:txBody>
        </p:sp>
        <p:sp>
          <p:nvSpPr>
            <p:cNvPr id="28766" name="Freeform 28"/>
            <p:cNvSpPr>
              <a:spLocks/>
            </p:cNvSpPr>
            <p:nvPr/>
          </p:nvSpPr>
          <p:spPr bwMode="auto">
            <a:xfrm>
              <a:off x="854" y="3388"/>
              <a:ext cx="88" cy="88"/>
            </a:xfrm>
            <a:custGeom>
              <a:avLst/>
              <a:gdLst>
                <a:gd name="T0" fmla="*/ 0 w 176"/>
                <a:gd name="T1" fmla="*/ 88 h 176"/>
                <a:gd name="T2" fmla="*/ 88 w 176"/>
                <a:gd name="T3" fmla="*/ 88 h 176"/>
                <a:gd name="T4" fmla="*/ 88 w 176"/>
                <a:gd name="T5" fmla="*/ 0 h 176"/>
                <a:gd name="T6" fmla="*/ 75 w 176"/>
                <a:gd name="T7" fmla="*/ 1 h 176"/>
                <a:gd name="T8" fmla="*/ 61 w 176"/>
                <a:gd name="T9" fmla="*/ 5 h 176"/>
                <a:gd name="T10" fmla="*/ 48 w 176"/>
                <a:gd name="T11" fmla="*/ 10 h 176"/>
                <a:gd name="T12" fmla="*/ 37 w 176"/>
                <a:gd name="T13" fmla="*/ 17 h 176"/>
                <a:gd name="T14" fmla="*/ 26 w 176"/>
                <a:gd name="T15" fmla="*/ 26 h 176"/>
                <a:gd name="T16" fmla="*/ 17 w 176"/>
                <a:gd name="T17" fmla="*/ 37 h 176"/>
                <a:gd name="T18" fmla="*/ 10 w 176"/>
                <a:gd name="T19" fmla="*/ 48 h 176"/>
                <a:gd name="T20" fmla="*/ 5 w 176"/>
                <a:gd name="T21" fmla="*/ 61 h 176"/>
                <a:gd name="T22" fmla="*/ 1 w 176"/>
                <a:gd name="T23" fmla="*/ 75 h 176"/>
                <a:gd name="T24" fmla="*/ 0 w 176"/>
                <a:gd name="T25" fmla="*/ 88 h 1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6"/>
                <a:gd name="T40" fmla="*/ 0 h 176"/>
                <a:gd name="T41" fmla="*/ 176 w 176"/>
                <a:gd name="T42" fmla="*/ 176 h 17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6" h="176">
                  <a:moveTo>
                    <a:pt x="0" y="176"/>
                  </a:moveTo>
                  <a:lnTo>
                    <a:pt x="176" y="176"/>
                  </a:lnTo>
                  <a:lnTo>
                    <a:pt x="176" y="0"/>
                  </a:lnTo>
                  <a:lnTo>
                    <a:pt x="149" y="3"/>
                  </a:lnTo>
                  <a:lnTo>
                    <a:pt x="122" y="10"/>
                  </a:lnTo>
                  <a:lnTo>
                    <a:pt x="97" y="20"/>
                  </a:lnTo>
                  <a:lnTo>
                    <a:pt x="73" y="34"/>
                  </a:lnTo>
                  <a:lnTo>
                    <a:pt x="52" y="52"/>
                  </a:lnTo>
                  <a:lnTo>
                    <a:pt x="34" y="73"/>
                  </a:lnTo>
                  <a:lnTo>
                    <a:pt x="20" y="97"/>
                  </a:lnTo>
                  <a:lnTo>
                    <a:pt x="10" y="122"/>
                  </a:lnTo>
                  <a:lnTo>
                    <a:pt x="3" y="149"/>
                  </a:lnTo>
                  <a:lnTo>
                    <a:pt x="0" y="176"/>
                  </a:lnTo>
                  <a:close/>
                </a:path>
              </a:pathLst>
            </a:custGeom>
            <a:solidFill>
              <a:srgbClr val="FF3300"/>
            </a:solidFill>
            <a:ln w="1588">
              <a:solidFill>
                <a:srgbClr val="FF3300"/>
              </a:solidFill>
              <a:prstDash val="solid"/>
              <a:round/>
              <a:headEnd/>
              <a:tailEnd/>
            </a:ln>
          </p:spPr>
          <p:txBody>
            <a:bodyPr/>
            <a:lstStyle/>
            <a:p>
              <a:endParaRPr lang="en-US"/>
            </a:p>
          </p:txBody>
        </p:sp>
        <p:sp>
          <p:nvSpPr>
            <p:cNvPr id="28767" name="Oval 29"/>
            <p:cNvSpPr>
              <a:spLocks noChangeArrowheads="1"/>
            </p:cNvSpPr>
            <p:nvPr/>
          </p:nvSpPr>
          <p:spPr bwMode="auto">
            <a:xfrm>
              <a:off x="854" y="3388"/>
              <a:ext cx="176" cy="176"/>
            </a:xfrm>
            <a:prstGeom prst="ellipse">
              <a:avLst/>
            </a:prstGeom>
            <a:noFill/>
            <a:ln w="9525">
              <a:solidFill>
                <a:srgbClr val="FF3300"/>
              </a:solidFill>
              <a:round/>
              <a:headEnd/>
              <a:tailEnd/>
            </a:ln>
          </p:spPr>
          <p:txBody>
            <a:bodyPr anchor="ctr">
              <a:spAutoFit/>
            </a:bodyPr>
            <a:lstStyle/>
            <a:p>
              <a:endParaRPr lang="en-US"/>
            </a:p>
          </p:txBody>
        </p:sp>
      </p:grpSp>
      <p:grpSp>
        <p:nvGrpSpPr>
          <p:cNvPr id="28697" name="Group 30"/>
          <p:cNvGrpSpPr>
            <a:grpSpLocks/>
          </p:cNvGrpSpPr>
          <p:nvPr/>
        </p:nvGrpSpPr>
        <p:grpSpPr bwMode="auto">
          <a:xfrm>
            <a:off x="4946650" y="5802313"/>
            <a:ext cx="55563" cy="57150"/>
            <a:chOff x="854" y="3388"/>
            <a:chExt cx="176" cy="176"/>
          </a:xfrm>
        </p:grpSpPr>
        <p:sp>
          <p:nvSpPr>
            <p:cNvPr id="28758" name="Freeform 31"/>
            <p:cNvSpPr>
              <a:spLocks/>
            </p:cNvSpPr>
            <p:nvPr/>
          </p:nvSpPr>
          <p:spPr bwMode="auto">
            <a:xfrm>
              <a:off x="854" y="3476"/>
              <a:ext cx="88" cy="88"/>
            </a:xfrm>
            <a:custGeom>
              <a:avLst/>
              <a:gdLst>
                <a:gd name="T0" fmla="*/ 88 w 176"/>
                <a:gd name="T1" fmla="*/ 0 h 177"/>
                <a:gd name="T2" fmla="*/ 0 w 176"/>
                <a:gd name="T3" fmla="*/ 0 h 177"/>
                <a:gd name="T4" fmla="*/ 1 w 176"/>
                <a:gd name="T5" fmla="*/ 14 h 177"/>
                <a:gd name="T6" fmla="*/ 5 w 176"/>
                <a:gd name="T7" fmla="*/ 28 h 177"/>
                <a:gd name="T8" fmla="*/ 10 w 176"/>
                <a:gd name="T9" fmla="*/ 40 h 177"/>
                <a:gd name="T10" fmla="*/ 17 w 176"/>
                <a:gd name="T11" fmla="*/ 52 h 177"/>
                <a:gd name="T12" fmla="*/ 26 w 176"/>
                <a:gd name="T13" fmla="*/ 62 h 177"/>
                <a:gd name="T14" fmla="*/ 37 w 176"/>
                <a:gd name="T15" fmla="*/ 72 h 177"/>
                <a:gd name="T16" fmla="*/ 48 w 176"/>
                <a:gd name="T17" fmla="*/ 79 h 177"/>
                <a:gd name="T18" fmla="*/ 61 w 176"/>
                <a:gd name="T19" fmla="*/ 84 h 177"/>
                <a:gd name="T20" fmla="*/ 75 w 176"/>
                <a:gd name="T21" fmla="*/ 87 h 177"/>
                <a:gd name="T22" fmla="*/ 88 w 176"/>
                <a:gd name="T23" fmla="*/ 88 h 177"/>
                <a:gd name="T24" fmla="*/ 88 w 176"/>
                <a:gd name="T25" fmla="*/ 0 h 1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6"/>
                <a:gd name="T40" fmla="*/ 0 h 177"/>
                <a:gd name="T41" fmla="*/ 176 w 176"/>
                <a:gd name="T42" fmla="*/ 177 h 1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6" h="177">
                  <a:moveTo>
                    <a:pt x="176" y="0"/>
                  </a:moveTo>
                  <a:lnTo>
                    <a:pt x="0" y="0"/>
                  </a:lnTo>
                  <a:lnTo>
                    <a:pt x="3" y="29"/>
                  </a:lnTo>
                  <a:lnTo>
                    <a:pt x="10" y="56"/>
                  </a:lnTo>
                  <a:lnTo>
                    <a:pt x="20" y="80"/>
                  </a:lnTo>
                  <a:lnTo>
                    <a:pt x="34" y="105"/>
                  </a:lnTo>
                  <a:lnTo>
                    <a:pt x="52" y="125"/>
                  </a:lnTo>
                  <a:lnTo>
                    <a:pt x="73" y="144"/>
                  </a:lnTo>
                  <a:lnTo>
                    <a:pt x="97" y="158"/>
                  </a:lnTo>
                  <a:lnTo>
                    <a:pt x="122" y="168"/>
                  </a:lnTo>
                  <a:lnTo>
                    <a:pt x="149" y="175"/>
                  </a:lnTo>
                  <a:lnTo>
                    <a:pt x="176" y="177"/>
                  </a:lnTo>
                  <a:lnTo>
                    <a:pt x="176" y="0"/>
                  </a:lnTo>
                  <a:close/>
                </a:path>
              </a:pathLst>
            </a:custGeom>
            <a:solidFill>
              <a:schemeClr val="bg1"/>
            </a:solidFill>
            <a:ln w="1588">
              <a:solidFill>
                <a:srgbClr val="000000"/>
              </a:solidFill>
              <a:prstDash val="solid"/>
              <a:round/>
              <a:headEnd/>
              <a:tailEnd/>
            </a:ln>
          </p:spPr>
          <p:txBody>
            <a:bodyPr/>
            <a:lstStyle/>
            <a:p>
              <a:endParaRPr lang="en-US"/>
            </a:p>
          </p:txBody>
        </p:sp>
        <p:sp>
          <p:nvSpPr>
            <p:cNvPr id="28759" name="Freeform 32"/>
            <p:cNvSpPr>
              <a:spLocks/>
            </p:cNvSpPr>
            <p:nvPr/>
          </p:nvSpPr>
          <p:spPr bwMode="auto">
            <a:xfrm>
              <a:off x="942" y="3388"/>
              <a:ext cx="88" cy="88"/>
            </a:xfrm>
            <a:custGeom>
              <a:avLst/>
              <a:gdLst>
                <a:gd name="T0" fmla="*/ 88 w 177"/>
                <a:gd name="T1" fmla="*/ 88 h 176"/>
                <a:gd name="T2" fmla="*/ 0 w 177"/>
                <a:gd name="T3" fmla="*/ 88 h 176"/>
                <a:gd name="T4" fmla="*/ 0 w 177"/>
                <a:gd name="T5" fmla="*/ 0 h 176"/>
                <a:gd name="T6" fmla="*/ 14 w 177"/>
                <a:gd name="T7" fmla="*/ 1 h 176"/>
                <a:gd name="T8" fmla="*/ 28 w 177"/>
                <a:gd name="T9" fmla="*/ 5 h 176"/>
                <a:gd name="T10" fmla="*/ 40 w 177"/>
                <a:gd name="T11" fmla="*/ 10 h 176"/>
                <a:gd name="T12" fmla="*/ 52 w 177"/>
                <a:gd name="T13" fmla="*/ 17 h 176"/>
                <a:gd name="T14" fmla="*/ 62 w 177"/>
                <a:gd name="T15" fmla="*/ 26 h 176"/>
                <a:gd name="T16" fmla="*/ 72 w 177"/>
                <a:gd name="T17" fmla="*/ 37 h 176"/>
                <a:gd name="T18" fmla="*/ 79 w 177"/>
                <a:gd name="T19" fmla="*/ 48 h 176"/>
                <a:gd name="T20" fmla="*/ 84 w 177"/>
                <a:gd name="T21" fmla="*/ 61 h 176"/>
                <a:gd name="T22" fmla="*/ 87 w 177"/>
                <a:gd name="T23" fmla="*/ 75 h 176"/>
                <a:gd name="T24" fmla="*/ 88 w 177"/>
                <a:gd name="T25" fmla="*/ 88 h 1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7"/>
                <a:gd name="T40" fmla="*/ 0 h 176"/>
                <a:gd name="T41" fmla="*/ 177 w 177"/>
                <a:gd name="T42" fmla="*/ 176 h 17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7" h="176">
                  <a:moveTo>
                    <a:pt x="177" y="176"/>
                  </a:moveTo>
                  <a:lnTo>
                    <a:pt x="0" y="176"/>
                  </a:lnTo>
                  <a:lnTo>
                    <a:pt x="0" y="0"/>
                  </a:lnTo>
                  <a:lnTo>
                    <a:pt x="29" y="3"/>
                  </a:lnTo>
                  <a:lnTo>
                    <a:pt x="56" y="10"/>
                  </a:lnTo>
                  <a:lnTo>
                    <a:pt x="80" y="20"/>
                  </a:lnTo>
                  <a:lnTo>
                    <a:pt x="105" y="34"/>
                  </a:lnTo>
                  <a:lnTo>
                    <a:pt x="125" y="52"/>
                  </a:lnTo>
                  <a:lnTo>
                    <a:pt x="144" y="73"/>
                  </a:lnTo>
                  <a:lnTo>
                    <a:pt x="158" y="97"/>
                  </a:lnTo>
                  <a:lnTo>
                    <a:pt x="168" y="122"/>
                  </a:lnTo>
                  <a:lnTo>
                    <a:pt x="175" y="149"/>
                  </a:lnTo>
                  <a:lnTo>
                    <a:pt x="177" y="176"/>
                  </a:lnTo>
                  <a:close/>
                </a:path>
              </a:pathLst>
            </a:custGeom>
            <a:solidFill>
              <a:schemeClr val="bg1"/>
            </a:solidFill>
            <a:ln w="1588">
              <a:solidFill>
                <a:srgbClr val="000000"/>
              </a:solidFill>
              <a:prstDash val="solid"/>
              <a:round/>
              <a:headEnd/>
              <a:tailEnd/>
            </a:ln>
          </p:spPr>
          <p:txBody>
            <a:bodyPr/>
            <a:lstStyle/>
            <a:p>
              <a:endParaRPr lang="en-US"/>
            </a:p>
          </p:txBody>
        </p:sp>
        <p:sp>
          <p:nvSpPr>
            <p:cNvPr id="28760" name="Freeform 33"/>
            <p:cNvSpPr>
              <a:spLocks/>
            </p:cNvSpPr>
            <p:nvPr/>
          </p:nvSpPr>
          <p:spPr bwMode="auto">
            <a:xfrm>
              <a:off x="942" y="3476"/>
              <a:ext cx="88" cy="88"/>
            </a:xfrm>
            <a:custGeom>
              <a:avLst/>
              <a:gdLst>
                <a:gd name="T0" fmla="*/ 0 w 177"/>
                <a:gd name="T1" fmla="*/ 0 h 177"/>
                <a:gd name="T2" fmla="*/ 88 w 177"/>
                <a:gd name="T3" fmla="*/ 0 h 177"/>
                <a:gd name="T4" fmla="*/ 87 w 177"/>
                <a:gd name="T5" fmla="*/ 14 h 177"/>
                <a:gd name="T6" fmla="*/ 84 w 177"/>
                <a:gd name="T7" fmla="*/ 28 h 177"/>
                <a:gd name="T8" fmla="*/ 79 w 177"/>
                <a:gd name="T9" fmla="*/ 40 h 177"/>
                <a:gd name="T10" fmla="*/ 72 w 177"/>
                <a:gd name="T11" fmla="*/ 52 h 177"/>
                <a:gd name="T12" fmla="*/ 62 w 177"/>
                <a:gd name="T13" fmla="*/ 62 h 177"/>
                <a:gd name="T14" fmla="*/ 52 w 177"/>
                <a:gd name="T15" fmla="*/ 72 h 177"/>
                <a:gd name="T16" fmla="*/ 40 w 177"/>
                <a:gd name="T17" fmla="*/ 79 h 177"/>
                <a:gd name="T18" fmla="*/ 28 w 177"/>
                <a:gd name="T19" fmla="*/ 84 h 177"/>
                <a:gd name="T20" fmla="*/ 14 w 177"/>
                <a:gd name="T21" fmla="*/ 87 h 177"/>
                <a:gd name="T22" fmla="*/ 0 w 177"/>
                <a:gd name="T23" fmla="*/ 88 h 177"/>
                <a:gd name="T24" fmla="*/ 0 w 177"/>
                <a:gd name="T25" fmla="*/ 0 h 1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7"/>
                <a:gd name="T40" fmla="*/ 0 h 177"/>
                <a:gd name="T41" fmla="*/ 177 w 177"/>
                <a:gd name="T42" fmla="*/ 177 h 1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7" h="177">
                  <a:moveTo>
                    <a:pt x="0" y="0"/>
                  </a:moveTo>
                  <a:lnTo>
                    <a:pt x="177" y="0"/>
                  </a:lnTo>
                  <a:lnTo>
                    <a:pt x="175" y="29"/>
                  </a:lnTo>
                  <a:lnTo>
                    <a:pt x="168" y="56"/>
                  </a:lnTo>
                  <a:lnTo>
                    <a:pt x="158" y="80"/>
                  </a:lnTo>
                  <a:lnTo>
                    <a:pt x="144" y="105"/>
                  </a:lnTo>
                  <a:lnTo>
                    <a:pt x="125" y="125"/>
                  </a:lnTo>
                  <a:lnTo>
                    <a:pt x="105" y="144"/>
                  </a:lnTo>
                  <a:lnTo>
                    <a:pt x="80" y="158"/>
                  </a:lnTo>
                  <a:lnTo>
                    <a:pt x="56" y="168"/>
                  </a:lnTo>
                  <a:lnTo>
                    <a:pt x="29" y="175"/>
                  </a:lnTo>
                  <a:lnTo>
                    <a:pt x="0" y="177"/>
                  </a:lnTo>
                  <a:lnTo>
                    <a:pt x="0" y="0"/>
                  </a:lnTo>
                  <a:close/>
                </a:path>
              </a:pathLst>
            </a:custGeom>
            <a:solidFill>
              <a:srgbClr val="FF3300"/>
            </a:solidFill>
            <a:ln w="1588">
              <a:solidFill>
                <a:srgbClr val="FF3300"/>
              </a:solidFill>
              <a:prstDash val="solid"/>
              <a:round/>
              <a:headEnd/>
              <a:tailEnd/>
            </a:ln>
          </p:spPr>
          <p:txBody>
            <a:bodyPr/>
            <a:lstStyle/>
            <a:p>
              <a:endParaRPr lang="en-US"/>
            </a:p>
          </p:txBody>
        </p:sp>
        <p:sp>
          <p:nvSpPr>
            <p:cNvPr id="28761" name="Freeform 34"/>
            <p:cNvSpPr>
              <a:spLocks/>
            </p:cNvSpPr>
            <p:nvPr/>
          </p:nvSpPr>
          <p:spPr bwMode="auto">
            <a:xfrm>
              <a:off x="854" y="3388"/>
              <a:ext cx="88" cy="88"/>
            </a:xfrm>
            <a:custGeom>
              <a:avLst/>
              <a:gdLst>
                <a:gd name="T0" fmla="*/ 0 w 176"/>
                <a:gd name="T1" fmla="*/ 88 h 176"/>
                <a:gd name="T2" fmla="*/ 88 w 176"/>
                <a:gd name="T3" fmla="*/ 88 h 176"/>
                <a:gd name="T4" fmla="*/ 88 w 176"/>
                <a:gd name="T5" fmla="*/ 0 h 176"/>
                <a:gd name="T6" fmla="*/ 75 w 176"/>
                <a:gd name="T7" fmla="*/ 1 h 176"/>
                <a:gd name="T8" fmla="*/ 61 w 176"/>
                <a:gd name="T9" fmla="*/ 5 h 176"/>
                <a:gd name="T10" fmla="*/ 48 w 176"/>
                <a:gd name="T11" fmla="*/ 10 h 176"/>
                <a:gd name="T12" fmla="*/ 37 w 176"/>
                <a:gd name="T13" fmla="*/ 17 h 176"/>
                <a:gd name="T14" fmla="*/ 26 w 176"/>
                <a:gd name="T15" fmla="*/ 26 h 176"/>
                <a:gd name="T16" fmla="*/ 17 w 176"/>
                <a:gd name="T17" fmla="*/ 37 h 176"/>
                <a:gd name="T18" fmla="*/ 10 w 176"/>
                <a:gd name="T19" fmla="*/ 48 h 176"/>
                <a:gd name="T20" fmla="*/ 5 w 176"/>
                <a:gd name="T21" fmla="*/ 61 h 176"/>
                <a:gd name="T22" fmla="*/ 1 w 176"/>
                <a:gd name="T23" fmla="*/ 75 h 176"/>
                <a:gd name="T24" fmla="*/ 0 w 176"/>
                <a:gd name="T25" fmla="*/ 88 h 1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6"/>
                <a:gd name="T40" fmla="*/ 0 h 176"/>
                <a:gd name="T41" fmla="*/ 176 w 176"/>
                <a:gd name="T42" fmla="*/ 176 h 17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6" h="176">
                  <a:moveTo>
                    <a:pt x="0" y="176"/>
                  </a:moveTo>
                  <a:lnTo>
                    <a:pt x="176" y="176"/>
                  </a:lnTo>
                  <a:lnTo>
                    <a:pt x="176" y="0"/>
                  </a:lnTo>
                  <a:lnTo>
                    <a:pt x="149" y="3"/>
                  </a:lnTo>
                  <a:lnTo>
                    <a:pt x="122" y="10"/>
                  </a:lnTo>
                  <a:lnTo>
                    <a:pt x="97" y="20"/>
                  </a:lnTo>
                  <a:lnTo>
                    <a:pt x="73" y="34"/>
                  </a:lnTo>
                  <a:lnTo>
                    <a:pt x="52" y="52"/>
                  </a:lnTo>
                  <a:lnTo>
                    <a:pt x="34" y="73"/>
                  </a:lnTo>
                  <a:lnTo>
                    <a:pt x="20" y="97"/>
                  </a:lnTo>
                  <a:lnTo>
                    <a:pt x="10" y="122"/>
                  </a:lnTo>
                  <a:lnTo>
                    <a:pt x="3" y="149"/>
                  </a:lnTo>
                  <a:lnTo>
                    <a:pt x="0" y="176"/>
                  </a:lnTo>
                  <a:close/>
                </a:path>
              </a:pathLst>
            </a:custGeom>
            <a:solidFill>
              <a:srgbClr val="FF3300"/>
            </a:solidFill>
            <a:ln w="1588">
              <a:solidFill>
                <a:srgbClr val="FF3300"/>
              </a:solidFill>
              <a:prstDash val="solid"/>
              <a:round/>
              <a:headEnd/>
              <a:tailEnd/>
            </a:ln>
          </p:spPr>
          <p:txBody>
            <a:bodyPr/>
            <a:lstStyle/>
            <a:p>
              <a:endParaRPr lang="en-US"/>
            </a:p>
          </p:txBody>
        </p:sp>
        <p:sp>
          <p:nvSpPr>
            <p:cNvPr id="28762" name="Oval 35"/>
            <p:cNvSpPr>
              <a:spLocks noChangeArrowheads="1"/>
            </p:cNvSpPr>
            <p:nvPr/>
          </p:nvSpPr>
          <p:spPr bwMode="auto">
            <a:xfrm>
              <a:off x="854" y="3388"/>
              <a:ext cx="176" cy="176"/>
            </a:xfrm>
            <a:prstGeom prst="ellipse">
              <a:avLst/>
            </a:prstGeom>
            <a:noFill/>
            <a:ln w="9525">
              <a:solidFill>
                <a:srgbClr val="FF3300"/>
              </a:solidFill>
              <a:round/>
              <a:headEnd/>
              <a:tailEnd/>
            </a:ln>
          </p:spPr>
          <p:txBody>
            <a:bodyPr anchor="ctr">
              <a:spAutoFit/>
            </a:bodyPr>
            <a:lstStyle/>
            <a:p>
              <a:endParaRPr lang="en-US"/>
            </a:p>
          </p:txBody>
        </p:sp>
      </p:grpSp>
      <p:grpSp>
        <p:nvGrpSpPr>
          <p:cNvPr id="28698" name="Group 36"/>
          <p:cNvGrpSpPr>
            <a:grpSpLocks/>
          </p:cNvGrpSpPr>
          <p:nvPr/>
        </p:nvGrpSpPr>
        <p:grpSpPr bwMode="auto">
          <a:xfrm>
            <a:off x="4694238" y="5802313"/>
            <a:ext cx="55562" cy="57150"/>
            <a:chOff x="854" y="3388"/>
            <a:chExt cx="176" cy="176"/>
          </a:xfrm>
        </p:grpSpPr>
        <p:sp>
          <p:nvSpPr>
            <p:cNvPr id="28753" name="Freeform 37"/>
            <p:cNvSpPr>
              <a:spLocks/>
            </p:cNvSpPr>
            <p:nvPr/>
          </p:nvSpPr>
          <p:spPr bwMode="auto">
            <a:xfrm>
              <a:off x="854" y="3476"/>
              <a:ext cx="88" cy="88"/>
            </a:xfrm>
            <a:custGeom>
              <a:avLst/>
              <a:gdLst>
                <a:gd name="T0" fmla="*/ 88 w 176"/>
                <a:gd name="T1" fmla="*/ 0 h 177"/>
                <a:gd name="T2" fmla="*/ 0 w 176"/>
                <a:gd name="T3" fmla="*/ 0 h 177"/>
                <a:gd name="T4" fmla="*/ 1 w 176"/>
                <a:gd name="T5" fmla="*/ 14 h 177"/>
                <a:gd name="T6" fmla="*/ 5 w 176"/>
                <a:gd name="T7" fmla="*/ 28 h 177"/>
                <a:gd name="T8" fmla="*/ 10 w 176"/>
                <a:gd name="T9" fmla="*/ 40 h 177"/>
                <a:gd name="T10" fmla="*/ 17 w 176"/>
                <a:gd name="T11" fmla="*/ 52 h 177"/>
                <a:gd name="T12" fmla="*/ 26 w 176"/>
                <a:gd name="T13" fmla="*/ 62 h 177"/>
                <a:gd name="T14" fmla="*/ 37 w 176"/>
                <a:gd name="T15" fmla="*/ 72 h 177"/>
                <a:gd name="T16" fmla="*/ 48 w 176"/>
                <a:gd name="T17" fmla="*/ 79 h 177"/>
                <a:gd name="T18" fmla="*/ 61 w 176"/>
                <a:gd name="T19" fmla="*/ 84 h 177"/>
                <a:gd name="T20" fmla="*/ 75 w 176"/>
                <a:gd name="T21" fmla="*/ 87 h 177"/>
                <a:gd name="T22" fmla="*/ 88 w 176"/>
                <a:gd name="T23" fmla="*/ 88 h 177"/>
                <a:gd name="T24" fmla="*/ 88 w 176"/>
                <a:gd name="T25" fmla="*/ 0 h 1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6"/>
                <a:gd name="T40" fmla="*/ 0 h 177"/>
                <a:gd name="T41" fmla="*/ 176 w 176"/>
                <a:gd name="T42" fmla="*/ 177 h 1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6" h="177">
                  <a:moveTo>
                    <a:pt x="176" y="0"/>
                  </a:moveTo>
                  <a:lnTo>
                    <a:pt x="0" y="0"/>
                  </a:lnTo>
                  <a:lnTo>
                    <a:pt x="3" y="29"/>
                  </a:lnTo>
                  <a:lnTo>
                    <a:pt x="10" y="56"/>
                  </a:lnTo>
                  <a:lnTo>
                    <a:pt x="20" y="80"/>
                  </a:lnTo>
                  <a:lnTo>
                    <a:pt x="34" y="105"/>
                  </a:lnTo>
                  <a:lnTo>
                    <a:pt x="52" y="125"/>
                  </a:lnTo>
                  <a:lnTo>
                    <a:pt x="73" y="144"/>
                  </a:lnTo>
                  <a:lnTo>
                    <a:pt x="97" y="158"/>
                  </a:lnTo>
                  <a:lnTo>
                    <a:pt x="122" y="168"/>
                  </a:lnTo>
                  <a:lnTo>
                    <a:pt x="149" y="175"/>
                  </a:lnTo>
                  <a:lnTo>
                    <a:pt x="176" y="177"/>
                  </a:lnTo>
                  <a:lnTo>
                    <a:pt x="176" y="0"/>
                  </a:lnTo>
                  <a:close/>
                </a:path>
              </a:pathLst>
            </a:custGeom>
            <a:solidFill>
              <a:schemeClr val="bg1"/>
            </a:solidFill>
            <a:ln w="1588">
              <a:solidFill>
                <a:srgbClr val="000000"/>
              </a:solidFill>
              <a:prstDash val="solid"/>
              <a:round/>
              <a:headEnd/>
              <a:tailEnd/>
            </a:ln>
          </p:spPr>
          <p:txBody>
            <a:bodyPr/>
            <a:lstStyle/>
            <a:p>
              <a:endParaRPr lang="en-US"/>
            </a:p>
          </p:txBody>
        </p:sp>
        <p:sp>
          <p:nvSpPr>
            <p:cNvPr id="28754" name="Freeform 38"/>
            <p:cNvSpPr>
              <a:spLocks/>
            </p:cNvSpPr>
            <p:nvPr/>
          </p:nvSpPr>
          <p:spPr bwMode="auto">
            <a:xfrm>
              <a:off x="942" y="3388"/>
              <a:ext cx="88" cy="88"/>
            </a:xfrm>
            <a:custGeom>
              <a:avLst/>
              <a:gdLst>
                <a:gd name="T0" fmla="*/ 88 w 177"/>
                <a:gd name="T1" fmla="*/ 88 h 176"/>
                <a:gd name="T2" fmla="*/ 0 w 177"/>
                <a:gd name="T3" fmla="*/ 88 h 176"/>
                <a:gd name="T4" fmla="*/ 0 w 177"/>
                <a:gd name="T5" fmla="*/ 0 h 176"/>
                <a:gd name="T6" fmla="*/ 14 w 177"/>
                <a:gd name="T7" fmla="*/ 1 h 176"/>
                <a:gd name="T8" fmla="*/ 28 w 177"/>
                <a:gd name="T9" fmla="*/ 5 h 176"/>
                <a:gd name="T10" fmla="*/ 40 w 177"/>
                <a:gd name="T11" fmla="*/ 10 h 176"/>
                <a:gd name="T12" fmla="*/ 52 w 177"/>
                <a:gd name="T13" fmla="*/ 17 h 176"/>
                <a:gd name="T14" fmla="*/ 62 w 177"/>
                <a:gd name="T15" fmla="*/ 26 h 176"/>
                <a:gd name="T16" fmla="*/ 72 w 177"/>
                <a:gd name="T17" fmla="*/ 37 h 176"/>
                <a:gd name="T18" fmla="*/ 79 w 177"/>
                <a:gd name="T19" fmla="*/ 48 h 176"/>
                <a:gd name="T20" fmla="*/ 84 w 177"/>
                <a:gd name="T21" fmla="*/ 61 h 176"/>
                <a:gd name="T22" fmla="*/ 87 w 177"/>
                <a:gd name="T23" fmla="*/ 75 h 176"/>
                <a:gd name="T24" fmla="*/ 88 w 177"/>
                <a:gd name="T25" fmla="*/ 88 h 1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7"/>
                <a:gd name="T40" fmla="*/ 0 h 176"/>
                <a:gd name="T41" fmla="*/ 177 w 177"/>
                <a:gd name="T42" fmla="*/ 176 h 17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7" h="176">
                  <a:moveTo>
                    <a:pt x="177" y="176"/>
                  </a:moveTo>
                  <a:lnTo>
                    <a:pt x="0" y="176"/>
                  </a:lnTo>
                  <a:lnTo>
                    <a:pt x="0" y="0"/>
                  </a:lnTo>
                  <a:lnTo>
                    <a:pt x="29" y="3"/>
                  </a:lnTo>
                  <a:lnTo>
                    <a:pt x="56" y="10"/>
                  </a:lnTo>
                  <a:lnTo>
                    <a:pt x="80" y="20"/>
                  </a:lnTo>
                  <a:lnTo>
                    <a:pt x="105" y="34"/>
                  </a:lnTo>
                  <a:lnTo>
                    <a:pt x="125" y="52"/>
                  </a:lnTo>
                  <a:lnTo>
                    <a:pt x="144" y="73"/>
                  </a:lnTo>
                  <a:lnTo>
                    <a:pt x="158" y="97"/>
                  </a:lnTo>
                  <a:lnTo>
                    <a:pt x="168" y="122"/>
                  </a:lnTo>
                  <a:lnTo>
                    <a:pt x="175" y="149"/>
                  </a:lnTo>
                  <a:lnTo>
                    <a:pt x="177" y="176"/>
                  </a:lnTo>
                  <a:close/>
                </a:path>
              </a:pathLst>
            </a:custGeom>
            <a:solidFill>
              <a:schemeClr val="bg1"/>
            </a:solidFill>
            <a:ln w="1588">
              <a:solidFill>
                <a:srgbClr val="000000"/>
              </a:solidFill>
              <a:prstDash val="solid"/>
              <a:round/>
              <a:headEnd/>
              <a:tailEnd/>
            </a:ln>
          </p:spPr>
          <p:txBody>
            <a:bodyPr/>
            <a:lstStyle/>
            <a:p>
              <a:endParaRPr lang="en-US"/>
            </a:p>
          </p:txBody>
        </p:sp>
        <p:sp>
          <p:nvSpPr>
            <p:cNvPr id="28755" name="Freeform 39"/>
            <p:cNvSpPr>
              <a:spLocks/>
            </p:cNvSpPr>
            <p:nvPr/>
          </p:nvSpPr>
          <p:spPr bwMode="auto">
            <a:xfrm>
              <a:off x="942" y="3476"/>
              <a:ext cx="88" cy="88"/>
            </a:xfrm>
            <a:custGeom>
              <a:avLst/>
              <a:gdLst>
                <a:gd name="T0" fmla="*/ 0 w 177"/>
                <a:gd name="T1" fmla="*/ 0 h 177"/>
                <a:gd name="T2" fmla="*/ 88 w 177"/>
                <a:gd name="T3" fmla="*/ 0 h 177"/>
                <a:gd name="T4" fmla="*/ 87 w 177"/>
                <a:gd name="T5" fmla="*/ 14 h 177"/>
                <a:gd name="T6" fmla="*/ 84 w 177"/>
                <a:gd name="T7" fmla="*/ 28 h 177"/>
                <a:gd name="T8" fmla="*/ 79 w 177"/>
                <a:gd name="T9" fmla="*/ 40 h 177"/>
                <a:gd name="T10" fmla="*/ 72 w 177"/>
                <a:gd name="T11" fmla="*/ 52 h 177"/>
                <a:gd name="T12" fmla="*/ 62 w 177"/>
                <a:gd name="T13" fmla="*/ 62 h 177"/>
                <a:gd name="T14" fmla="*/ 52 w 177"/>
                <a:gd name="T15" fmla="*/ 72 h 177"/>
                <a:gd name="T16" fmla="*/ 40 w 177"/>
                <a:gd name="T17" fmla="*/ 79 h 177"/>
                <a:gd name="T18" fmla="*/ 28 w 177"/>
                <a:gd name="T19" fmla="*/ 84 h 177"/>
                <a:gd name="T20" fmla="*/ 14 w 177"/>
                <a:gd name="T21" fmla="*/ 87 h 177"/>
                <a:gd name="T22" fmla="*/ 0 w 177"/>
                <a:gd name="T23" fmla="*/ 88 h 177"/>
                <a:gd name="T24" fmla="*/ 0 w 177"/>
                <a:gd name="T25" fmla="*/ 0 h 1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7"/>
                <a:gd name="T40" fmla="*/ 0 h 177"/>
                <a:gd name="T41" fmla="*/ 177 w 177"/>
                <a:gd name="T42" fmla="*/ 177 h 1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7" h="177">
                  <a:moveTo>
                    <a:pt x="0" y="0"/>
                  </a:moveTo>
                  <a:lnTo>
                    <a:pt x="177" y="0"/>
                  </a:lnTo>
                  <a:lnTo>
                    <a:pt x="175" y="29"/>
                  </a:lnTo>
                  <a:lnTo>
                    <a:pt x="168" y="56"/>
                  </a:lnTo>
                  <a:lnTo>
                    <a:pt x="158" y="80"/>
                  </a:lnTo>
                  <a:lnTo>
                    <a:pt x="144" y="105"/>
                  </a:lnTo>
                  <a:lnTo>
                    <a:pt x="125" y="125"/>
                  </a:lnTo>
                  <a:lnTo>
                    <a:pt x="105" y="144"/>
                  </a:lnTo>
                  <a:lnTo>
                    <a:pt x="80" y="158"/>
                  </a:lnTo>
                  <a:lnTo>
                    <a:pt x="56" y="168"/>
                  </a:lnTo>
                  <a:lnTo>
                    <a:pt x="29" y="175"/>
                  </a:lnTo>
                  <a:lnTo>
                    <a:pt x="0" y="177"/>
                  </a:lnTo>
                  <a:lnTo>
                    <a:pt x="0" y="0"/>
                  </a:lnTo>
                  <a:close/>
                </a:path>
              </a:pathLst>
            </a:custGeom>
            <a:solidFill>
              <a:srgbClr val="FF3300"/>
            </a:solidFill>
            <a:ln w="1588">
              <a:solidFill>
                <a:srgbClr val="FF3300"/>
              </a:solidFill>
              <a:prstDash val="solid"/>
              <a:round/>
              <a:headEnd/>
              <a:tailEnd/>
            </a:ln>
          </p:spPr>
          <p:txBody>
            <a:bodyPr/>
            <a:lstStyle/>
            <a:p>
              <a:endParaRPr lang="en-US"/>
            </a:p>
          </p:txBody>
        </p:sp>
        <p:sp>
          <p:nvSpPr>
            <p:cNvPr id="28756" name="Freeform 40"/>
            <p:cNvSpPr>
              <a:spLocks/>
            </p:cNvSpPr>
            <p:nvPr/>
          </p:nvSpPr>
          <p:spPr bwMode="auto">
            <a:xfrm>
              <a:off x="854" y="3388"/>
              <a:ext cx="88" cy="88"/>
            </a:xfrm>
            <a:custGeom>
              <a:avLst/>
              <a:gdLst>
                <a:gd name="T0" fmla="*/ 0 w 176"/>
                <a:gd name="T1" fmla="*/ 88 h 176"/>
                <a:gd name="T2" fmla="*/ 88 w 176"/>
                <a:gd name="T3" fmla="*/ 88 h 176"/>
                <a:gd name="T4" fmla="*/ 88 w 176"/>
                <a:gd name="T5" fmla="*/ 0 h 176"/>
                <a:gd name="T6" fmla="*/ 75 w 176"/>
                <a:gd name="T7" fmla="*/ 1 h 176"/>
                <a:gd name="T8" fmla="*/ 61 w 176"/>
                <a:gd name="T9" fmla="*/ 5 h 176"/>
                <a:gd name="T10" fmla="*/ 48 w 176"/>
                <a:gd name="T11" fmla="*/ 10 h 176"/>
                <a:gd name="T12" fmla="*/ 37 w 176"/>
                <a:gd name="T13" fmla="*/ 17 h 176"/>
                <a:gd name="T14" fmla="*/ 26 w 176"/>
                <a:gd name="T15" fmla="*/ 26 h 176"/>
                <a:gd name="T16" fmla="*/ 17 w 176"/>
                <a:gd name="T17" fmla="*/ 37 h 176"/>
                <a:gd name="T18" fmla="*/ 10 w 176"/>
                <a:gd name="T19" fmla="*/ 48 h 176"/>
                <a:gd name="T20" fmla="*/ 5 w 176"/>
                <a:gd name="T21" fmla="*/ 61 h 176"/>
                <a:gd name="T22" fmla="*/ 1 w 176"/>
                <a:gd name="T23" fmla="*/ 75 h 176"/>
                <a:gd name="T24" fmla="*/ 0 w 176"/>
                <a:gd name="T25" fmla="*/ 88 h 1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6"/>
                <a:gd name="T40" fmla="*/ 0 h 176"/>
                <a:gd name="T41" fmla="*/ 176 w 176"/>
                <a:gd name="T42" fmla="*/ 176 h 17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6" h="176">
                  <a:moveTo>
                    <a:pt x="0" y="176"/>
                  </a:moveTo>
                  <a:lnTo>
                    <a:pt x="176" y="176"/>
                  </a:lnTo>
                  <a:lnTo>
                    <a:pt x="176" y="0"/>
                  </a:lnTo>
                  <a:lnTo>
                    <a:pt x="149" y="3"/>
                  </a:lnTo>
                  <a:lnTo>
                    <a:pt x="122" y="10"/>
                  </a:lnTo>
                  <a:lnTo>
                    <a:pt x="97" y="20"/>
                  </a:lnTo>
                  <a:lnTo>
                    <a:pt x="73" y="34"/>
                  </a:lnTo>
                  <a:lnTo>
                    <a:pt x="52" y="52"/>
                  </a:lnTo>
                  <a:lnTo>
                    <a:pt x="34" y="73"/>
                  </a:lnTo>
                  <a:lnTo>
                    <a:pt x="20" y="97"/>
                  </a:lnTo>
                  <a:lnTo>
                    <a:pt x="10" y="122"/>
                  </a:lnTo>
                  <a:lnTo>
                    <a:pt x="3" y="149"/>
                  </a:lnTo>
                  <a:lnTo>
                    <a:pt x="0" y="176"/>
                  </a:lnTo>
                  <a:close/>
                </a:path>
              </a:pathLst>
            </a:custGeom>
            <a:solidFill>
              <a:srgbClr val="FF3300"/>
            </a:solidFill>
            <a:ln w="1588">
              <a:solidFill>
                <a:srgbClr val="FF3300"/>
              </a:solidFill>
              <a:prstDash val="solid"/>
              <a:round/>
              <a:headEnd/>
              <a:tailEnd/>
            </a:ln>
          </p:spPr>
          <p:txBody>
            <a:bodyPr/>
            <a:lstStyle/>
            <a:p>
              <a:endParaRPr lang="en-US"/>
            </a:p>
          </p:txBody>
        </p:sp>
        <p:sp>
          <p:nvSpPr>
            <p:cNvPr id="28757" name="Oval 41"/>
            <p:cNvSpPr>
              <a:spLocks noChangeArrowheads="1"/>
            </p:cNvSpPr>
            <p:nvPr/>
          </p:nvSpPr>
          <p:spPr bwMode="auto">
            <a:xfrm>
              <a:off x="854" y="3388"/>
              <a:ext cx="176" cy="176"/>
            </a:xfrm>
            <a:prstGeom prst="ellipse">
              <a:avLst/>
            </a:prstGeom>
            <a:noFill/>
            <a:ln w="9525">
              <a:solidFill>
                <a:srgbClr val="FF3300"/>
              </a:solidFill>
              <a:round/>
              <a:headEnd/>
              <a:tailEnd/>
            </a:ln>
          </p:spPr>
          <p:txBody>
            <a:bodyPr anchor="ctr">
              <a:spAutoFit/>
            </a:bodyPr>
            <a:lstStyle/>
            <a:p>
              <a:endParaRPr lang="en-US"/>
            </a:p>
          </p:txBody>
        </p:sp>
      </p:grpSp>
      <p:grpSp>
        <p:nvGrpSpPr>
          <p:cNvPr id="28699" name="Group 42"/>
          <p:cNvGrpSpPr>
            <a:grpSpLocks/>
          </p:cNvGrpSpPr>
          <p:nvPr/>
        </p:nvGrpSpPr>
        <p:grpSpPr bwMode="auto">
          <a:xfrm>
            <a:off x="4364038" y="5726113"/>
            <a:ext cx="347662" cy="103187"/>
            <a:chOff x="2749" y="3607"/>
            <a:chExt cx="219" cy="65"/>
          </a:xfrm>
        </p:grpSpPr>
        <p:sp>
          <p:nvSpPr>
            <p:cNvPr id="28746" name="Line 43"/>
            <p:cNvSpPr>
              <a:spLocks noChangeShapeType="1"/>
            </p:cNvSpPr>
            <p:nvPr/>
          </p:nvSpPr>
          <p:spPr bwMode="auto">
            <a:xfrm flipH="1" flipV="1">
              <a:off x="2784" y="3624"/>
              <a:ext cx="184" cy="48"/>
            </a:xfrm>
            <a:prstGeom prst="line">
              <a:avLst/>
            </a:prstGeom>
            <a:noFill/>
            <a:ln w="25400">
              <a:solidFill>
                <a:srgbClr val="FF0000"/>
              </a:solidFill>
              <a:prstDash val="dash"/>
              <a:round/>
              <a:headEnd/>
              <a:tailEnd/>
            </a:ln>
          </p:spPr>
          <p:txBody>
            <a:bodyPr>
              <a:spAutoFit/>
            </a:bodyPr>
            <a:lstStyle/>
            <a:p>
              <a:endParaRPr lang="en-US"/>
            </a:p>
          </p:txBody>
        </p:sp>
        <p:grpSp>
          <p:nvGrpSpPr>
            <p:cNvPr id="28747" name="Group 44"/>
            <p:cNvGrpSpPr>
              <a:grpSpLocks/>
            </p:cNvGrpSpPr>
            <p:nvPr/>
          </p:nvGrpSpPr>
          <p:grpSpPr bwMode="auto">
            <a:xfrm>
              <a:off x="2749" y="3607"/>
              <a:ext cx="35" cy="36"/>
              <a:chOff x="854" y="3388"/>
              <a:chExt cx="176" cy="176"/>
            </a:xfrm>
          </p:grpSpPr>
          <p:sp>
            <p:nvSpPr>
              <p:cNvPr id="28748" name="Freeform 45"/>
              <p:cNvSpPr>
                <a:spLocks/>
              </p:cNvSpPr>
              <p:nvPr/>
            </p:nvSpPr>
            <p:spPr bwMode="auto">
              <a:xfrm>
                <a:off x="854" y="3476"/>
                <a:ext cx="88" cy="88"/>
              </a:xfrm>
              <a:custGeom>
                <a:avLst/>
                <a:gdLst>
                  <a:gd name="T0" fmla="*/ 88 w 176"/>
                  <a:gd name="T1" fmla="*/ 0 h 177"/>
                  <a:gd name="T2" fmla="*/ 0 w 176"/>
                  <a:gd name="T3" fmla="*/ 0 h 177"/>
                  <a:gd name="T4" fmla="*/ 1 w 176"/>
                  <a:gd name="T5" fmla="*/ 14 h 177"/>
                  <a:gd name="T6" fmla="*/ 5 w 176"/>
                  <a:gd name="T7" fmla="*/ 28 h 177"/>
                  <a:gd name="T8" fmla="*/ 10 w 176"/>
                  <a:gd name="T9" fmla="*/ 40 h 177"/>
                  <a:gd name="T10" fmla="*/ 17 w 176"/>
                  <a:gd name="T11" fmla="*/ 52 h 177"/>
                  <a:gd name="T12" fmla="*/ 26 w 176"/>
                  <a:gd name="T13" fmla="*/ 62 h 177"/>
                  <a:gd name="T14" fmla="*/ 37 w 176"/>
                  <a:gd name="T15" fmla="*/ 72 h 177"/>
                  <a:gd name="T16" fmla="*/ 48 w 176"/>
                  <a:gd name="T17" fmla="*/ 79 h 177"/>
                  <a:gd name="T18" fmla="*/ 61 w 176"/>
                  <a:gd name="T19" fmla="*/ 84 h 177"/>
                  <a:gd name="T20" fmla="*/ 75 w 176"/>
                  <a:gd name="T21" fmla="*/ 87 h 177"/>
                  <a:gd name="T22" fmla="*/ 88 w 176"/>
                  <a:gd name="T23" fmla="*/ 88 h 177"/>
                  <a:gd name="T24" fmla="*/ 88 w 176"/>
                  <a:gd name="T25" fmla="*/ 0 h 1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6"/>
                  <a:gd name="T40" fmla="*/ 0 h 177"/>
                  <a:gd name="T41" fmla="*/ 176 w 176"/>
                  <a:gd name="T42" fmla="*/ 177 h 1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6" h="177">
                    <a:moveTo>
                      <a:pt x="176" y="0"/>
                    </a:moveTo>
                    <a:lnTo>
                      <a:pt x="0" y="0"/>
                    </a:lnTo>
                    <a:lnTo>
                      <a:pt x="3" y="29"/>
                    </a:lnTo>
                    <a:lnTo>
                      <a:pt x="10" y="56"/>
                    </a:lnTo>
                    <a:lnTo>
                      <a:pt x="20" y="80"/>
                    </a:lnTo>
                    <a:lnTo>
                      <a:pt x="34" y="105"/>
                    </a:lnTo>
                    <a:lnTo>
                      <a:pt x="52" y="125"/>
                    </a:lnTo>
                    <a:lnTo>
                      <a:pt x="73" y="144"/>
                    </a:lnTo>
                    <a:lnTo>
                      <a:pt x="97" y="158"/>
                    </a:lnTo>
                    <a:lnTo>
                      <a:pt x="122" y="168"/>
                    </a:lnTo>
                    <a:lnTo>
                      <a:pt x="149" y="175"/>
                    </a:lnTo>
                    <a:lnTo>
                      <a:pt x="176" y="177"/>
                    </a:lnTo>
                    <a:lnTo>
                      <a:pt x="176" y="0"/>
                    </a:lnTo>
                    <a:close/>
                  </a:path>
                </a:pathLst>
              </a:custGeom>
              <a:solidFill>
                <a:schemeClr val="bg1"/>
              </a:solidFill>
              <a:ln w="1588">
                <a:solidFill>
                  <a:srgbClr val="000000"/>
                </a:solidFill>
                <a:prstDash val="solid"/>
                <a:round/>
                <a:headEnd/>
                <a:tailEnd/>
              </a:ln>
            </p:spPr>
            <p:txBody>
              <a:bodyPr/>
              <a:lstStyle/>
              <a:p>
                <a:endParaRPr lang="en-US"/>
              </a:p>
            </p:txBody>
          </p:sp>
          <p:sp>
            <p:nvSpPr>
              <p:cNvPr id="28749" name="Freeform 46"/>
              <p:cNvSpPr>
                <a:spLocks/>
              </p:cNvSpPr>
              <p:nvPr/>
            </p:nvSpPr>
            <p:spPr bwMode="auto">
              <a:xfrm>
                <a:off x="942" y="3388"/>
                <a:ext cx="88" cy="88"/>
              </a:xfrm>
              <a:custGeom>
                <a:avLst/>
                <a:gdLst>
                  <a:gd name="T0" fmla="*/ 88 w 177"/>
                  <a:gd name="T1" fmla="*/ 88 h 176"/>
                  <a:gd name="T2" fmla="*/ 0 w 177"/>
                  <a:gd name="T3" fmla="*/ 88 h 176"/>
                  <a:gd name="T4" fmla="*/ 0 w 177"/>
                  <a:gd name="T5" fmla="*/ 0 h 176"/>
                  <a:gd name="T6" fmla="*/ 14 w 177"/>
                  <a:gd name="T7" fmla="*/ 1 h 176"/>
                  <a:gd name="T8" fmla="*/ 28 w 177"/>
                  <a:gd name="T9" fmla="*/ 5 h 176"/>
                  <a:gd name="T10" fmla="*/ 40 w 177"/>
                  <a:gd name="T11" fmla="*/ 10 h 176"/>
                  <a:gd name="T12" fmla="*/ 52 w 177"/>
                  <a:gd name="T13" fmla="*/ 17 h 176"/>
                  <a:gd name="T14" fmla="*/ 62 w 177"/>
                  <a:gd name="T15" fmla="*/ 26 h 176"/>
                  <a:gd name="T16" fmla="*/ 72 w 177"/>
                  <a:gd name="T17" fmla="*/ 37 h 176"/>
                  <a:gd name="T18" fmla="*/ 79 w 177"/>
                  <a:gd name="T19" fmla="*/ 48 h 176"/>
                  <a:gd name="T20" fmla="*/ 84 w 177"/>
                  <a:gd name="T21" fmla="*/ 61 h 176"/>
                  <a:gd name="T22" fmla="*/ 87 w 177"/>
                  <a:gd name="T23" fmla="*/ 75 h 176"/>
                  <a:gd name="T24" fmla="*/ 88 w 177"/>
                  <a:gd name="T25" fmla="*/ 88 h 1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7"/>
                  <a:gd name="T40" fmla="*/ 0 h 176"/>
                  <a:gd name="T41" fmla="*/ 177 w 177"/>
                  <a:gd name="T42" fmla="*/ 176 h 17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7" h="176">
                    <a:moveTo>
                      <a:pt x="177" y="176"/>
                    </a:moveTo>
                    <a:lnTo>
                      <a:pt x="0" y="176"/>
                    </a:lnTo>
                    <a:lnTo>
                      <a:pt x="0" y="0"/>
                    </a:lnTo>
                    <a:lnTo>
                      <a:pt x="29" y="3"/>
                    </a:lnTo>
                    <a:lnTo>
                      <a:pt x="56" y="10"/>
                    </a:lnTo>
                    <a:lnTo>
                      <a:pt x="80" y="20"/>
                    </a:lnTo>
                    <a:lnTo>
                      <a:pt x="105" y="34"/>
                    </a:lnTo>
                    <a:lnTo>
                      <a:pt x="125" y="52"/>
                    </a:lnTo>
                    <a:lnTo>
                      <a:pt x="144" y="73"/>
                    </a:lnTo>
                    <a:lnTo>
                      <a:pt x="158" y="97"/>
                    </a:lnTo>
                    <a:lnTo>
                      <a:pt x="168" y="122"/>
                    </a:lnTo>
                    <a:lnTo>
                      <a:pt x="175" y="149"/>
                    </a:lnTo>
                    <a:lnTo>
                      <a:pt x="177" y="176"/>
                    </a:lnTo>
                    <a:close/>
                  </a:path>
                </a:pathLst>
              </a:custGeom>
              <a:solidFill>
                <a:schemeClr val="bg1"/>
              </a:solidFill>
              <a:ln w="1588">
                <a:solidFill>
                  <a:srgbClr val="000000"/>
                </a:solidFill>
                <a:prstDash val="solid"/>
                <a:round/>
                <a:headEnd/>
                <a:tailEnd/>
              </a:ln>
            </p:spPr>
            <p:txBody>
              <a:bodyPr/>
              <a:lstStyle/>
              <a:p>
                <a:endParaRPr lang="en-US"/>
              </a:p>
            </p:txBody>
          </p:sp>
          <p:sp>
            <p:nvSpPr>
              <p:cNvPr id="28750" name="Freeform 47"/>
              <p:cNvSpPr>
                <a:spLocks/>
              </p:cNvSpPr>
              <p:nvPr/>
            </p:nvSpPr>
            <p:spPr bwMode="auto">
              <a:xfrm>
                <a:off x="942" y="3476"/>
                <a:ext cx="88" cy="88"/>
              </a:xfrm>
              <a:custGeom>
                <a:avLst/>
                <a:gdLst>
                  <a:gd name="T0" fmla="*/ 0 w 177"/>
                  <a:gd name="T1" fmla="*/ 0 h 177"/>
                  <a:gd name="T2" fmla="*/ 88 w 177"/>
                  <a:gd name="T3" fmla="*/ 0 h 177"/>
                  <a:gd name="T4" fmla="*/ 87 w 177"/>
                  <a:gd name="T5" fmla="*/ 14 h 177"/>
                  <a:gd name="T6" fmla="*/ 84 w 177"/>
                  <a:gd name="T7" fmla="*/ 28 h 177"/>
                  <a:gd name="T8" fmla="*/ 79 w 177"/>
                  <a:gd name="T9" fmla="*/ 40 h 177"/>
                  <a:gd name="T10" fmla="*/ 72 w 177"/>
                  <a:gd name="T11" fmla="*/ 52 h 177"/>
                  <a:gd name="T12" fmla="*/ 62 w 177"/>
                  <a:gd name="T13" fmla="*/ 62 h 177"/>
                  <a:gd name="T14" fmla="*/ 52 w 177"/>
                  <a:gd name="T15" fmla="*/ 72 h 177"/>
                  <a:gd name="T16" fmla="*/ 40 w 177"/>
                  <a:gd name="T17" fmla="*/ 79 h 177"/>
                  <a:gd name="T18" fmla="*/ 28 w 177"/>
                  <a:gd name="T19" fmla="*/ 84 h 177"/>
                  <a:gd name="T20" fmla="*/ 14 w 177"/>
                  <a:gd name="T21" fmla="*/ 87 h 177"/>
                  <a:gd name="T22" fmla="*/ 0 w 177"/>
                  <a:gd name="T23" fmla="*/ 88 h 177"/>
                  <a:gd name="T24" fmla="*/ 0 w 177"/>
                  <a:gd name="T25" fmla="*/ 0 h 1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7"/>
                  <a:gd name="T40" fmla="*/ 0 h 177"/>
                  <a:gd name="T41" fmla="*/ 177 w 177"/>
                  <a:gd name="T42" fmla="*/ 177 h 1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7" h="177">
                    <a:moveTo>
                      <a:pt x="0" y="0"/>
                    </a:moveTo>
                    <a:lnTo>
                      <a:pt x="177" y="0"/>
                    </a:lnTo>
                    <a:lnTo>
                      <a:pt x="175" y="29"/>
                    </a:lnTo>
                    <a:lnTo>
                      <a:pt x="168" y="56"/>
                    </a:lnTo>
                    <a:lnTo>
                      <a:pt x="158" y="80"/>
                    </a:lnTo>
                    <a:lnTo>
                      <a:pt x="144" y="105"/>
                    </a:lnTo>
                    <a:lnTo>
                      <a:pt x="125" y="125"/>
                    </a:lnTo>
                    <a:lnTo>
                      <a:pt x="105" y="144"/>
                    </a:lnTo>
                    <a:lnTo>
                      <a:pt x="80" y="158"/>
                    </a:lnTo>
                    <a:lnTo>
                      <a:pt x="56" y="168"/>
                    </a:lnTo>
                    <a:lnTo>
                      <a:pt x="29" y="175"/>
                    </a:lnTo>
                    <a:lnTo>
                      <a:pt x="0" y="177"/>
                    </a:lnTo>
                    <a:lnTo>
                      <a:pt x="0" y="0"/>
                    </a:lnTo>
                    <a:close/>
                  </a:path>
                </a:pathLst>
              </a:custGeom>
              <a:solidFill>
                <a:srgbClr val="FF3300"/>
              </a:solidFill>
              <a:ln w="1588">
                <a:solidFill>
                  <a:srgbClr val="FF3300"/>
                </a:solidFill>
                <a:prstDash val="solid"/>
                <a:round/>
                <a:headEnd/>
                <a:tailEnd/>
              </a:ln>
            </p:spPr>
            <p:txBody>
              <a:bodyPr/>
              <a:lstStyle/>
              <a:p>
                <a:endParaRPr lang="en-US"/>
              </a:p>
            </p:txBody>
          </p:sp>
          <p:sp>
            <p:nvSpPr>
              <p:cNvPr id="28751" name="Freeform 48"/>
              <p:cNvSpPr>
                <a:spLocks/>
              </p:cNvSpPr>
              <p:nvPr/>
            </p:nvSpPr>
            <p:spPr bwMode="auto">
              <a:xfrm>
                <a:off x="854" y="3388"/>
                <a:ext cx="88" cy="88"/>
              </a:xfrm>
              <a:custGeom>
                <a:avLst/>
                <a:gdLst>
                  <a:gd name="T0" fmla="*/ 0 w 176"/>
                  <a:gd name="T1" fmla="*/ 88 h 176"/>
                  <a:gd name="T2" fmla="*/ 88 w 176"/>
                  <a:gd name="T3" fmla="*/ 88 h 176"/>
                  <a:gd name="T4" fmla="*/ 88 w 176"/>
                  <a:gd name="T5" fmla="*/ 0 h 176"/>
                  <a:gd name="T6" fmla="*/ 75 w 176"/>
                  <a:gd name="T7" fmla="*/ 1 h 176"/>
                  <a:gd name="T8" fmla="*/ 61 w 176"/>
                  <a:gd name="T9" fmla="*/ 5 h 176"/>
                  <a:gd name="T10" fmla="*/ 48 w 176"/>
                  <a:gd name="T11" fmla="*/ 10 h 176"/>
                  <a:gd name="T12" fmla="*/ 37 w 176"/>
                  <a:gd name="T13" fmla="*/ 17 h 176"/>
                  <a:gd name="T14" fmla="*/ 26 w 176"/>
                  <a:gd name="T15" fmla="*/ 26 h 176"/>
                  <a:gd name="T16" fmla="*/ 17 w 176"/>
                  <a:gd name="T17" fmla="*/ 37 h 176"/>
                  <a:gd name="T18" fmla="*/ 10 w 176"/>
                  <a:gd name="T19" fmla="*/ 48 h 176"/>
                  <a:gd name="T20" fmla="*/ 5 w 176"/>
                  <a:gd name="T21" fmla="*/ 61 h 176"/>
                  <a:gd name="T22" fmla="*/ 1 w 176"/>
                  <a:gd name="T23" fmla="*/ 75 h 176"/>
                  <a:gd name="T24" fmla="*/ 0 w 176"/>
                  <a:gd name="T25" fmla="*/ 88 h 1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6"/>
                  <a:gd name="T40" fmla="*/ 0 h 176"/>
                  <a:gd name="T41" fmla="*/ 176 w 176"/>
                  <a:gd name="T42" fmla="*/ 176 h 17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6" h="176">
                    <a:moveTo>
                      <a:pt x="0" y="176"/>
                    </a:moveTo>
                    <a:lnTo>
                      <a:pt x="176" y="176"/>
                    </a:lnTo>
                    <a:lnTo>
                      <a:pt x="176" y="0"/>
                    </a:lnTo>
                    <a:lnTo>
                      <a:pt x="149" y="3"/>
                    </a:lnTo>
                    <a:lnTo>
                      <a:pt x="122" y="10"/>
                    </a:lnTo>
                    <a:lnTo>
                      <a:pt x="97" y="20"/>
                    </a:lnTo>
                    <a:lnTo>
                      <a:pt x="73" y="34"/>
                    </a:lnTo>
                    <a:lnTo>
                      <a:pt x="52" y="52"/>
                    </a:lnTo>
                    <a:lnTo>
                      <a:pt x="34" y="73"/>
                    </a:lnTo>
                    <a:lnTo>
                      <a:pt x="20" y="97"/>
                    </a:lnTo>
                    <a:lnTo>
                      <a:pt x="10" y="122"/>
                    </a:lnTo>
                    <a:lnTo>
                      <a:pt x="3" y="149"/>
                    </a:lnTo>
                    <a:lnTo>
                      <a:pt x="0" y="176"/>
                    </a:lnTo>
                    <a:close/>
                  </a:path>
                </a:pathLst>
              </a:custGeom>
              <a:solidFill>
                <a:srgbClr val="FF3300"/>
              </a:solidFill>
              <a:ln w="1588">
                <a:solidFill>
                  <a:srgbClr val="FF3300"/>
                </a:solidFill>
                <a:prstDash val="solid"/>
                <a:round/>
                <a:headEnd/>
                <a:tailEnd/>
              </a:ln>
            </p:spPr>
            <p:txBody>
              <a:bodyPr/>
              <a:lstStyle/>
              <a:p>
                <a:endParaRPr lang="en-US"/>
              </a:p>
            </p:txBody>
          </p:sp>
          <p:sp>
            <p:nvSpPr>
              <p:cNvPr id="28752" name="Oval 49"/>
              <p:cNvSpPr>
                <a:spLocks noChangeArrowheads="1"/>
              </p:cNvSpPr>
              <p:nvPr/>
            </p:nvSpPr>
            <p:spPr bwMode="auto">
              <a:xfrm>
                <a:off x="854" y="3388"/>
                <a:ext cx="176" cy="176"/>
              </a:xfrm>
              <a:prstGeom prst="ellipse">
                <a:avLst/>
              </a:prstGeom>
              <a:noFill/>
              <a:ln w="9525">
                <a:solidFill>
                  <a:srgbClr val="FF3300"/>
                </a:solidFill>
                <a:round/>
                <a:headEnd/>
                <a:tailEnd/>
              </a:ln>
            </p:spPr>
            <p:txBody>
              <a:bodyPr anchor="ctr">
                <a:spAutoFit/>
              </a:bodyPr>
              <a:lstStyle/>
              <a:p>
                <a:endParaRPr lang="en-US"/>
              </a:p>
            </p:txBody>
          </p:sp>
        </p:grpSp>
      </p:grpSp>
      <p:grpSp>
        <p:nvGrpSpPr>
          <p:cNvPr id="28701" name="Group 53"/>
          <p:cNvGrpSpPr>
            <a:grpSpLocks/>
          </p:cNvGrpSpPr>
          <p:nvPr/>
        </p:nvGrpSpPr>
        <p:grpSpPr bwMode="auto">
          <a:xfrm>
            <a:off x="5078413" y="2809875"/>
            <a:ext cx="584200" cy="2320925"/>
            <a:chOff x="2441" y="1756"/>
            <a:chExt cx="368" cy="1462"/>
          </a:xfrm>
        </p:grpSpPr>
        <p:sp>
          <p:nvSpPr>
            <p:cNvPr id="28742" name="Freeform 54"/>
            <p:cNvSpPr>
              <a:spLocks/>
            </p:cNvSpPr>
            <p:nvPr/>
          </p:nvSpPr>
          <p:spPr bwMode="auto">
            <a:xfrm>
              <a:off x="2546" y="2477"/>
              <a:ext cx="263" cy="741"/>
            </a:xfrm>
            <a:custGeom>
              <a:avLst/>
              <a:gdLst>
                <a:gd name="T0" fmla="*/ 32 w 263"/>
                <a:gd name="T1" fmla="*/ 741 h 741"/>
                <a:gd name="T2" fmla="*/ 13 w 263"/>
                <a:gd name="T3" fmla="*/ 652 h 741"/>
                <a:gd name="T4" fmla="*/ 3 w 263"/>
                <a:gd name="T5" fmla="*/ 562 h 741"/>
                <a:gd name="T6" fmla="*/ 3 w 263"/>
                <a:gd name="T7" fmla="*/ 433 h 741"/>
                <a:gd name="T8" fmla="*/ 19 w 263"/>
                <a:gd name="T9" fmla="*/ 319 h 741"/>
                <a:gd name="T10" fmla="*/ 48 w 263"/>
                <a:gd name="T11" fmla="*/ 231 h 741"/>
                <a:gd name="T12" fmla="*/ 97 w 263"/>
                <a:gd name="T13" fmla="*/ 150 h 741"/>
                <a:gd name="T14" fmla="*/ 172 w 263"/>
                <a:gd name="T15" fmla="*/ 71 h 741"/>
                <a:gd name="T16" fmla="*/ 263 w 263"/>
                <a:gd name="T17" fmla="*/ 0 h 74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3"/>
                <a:gd name="T28" fmla="*/ 0 h 741"/>
                <a:gd name="T29" fmla="*/ 263 w 263"/>
                <a:gd name="T30" fmla="*/ 741 h 74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3" h="741">
                  <a:moveTo>
                    <a:pt x="32" y="741"/>
                  </a:moveTo>
                  <a:cubicBezTo>
                    <a:pt x="29" y="726"/>
                    <a:pt x="18" y="682"/>
                    <a:pt x="13" y="652"/>
                  </a:cubicBezTo>
                  <a:cubicBezTo>
                    <a:pt x="8" y="622"/>
                    <a:pt x="5" y="598"/>
                    <a:pt x="3" y="562"/>
                  </a:cubicBezTo>
                  <a:cubicBezTo>
                    <a:pt x="1" y="526"/>
                    <a:pt x="0" y="473"/>
                    <a:pt x="3" y="433"/>
                  </a:cubicBezTo>
                  <a:cubicBezTo>
                    <a:pt x="6" y="393"/>
                    <a:pt x="12" y="353"/>
                    <a:pt x="19" y="319"/>
                  </a:cubicBezTo>
                  <a:cubicBezTo>
                    <a:pt x="26" y="285"/>
                    <a:pt x="35" y="259"/>
                    <a:pt x="48" y="231"/>
                  </a:cubicBezTo>
                  <a:cubicBezTo>
                    <a:pt x="61" y="203"/>
                    <a:pt x="76" y="177"/>
                    <a:pt x="97" y="150"/>
                  </a:cubicBezTo>
                  <a:cubicBezTo>
                    <a:pt x="118" y="123"/>
                    <a:pt x="144" y="96"/>
                    <a:pt x="172" y="71"/>
                  </a:cubicBezTo>
                  <a:cubicBezTo>
                    <a:pt x="200" y="46"/>
                    <a:pt x="248" y="12"/>
                    <a:pt x="263" y="0"/>
                  </a:cubicBezTo>
                </a:path>
              </a:pathLst>
            </a:custGeom>
            <a:noFill/>
            <a:ln w="12700" cap="flat" cmpd="sng">
              <a:solidFill>
                <a:schemeClr val="tx1"/>
              </a:solidFill>
              <a:prstDash val="solid"/>
              <a:round/>
              <a:headEnd type="none" w="med" len="med"/>
              <a:tailEnd type="none" w="med" len="med"/>
            </a:ln>
          </p:spPr>
          <p:txBody>
            <a:bodyPr anchor="ctr">
              <a:spAutoFit/>
            </a:bodyPr>
            <a:lstStyle/>
            <a:p>
              <a:endParaRPr lang="en-US"/>
            </a:p>
          </p:txBody>
        </p:sp>
        <p:sp>
          <p:nvSpPr>
            <p:cNvPr id="28743" name="Freeform 55"/>
            <p:cNvSpPr>
              <a:spLocks/>
            </p:cNvSpPr>
            <p:nvPr/>
          </p:nvSpPr>
          <p:spPr bwMode="auto">
            <a:xfrm>
              <a:off x="2441" y="1756"/>
              <a:ext cx="368" cy="726"/>
            </a:xfrm>
            <a:custGeom>
              <a:avLst/>
              <a:gdLst>
                <a:gd name="T0" fmla="*/ 0 w 368"/>
                <a:gd name="T1" fmla="*/ 0 h 726"/>
                <a:gd name="T2" fmla="*/ 57 w 368"/>
                <a:gd name="T3" fmla="*/ 102 h 726"/>
                <a:gd name="T4" fmla="*/ 117 w 368"/>
                <a:gd name="T5" fmla="*/ 213 h 726"/>
                <a:gd name="T6" fmla="*/ 168 w 368"/>
                <a:gd name="T7" fmla="*/ 307 h 726"/>
                <a:gd name="T8" fmla="*/ 224 w 368"/>
                <a:gd name="T9" fmla="*/ 425 h 726"/>
                <a:gd name="T10" fmla="*/ 282 w 368"/>
                <a:gd name="T11" fmla="*/ 545 h 726"/>
                <a:gd name="T12" fmla="*/ 336 w 368"/>
                <a:gd name="T13" fmla="*/ 660 h 726"/>
                <a:gd name="T14" fmla="*/ 368 w 368"/>
                <a:gd name="T15" fmla="*/ 726 h 726"/>
                <a:gd name="T16" fmla="*/ 0 60000 65536"/>
                <a:gd name="T17" fmla="*/ 0 60000 65536"/>
                <a:gd name="T18" fmla="*/ 0 60000 65536"/>
                <a:gd name="T19" fmla="*/ 0 60000 65536"/>
                <a:gd name="T20" fmla="*/ 0 60000 65536"/>
                <a:gd name="T21" fmla="*/ 0 60000 65536"/>
                <a:gd name="T22" fmla="*/ 0 60000 65536"/>
                <a:gd name="T23" fmla="*/ 0 60000 65536"/>
                <a:gd name="T24" fmla="*/ 0 w 368"/>
                <a:gd name="T25" fmla="*/ 0 h 726"/>
                <a:gd name="T26" fmla="*/ 368 w 368"/>
                <a:gd name="T27" fmla="*/ 726 h 7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68" h="726">
                  <a:moveTo>
                    <a:pt x="0" y="0"/>
                  </a:moveTo>
                  <a:cubicBezTo>
                    <a:pt x="10" y="17"/>
                    <a:pt x="37" y="66"/>
                    <a:pt x="57" y="102"/>
                  </a:cubicBezTo>
                  <a:cubicBezTo>
                    <a:pt x="77" y="138"/>
                    <a:pt x="99" y="179"/>
                    <a:pt x="117" y="213"/>
                  </a:cubicBezTo>
                  <a:cubicBezTo>
                    <a:pt x="135" y="247"/>
                    <a:pt x="150" y="272"/>
                    <a:pt x="168" y="307"/>
                  </a:cubicBezTo>
                  <a:cubicBezTo>
                    <a:pt x="186" y="342"/>
                    <a:pt x="205" y="385"/>
                    <a:pt x="224" y="425"/>
                  </a:cubicBezTo>
                  <a:cubicBezTo>
                    <a:pt x="243" y="465"/>
                    <a:pt x="263" y="506"/>
                    <a:pt x="282" y="545"/>
                  </a:cubicBezTo>
                  <a:cubicBezTo>
                    <a:pt x="301" y="584"/>
                    <a:pt x="322" y="630"/>
                    <a:pt x="336" y="660"/>
                  </a:cubicBezTo>
                  <a:cubicBezTo>
                    <a:pt x="350" y="690"/>
                    <a:pt x="361" y="712"/>
                    <a:pt x="368" y="726"/>
                  </a:cubicBezTo>
                </a:path>
              </a:pathLst>
            </a:custGeom>
            <a:noFill/>
            <a:ln w="12700" cap="flat" cmpd="sng">
              <a:solidFill>
                <a:schemeClr val="tx1"/>
              </a:solidFill>
              <a:prstDash val="solid"/>
              <a:round/>
              <a:headEnd type="none" w="med" len="med"/>
              <a:tailEnd type="none" w="med" len="med"/>
            </a:ln>
          </p:spPr>
          <p:txBody>
            <a:bodyPr anchor="ctr">
              <a:spAutoFit/>
            </a:bodyPr>
            <a:lstStyle/>
            <a:p>
              <a:endParaRPr lang="en-US"/>
            </a:p>
          </p:txBody>
        </p:sp>
      </p:grpSp>
      <p:sp>
        <p:nvSpPr>
          <p:cNvPr id="28702" name="Line 56"/>
          <p:cNvSpPr>
            <a:spLocks noChangeShapeType="1"/>
          </p:cNvSpPr>
          <p:nvPr/>
        </p:nvSpPr>
        <p:spPr bwMode="auto">
          <a:xfrm flipV="1">
            <a:off x="4973638" y="5276850"/>
            <a:ext cx="736600" cy="549275"/>
          </a:xfrm>
          <a:prstGeom prst="line">
            <a:avLst/>
          </a:prstGeom>
          <a:noFill/>
          <a:ln w="25400">
            <a:solidFill>
              <a:srgbClr val="FF0000"/>
            </a:solidFill>
            <a:prstDash val="dash"/>
            <a:round/>
            <a:headEnd/>
            <a:tailEnd/>
          </a:ln>
        </p:spPr>
        <p:txBody>
          <a:bodyPr>
            <a:spAutoFit/>
          </a:bodyPr>
          <a:lstStyle/>
          <a:p>
            <a:endParaRPr lang="en-US"/>
          </a:p>
        </p:txBody>
      </p:sp>
      <p:sp>
        <p:nvSpPr>
          <p:cNvPr id="28703" name="Line 57"/>
          <p:cNvSpPr>
            <a:spLocks noChangeShapeType="1"/>
          </p:cNvSpPr>
          <p:nvPr/>
        </p:nvSpPr>
        <p:spPr bwMode="auto">
          <a:xfrm flipH="1" flipV="1">
            <a:off x="4067175" y="5059363"/>
            <a:ext cx="323850" cy="688975"/>
          </a:xfrm>
          <a:prstGeom prst="line">
            <a:avLst/>
          </a:prstGeom>
          <a:noFill/>
          <a:ln w="25400">
            <a:solidFill>
              <a:srgbClr val="FF0000"/>
            </a:solidFill>
            <a:prstDash val="dash"/>
            <a:round/>
            <a:headEnd/>
            <a:tailEnd/>
          </a:ln>
        </p:spPr>
        <p:txBody>
          <a:bodyPr>
            <a:spAutoFit/>
          </a:bodyPr>
          <a:lstStyle/>
          <a:p>
            <a:endParaRPr lang="en-US"/>
          </a:p>
        </p:txBody>
      </p:sp>
      <p:grpSp>
        <p:nvGrpSpPr>
          <p:cNvPr id="28704" name="Group 58"/>
          <p:cNvGrpSpPr>
            <a:grpSpLocks/>
          </p:cNvGrpSpPr>
          <p:nvPr/>
        </p:nvGrpSpPr>
        <p:grpSpPr bwMode="auto">
          <a:xfrm>
            <a:off x="4043363" y="5030788"/>
            <a:ext cx="55562" cy="57150"/>
            <a:chOff x="854" y="3388"/>
            <a:chExt cx="176" cy="176"/>
          </a:xfrm>
        </p:grpSpPr>
        <p:sp>
          <p:nvSpPr>
            <p:cNvPr id="28737" name="Freeform 59"/>
            <p:cNvSpPr>
              <a:spLocks/>
            </p:cNvSpPr>
            <p:nvPr/>
          </p:nvSpPr>
          <p:spPr bwMode="auto">
            <a:xfrm>
              <a:off x="854" y="3476"/>
              <a:ext cx="88" cy="88"/>
            </a:xfrm>
            <a:custGeom>
              <a:avLst/>
              <a:gdLst>
                <a:gd name="T0" fmla="*/ 88 w 176"/>
                <a:gd name="T1" fmla="*/ 0 h 177"/>
                <a:gd name="T2" fmla="*/ 0 w 176"/>
                <a:gd name="T3" fmla="*/ 0 h 177"/>
                <a:gd name="T4" fmla="*/ 1 w 176"/>
                <a:gd name="T5" fmla="*/ 14 h 177"/>
                <a:gd name="T6" fmla="*/ 5 w 176"/>
                <a:gd name="T7" fmla="*/ 28 h 177"/>
                <a:gd name="T8" fmla="*/ 10 w 176"/>
                <a:gd name="T9" fmla="*/ 40 h 177"/>
                <a:gd name="T10" fmla="*/ 17 w 176"/>
                <a:gd name="T11" fmla="*/ 52 h 177"/>
                <a:gd name="T12" fmla="*/ 26 w 176"/>
                <a:gd name="T13" fmla="*/ 62 h 177"/>
                <a:gd name="T14" fmla="*/ 37 w 176"/>
                <a:gd name="T15" fmla="*/ 72 h 177"/>
                <a:gd name="T16" fmla="*/ 48 w 176"/>
                <a:gd name="T17" fmla="*/ 79 h 177"/>
                <a:gd name="T18" fmla="*/ 61 w 176"/>
                <a:gd name="T19" fmla="*/ 84 h 177"/>
                <a:gd name="T20" fmla="*/ 75 w 176"/>
                <a:gd name="T21" fmla="*/ 87 h 177"/>
                <a:gd name="T22" fmla="*/ 88 w 176"/>
                <a:gd name="T23" fmla="*/ 88 h 177"/>
                <a:gd name="T24" fmla="*/ 88 w 176"/>
                <a:gd name="T25" fmla="*/ 0 h 1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6"/>
                <a:gd name="T40" fmla="*/ 0 h 177"/>
                <a:gd name="T41" fmla="*/ 176 w 176"/>
                <a:gd name="T42" fmla="*/ 177 h 1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6" h="177">
                  <a:moveTo>
                    <a:pt x="176" y="0"/>
                  </a:moveTo>
                  <a:lnTo>
                    <a:pt x="0" y="0"/>
                  </a:lnTo>
                  <a:lnTo>
                    <a:pt x="3" y="29"/>
                  </a:lnTo>
                  <a:lnTo>
                    <a:pt x="10" y="56"/>
                  </a:lnTo>
                  <a:lnTo>
                    <a:pt x="20" y="80"/>
                  </a:lnTo>
                  <a:lnTo>
                    <a:pt x="34" y="105"/>
                  </a:lnTo>
                  <a:lnTo>
                    <a:pt x="52" y="125"/>
                  </a:lnTo>
                  <a:lnTo>
                    <a:pt x="73" y="144"/>
                  </a:lnTo>
                  <a:lnTo>
                    <a:pt x="97" y="158"/>
                  </a:lnTo>
                  <a:lnTo>
                    <a:pt x="122" y="168"/>
                  </a:lnTo>
                  <a:lnTo>
                    <a:pt x="149" y="175"/>
                  </a:lnTo>
                  <a:lnTo>
                    <a:pt x="176" y="177"/>
                  </a:lnTo>
                  <a:lnTo>
                    <a:pt x="176" y="0"/>
                  </a:lnTo>
                  <a:close/>
                </a:path>
              </a:pathLst>
            </a:custGeom>
            <a:solidFill>
              <a:schemeClr val="bg1"/>
            </a:solidFill>
            <a:ln w="1588">
              <a:solidFill>
                <a:srgbClr val="000000"/>
              </a:solidFill>
              <a:prstDash val="solid"/>
              <a:round/>
              <a:headEnd/>
              <a:tailEnd/>
            </a:ln>
          </p:spPr>
          <p:txBody>
            <a:bodyPr/>
            <a:lstStyle/>
            <a:p>
              <a:endParaRPr lang="en-US"/>
            </a:p>
          </p:txBody>
        </p:sp>
        <p:sp>
          <p:nvSpPr>
            <p:cNvPr id="28738" name="Freeform 60"/>
            <p:cNvSpPr>
              <a:spLocks/>
            </p:cNvSpPr>
            <p:nvPr/>
          </p:nvSpPr>
          <p:spPr bwMode="auto">
            <a:xfrm>
              <a:off x="942" y="3388"/>
              <a:ext cx="88" cy="88"/>
            </a:xfrm>
            <a:custGeom>
              <a:avLst/>
              <a:gdLst>
                <a:gd name="T0" fmla="*/ 88 w 177"/>
                <a:gd name="T1" fmla="*/ 88 h 176"/>
                <a:gd name="T2" fmla="*/ 0 w 177"/>
                <a:gd name="T3" fmla="*/ 88 h 176"/>
                <a:gd name="T4" fmla="*/ 0 w 177"/>
                <a:gd name="T5" fmla="*/ 0 h 176"/>
                <a:gd name="T6" fmla="*/ 14 w 177"/>
                <a:gd name="T7" fmla="*/ 1 h 176"/>
                <a:gd name="T8" fmla="*/ 28 w 177"/>
                <a:gd name="T9" fmla="*/ 5 h 176"/>
                <a:gd name="T10" fmla="*/ 40 w 177"/>
                <a:gd name="T11" fmla="*/ 10 h 176"/>
                <a:gd name="T12" fmla="*/ 52 w 177"/>
                <a:gd name="T13" fmla="*/ 17 h 176"/>
                <a:gd name="T14" fmla="*/ 62 w 177"/>
                <a:gd name="T15" fmla="*/ 26 h 176"/>
                <a:gd name="T16" fmla="*/ 72 w 177"/>
                <a:gd name="T17" fmla="*/ 37 h 176"/>
                <a:gd name="T18" fmla="*/ 79 w 177"/>
                <a:gd name="T19" fmla="*/ 48 h 176"/>
                <a:gd name="T20" fmla="*/ 84 w 177"/>
                <a:gd name="T21" fmla="*/ 61 h 176"/>
                <a:gd name="T22" fmla="*/ 87 w 177"/>
                <a:gd name="T23" fmla="*/ 75 h 176"/>
                <a:gd name="T24" fmla="*/ 88 w 177"/>
                <a:gd name="T25" fmla="*/ 88 h 1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7"/>
                <a:gd name="T40" fmla="*/ 0 h 176"/>
                <a:gd name="T41" fmla="*/ 177 w 177"/>
                <a:gd name="T42" fmla="*/ 176 h 17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7" h="176">
                  <a:moveTo>
                    <a:pt x="177" y="176"/>
                  </a:moveTo>
                  <a:lnTo>
                    <a:pt x="0" y="176"/>
                  </a:lnTo>
                  <a:lnTo>
                    <a:pt x="0" y="0"/>
                  </a:lnTo>
                  <a:lnTo>
                    <a:pt x="29" y="3"/>
                  </a:lnTo>
                  <a:lnTo>
                    <a:pt x="56" y="10"/>
                  </a:lnTo>
                  <a:lnTo>
                    <a:pt x="80" y="20"/>
                  </a:lnTo>
                  <a:lnTo>
                    <a:pt x="105" y="34"/>
                  </a:lnTo>
                  <a:lnTo>
                    <a:pt x="125" y="52"/>
                  </a:lnTo>
                  <a:lnTo>
                    <a:pt x="144" y="73"/>
                  </a:lnTo>
                  <a:lnTo>
                    <a:pt x="158" y="97"/>
                  </a:lnTo>
                  <a:lnTo>
                    <a:pt x="168" y="122"/>
                  </a:lnTo>
                  <a:lnTo>
                    <a:pt x="175" y="149"/>
                  </a:lnTo>
                  <a:lnTo>
                    <a:pt x="177" y="176"/>
                  </a:lnTo>
                  <a:close/>
                </a:path>
              </a:pathLst>
            </a:custGeom>
            <a:solidFill>
              <a:schemeClr val="bg1"/>
            </a:solidFill>
            <a:ln w="1588">
              <a:solidFill>
                <a:srgbClr val="000000"/>
              </a:solidFill>
              <a:prstDash val="solid"/>
              <a:round/>
              <a:headEnd/>
              <a:tailEnd/>
            </a:ln>
          </p:spPr>
          <p:txBody>
            <a:bodyPr/>
            <a:lstStyle/>
            <a:p>
              <a:endParaRPr lang="en-US"/>
            </a:p>
          </p:txBody>
        </p:sp>
        <p:sp>
          <p:nvSpPr>
            <p:cNvPr id="28739" name="Freeform 61"/>
            <p:cNvSpPr>
              <a:spLocks/>
            </p:cNvSpPr>
            <p:nvPr/>
          </p:nvSpPr>
          <p:spPr bwMode="auto">
            <a:xfrm>
              <a:off x="942" y="3476"/>
              <a:ext cx="88" cy="88"/>
            </a:xfrm>
            <a:custGeom>
              <a:avLst/>
              <a:gdLst>
                <a:gd name="T0" fmla="*/ 0 w 177"/>
                <a:gd name="T1" fmla="*/ 0 h 177"/>
                <a:gd name="T2" fmla="*/ 88 w 177"/>
                <a:gd name="T3" fmla="*/ 0 h 177"/>
                <a:gd name="T4" fmla="*/ 87 w 177"/>
                <a:gd name="T5" fmla="*/ 14 h 177"/>
                <a:gd name="T6" fmla="*/ 84 w 177"/>
                <a:gd name="T7" fmla="*/ 28 h 177"/>
                <a:gd name="T8" fmla="*/ 79 w 177"/>
                <a:gd name="T9" fmla="*/ 40 h 177"/>
                <a:gd name="T10" fmla="*/ 72 w 177"/>
                <a:gd name="T11" fmla="*/ 52 h 177"/>
                <a:gd name="T12" fmla="*/ 62 w 177"/>
                <a:gd name="T13" fmla="*/ 62 h 177"/>
                <a:gd name="T14" fmla="*/ 52 w 177"/>
                <a:gd name="T15" fmla="*/ 72 h 177"/>
                <a:gd name="T16" fmla="*/ 40 w 177"/>
                <a:gd name="T17" fmla="*/ 79 h 177"/>
                <a:gd name="T18" fmla="*/ 28 w 177"/>
                <a:gd name="T19" fmla="*/ 84 h 177"/>
                <a:gd name="T20" fmla="*/ 14 w 177"/>
                <a:gd name="T21" fmla="*/ 87 h 177"/>
                <a:gd name="T22" fmla="*/ 0 w 177"/>
                <a:gd name="T23" fmla="*/ 88 h 177"/>
                <a:gd name="T24" fmla="*/ 0 w 177"/>
                <a:gd name="T25" fmla="*/ 0 h 1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7"/>
                <a:gd name="T40" fmla="*/ 0 h 177"/>
                <a:gd name="T41" fmla="*/ 177 w 177"/>
                <a:gd name="T42" fmla="*/ 177 h 1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7" h="177">
                  <a:moveTo>
                    <a:pt x="0" y="0"/>
                  </a:moveTo>
                  <a:lnTo>
                    <a:pt x="177" y="0"/>
                  </a:lnTo>
                  <a:lnTo>
                    <a:pt x="175" y="29"/>
                  </a:lnTo>
                  <a:lnTo>
                    <a:pt x="168" y="56"/>
                  </a:lnTo>
                  <a:lnTo>
                    <a:pt x="158" y="80"/>
                  </a:lnTo>
                  <a:lnTo>
                    <a:pt x="144" y="105"/>
                  </a:lnTo>
                  <a:lnTo>
                    <a:pt x="125" y="125"/>
                  </a:lnTo>
                  <a:lnTo>
                    <a:pt x="105" y="144"/>
                  </a:lnTo>
                  <a:lnTo>
                    <a:pt x="80" y="158"/>
                  </a:lnTo>
                  <a:lnTo>
                    <a:pt x="56" y="168"/>
                  </a:lnTo>
                  <a:lnTo>
                    <a:pt x="29" y="175"/>
                  </a:lnTo>
                  <a:lnTo>
                    <a:pt x="0" y="177"/>
                  </a:lnTo>
                  <a:lnTo>
                    <a:pt x="0" y="0"/>
                  </a:lnTo>
                  <a:close/>
                </a:path>
              </a:pathLst>
            </a:custGeom>
            <a:solidFill>
              <a:srgbClr val="FF3300"/>
            </a:solidFill>
            <a:ln w="1588">
              <a:solidFill>
                <a:srgbClr val="FF3300"/>
              </a:solidFill>
              <a:prstDash val="solid"/>
              <a:round/>
              <a:headEnd/>
              <a:tailEnd/>
            </a:ln>
          </p:spPr>
          <p:txBody>
            <a:bodyPr/>
            <a:lstStyle/>
            <a:p>
              <a:endParaRPr lang="en-US"/>
            </a:p>
          </p:txBody>
        </p:sp>
        <p:sp>
          <p:nvSpPr>
            <p:cNvPr id="28740" name="Freeform 62"/>
            <p:cNvSpPr>
              <a:spLocks/>
            </p:cNvSpPr>
            <p:nvPr/>
          </p:nvSpPr>
          <p:spPr bwMode="auto">
            <a:xfrm>
              <a:off x="854" y="3388"/>
              <a:ext cx="88" cy="88"/>
            </a:xfrm>
            <a:custGeom>
              <a:avLst/>
              <a:gdLst>
                <a:gd name="T0" fmla="*/ 0 w 176"/>
                <a:gd name="T1" fmla="*/ 88 h 176"/>
                <a:gd name="T2" fmla="*/ 88 w 176"/>
                <a:gd name="T3" fmla="*/ 88 h 176"/>
                <a:gd name="T4" fmla="*/ 88 w 176"/>
                <a:gd name="T5" fmla="*/ 0 h 176"/>
                <a:gd name="T6" fmla="*/ 75 w 176"/>
                <a:gd name="T7" fmla="*/ 1 h 176"/>
                <a:gd name="T8" fmla="*/ 61 w 176"/>
                <a:gd name="T9" fmla="*/ 5 h 176"/>
                <a:gd name="T10" fmla="*/ 48 w 176"/>
                <a:gd name="T11" fmla="*/ 10 h 176"/>
                <a:gd name="T12" fmla="*/ 37 w 176"/>
                <a:gd name="T13" fmla="*/ 17 h 176"/>
                <a:gd name="T14" fmla="*/ 26 w 176"/>
                <a:gd name="T15" fmla="*/ 26 h 176"/>
                <a:gd name="T16" fmla="*/ 17 w 176"/>
                <a:gd name="T17" fmla="*/ 37 h 176"/>
                <a:gd name="T18" fmla="*/ 10 w 176"/>
                <a:gd name="T19" fmla="*/ 48 h 176"/>
                <a:gd name="T20" fmla="*/ 5 w 176"/>
                <a:gd name="T21" fmla="*/ 61 h 176"/>
                <a:gd name="T22" fmla="*/ 1 w 176"/>
                <a:gd name="T23" fmla="*/ 75 h 176"/>
                <a:gd name="T24" fmla="*/ 0 w 176"/>
                <a:gd name="T25" fmla="*/ 88 h 1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6"/>
                <a:gd name="T40" fmla="*/ 0 h 176"/>
                <a:gd name="T41" fmla="*/ 176 w 176"/>
                <a:gd name="T42" fmla="*/ 176 h 17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6" h="176">
                  <a:moveTo>
                    <a:pt x="0" y="176"/>
                  </a:moveTo>
                  <a:lnTo>
                    <a:pt x="176" y="176"/>
                  </a:lnTo>
                  <a:lnTo>
                    <a:pt x="176" y="0"/>
                  </a:lnTo>
                  <a:lnTo>
                    <a:pt x="149" y="3"/>
                  </a:lnTo>
                  <a:lnTo>
                    <a:pt x="122" y="10"/>
                  </a:lnTo>
                  <a:lnTo>
                    <a:pt x="97" y="20"/>
                  </a:lnTo>
                  <a:lnTo>
                    <a:pt x="73" y="34"/>
                  </a:lnTo>
                  <a:lnTo>
                    <a:pt x="52" y="52"/>
                  </a:lnTo>
                  <a:lnTo>
                    <a:pt x="34" y="73"/>
                  </a:lnTo>
                  <a:lnTo>
                    <a:pt x="20" y="97"/>
                  </a:lnTo>
                  <a:lnTo>
                    <a:pt x="10" y="122"/>
                  </a:lnTo>
                  <a:lnTo>
                    <a:pt x="3" y="149"/>
                  </a:lnTo>
                  <a:lnTo>
                    <a:pt x="0" y="176"/>
                  </a:lnTo>
                  <a:close/>
                </a:path>
              </a:pathLst>
            </a:custGeom>
            <a:solidFill>
              <a:srgbClr val="FF3300"/>
            </a:solidFill>
            <a:ln w="1588">
              <a:solidFill>
                <a:srgbClr val="FF3300"/>
              </a:solidFill>
              <a:prstDash val="solid"/>
              <a:round/>
              <a:headEnd/>
              <a:tailEnd/>
            </a:ln>
          </p:spPr>
          <p:txBody>
            <a:bodyPr/>
            <a:lstStyle/>
            <a:p>
              <a:endParaRPr lang="en-US"/>
            </a:p>
          </p:txBody>
        </p:sp>
        <p:sp>
          <p:nvSpPr>
            <p:cNvPr id="28741" name="Oval 63"/>
            <p:cNvSpPr>
              <a:spLocks noChangeArrowheads="1"/>
            </p:cNvSpPr>
            <p:nvPr/>
          </p:nvSpPr>
          <p:spPr bwMode="auto">
            <a:xfrm>
              <a:off x="854" y="3388"/>
              <a:ext cx="176" cy="176"/>
            </a:xfrm>
            <a:prstGeom prst="ellipse">
              <a:avLst/>
            </a:prstGeom>
            <a:noFill/>
            <a:ln w="9525">
              <a:solidFill>
                <a:srgbClr val="FF3300"/>
              </a:solidFill>
              <a:round/>
              <a:headEnd/>
              <a:tailEnd/>
            </a:ln>
          </p:spPr>
          <p:txBody>
            <a:bodyPr anchor="ctr">
              <a:spAutoFit/>
            </a:bodyPr>
            <a:lstStyle/>
            <a:p>
              <a:endParaRPr lang="en-US"/>
            </a:p>
          </p:txBody>
        </p:sp>
      </p:grpSp>
      <p:sp>
        <p:nvSpPr>
          <p:cNvPr id="28705" name="Line 64"/>
          <p:cNvSpPr>
            <a:spLocks noChangeShapeType="1"/>
          </p:cNvSpPr>
          <p:nvPr/>
        </p:nvSpPr>
        <p:spPr bwMode="auto">
          <a:xfrm flipH="1" flipV="1">
            <a:off x="5311775" y="5135563"/>
            <a:ext cx="390525" cy="131762"/>
          </a:xfrm>
          <a:prstGeom prst="line">
            <a:avLst/>
          </a:prstGeom>
          <a:noFill/>
          <a:ln w="25400">
            <a:solidFill>
              <a:srgbClr val="FF0000"/>
            </a:solidFill>
            <a:prstDash val="dash"/>
            <a:round/>
            <a:headEnd/>
            <a:tailEnd/>
          </a:ln>
        </p:spPr>
        <p:txBody>
          <a:bodyPr>
            <a:spAutoFit/>
          </a:bodyPr>
          <a:lstStyle/>
          <a:p>
            <a:endParaRPr lang="en-US"/>
          </a:p>
        </p:txBody>
      </p:sp>
      <p:grpSp>
        <p:nvGrpSpPr>
          <p:cNvPr id="28706" name="Group 65"/>
          <p:cNvGrpSpPr>
            <a:grpSpLocks/>
          </p:cNvGrpSpPr>
          <p:nvPr/>
        </p:nvGrpSpPr>
        <p:grpSpPr bwMode="auto">
          <a:xfrm>
            <a:off x="5272088" y="5100638"/>
            <a:ext cx="55562" cy="57150"/>
            <a:chOff x="854" y="3388"/>
            <a:chExt cx="176" cy="176"/>
          </a:xfrm>
        </p:grpSpPr>
        <p:sp>
          <p:nvSpPr>
            <p:cNvPr id="28732" name="Freeform 66"/>
            <p:cNvSpPr>
              <a:spLocks/>
            </p:cNvSpPr>
            <p:nvPr/>
          </p:nvSpPr>
          <p:spPr bwMode="auto">
            <a:xfrm>
              <a:off x="854" y="3476"/>
              <a:ext cx="88" cy="88"/>
            </a:xfrm>
            <a:custGeom>
              <a:avLst/>
              <a:gdLst>
                <a:gd name="T0" fmla="*/ 88 w 176"/>
                <a:gd name="T1" fmla="*/ 0 h 177"/>
                <a:gd name="T2" fmla="*/ 0 w 176"/>
                <a:gd name="T3" fmla="*/ 0 h 177"/>
                <a:gd name="T4" fmla="*/ 1 w 176"/>
                <a:gd name="T5" fmla="*/ 14 h 177"/>
                <a:gd name="T6" fmla="*/ 5 w 176"/>
                <a:gd name="T7" fmla="*/ 28 h 177"/>
                <a:gd name="T8" fmla="*/ 10 w 176"/>
                <a:gd name="T9" fmla="*/ 40 h 177"/>
                <a:gd name="T10" fmla="*/ 17 w 176"/>
                <a:gd name="T11" fmla="*/ 52 h 177"/>
                <a:gd name="T12" fmla="*/ 26 w 176"/>
                <a:gd name="T13" fmla="*/ 62 h 177"/>
                <a:gd name="T14" fmla="*/ 37 w 176"/>
                <a:gd name="T15" fmla="*/ 72 h 177"/>
                <a:gd name="T16" fmla="*/ 48 w 176"/>
                <a:gd name="T17" fmla="*/ 79 h 177"/>
                <a:gd name="T18" fmla="*/ 61 w 176"/>
                <a:gd name="T19" fmla="*/ 84 h 177"/>
                <a:gd name="T20" fmla="*/ 75 w 176"/>
                <a:gd name="T21" fmla="*/ 87 h 177"/>
                <a:gd name="T22" fmla="*/ 88 w 176"/>
                <a:gd name="T23" fmla="*/ 88 h 177"/>
                <a:gd name="T24" fmla="*/ 88 w 176"/>
                <a:gd name="T25" fmla="*/ 0 h 1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6"/>
                <a:gd name="T40" fmla="*/ 0 h 177"/>
                <a:gd name="T41" fmla="*/ 176 w 176"/>
                <a:gd name="T42" fmla="*/ 177 h 1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6" h="177">
                  <a:moveTo>
                    <a:pt x="176" y="0"/>
                  </a:moveTo>
                  <a:lnTo>
                    <a:pt x="0" y="0"/>
                  </a:lnTo>
                  <a:lnTo>
                    <a:pt x="3" y="29"/>
                  </a:lnTo>
                  <a:lnTo>
                    <a:pt x="10" y="56"/>
                  </a:lnTo>
                  <a:lnTo>
                    <a:pt x="20" y="80"/>
                  </a:lnTo>
                  <a:lnTo>
                    <a:pt x="34" y="105"/>
                  </a:lnTo>
                  <a:lnTo>
                    <a:pt x="52" y="125"/>
                  </a:lnTo>
                  <a:lnTo>
                    <a:pt x="73" y="144"/>
                  </a:lnTo>
                  <a:lnTo>
                    <a:pt x="97" y="158"/>
                  </a:lnTo>
                  <a:lnTo>
                    <a:pt x="122" y="168"/>
                  </a:lnTo>
                  <a:lnTo>
                    <a:pt x="149" y="175"/>
                  </a:lnTo>
                  <a:lnTo>
                    <a:pt x="176" y="177"/>
                  </a:lnTo>
                  <a:lnTo>
                    <a:pt x="176" y="0"/>
                  </a:lnTo>
                  <a:close/>
                </a:path>
              </a:pathLst>
            </a:custGeom>
            <a:solidFill>
              <a:schemeClr val="bg1"/>
            </a:solidFill>
            <a:ln w="1588">
              <a:solidFill>
                <a:srgbClr val="000000"/>
              </a:solidFill>
              <a:prstDash val="solid"/>
              <a:round/>
              <a:headEnd/>
              <a:tailEnd/>
            </a:ln>
          </p:spPr>
          <p:txBody>
            <a:bodyPr/>
            <a:lstStyle/>
            <a:p>
              <a:endParaRPr lang="en-US"/>
            </a:p>
          </p:txBody>
        </p:sp>
        <p:sp>
          <p:nvSpPr>
            <p:cNvPr id="28733" name="Freeform 67"/>
            <p:cNvSpPr>
              <a:spLocks/>
            </p:cNvSpPr>
            <p:nvPr/>
          </p:nvSpPr>
          <p:spPr bwMode="auto">
            <a:xfrm>
              <a:off x="942" y="3388"/>
              <a:ext cx="88" cy="88"/>
            </a:xfrm>
            <a:custGeom>
              <a:avLst/>
              <a:gdLst>
                <a:gd name="T0" fmla="*/ 88 w 177"/>
                <a:gd name="T1" fmla="*/ 88 h 176"/>
                <a:gd name="T2" fmla="*/ 0 w 177"/>
                <a:gd name="T3" fmla="*/ 88 h 176"/>
                <a:gd name="T4" fmla="*/ 0 w 177"/>
                <a:gd name="T5" fmla="*/ 0 h 176"/>
                <a:gd name="T6" fmla="*/ 14 w 177"/>
                <a:gd name="T7" fmla="*/ 1 h 176"/>
                <a:gd name="T8" fmla="*/ 28 w 177"/>
                <a:gd name="T9" fmla="*/ 5 h 176"/>
                <a:gd name="T10" fmla="*/ 40 w 177"/>
                <a:gd name="T11" fmla="*/ 10 h 176"/>
                <a:gd name="T12" fmla="*/ 52 w 177"/>
                <a:gd name="T13" fmla="*/ 17 h 176"/>
                <a:gd name="T14" fmla="*/ 62 w 177"/>
                <a:gd name="T15" fmla="*/ 26 h 176"/>
                <a:gd name="T16" fmla="*/ 72 w 177"/>
                <a:gd name="T17" fmla="*/ 37 h 176"/>
                <a:gd name="T18" fmla="*/ 79 w 177"/>
                <a:gd name="T19" fmla="*/ 48 h 176"/>
                <a:gd name="T20" fmla="*/ 84 w 177"/>
                <a:gd name="T21" fmla="*/ 61 h 176"/>
                <a:gd name="T22" fmla="*/ 87 w 177"/>
                <a:gd name="T23" fmla="*/ 75 h 176"/>
                <a:gd name="T24" fmla="*/ 88 w 177"/>
                <a:gd name="T25" fmla="*/ 88 h 1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7"/>
                <a:gd name="T40" fmla="*/ 0 h 176"/>
                <a:gd name="T41" fmla="*/ 177 w 177"/>
                <a:gd name="T42" fmla="*/ 176 h 17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7" h="176">
                  <a:moveTo>
                    <a:pt x="177" y="176"/>
                  </a:moveTo>
                  <a:lnTo>
                    <a:pt x="0" y="176"/>
                  </a:lnTo>
                  <a:lnTo>
                    <a:pt x="0" y="0"/>
                  </a:lnTo>
                  <a:lnTo>
                    <a:pt x="29" y="3"/>
                  </a:lnTo>
                  <a:lnTo>
                    <a:pt x="56" y="10"/>
                  </a:lnTo>
                  <a:lnTo>
                    <a:pt x="80" y="20"/>
                  </a:lnTo>
                  <a:lnTo>
                    <a:pt x="105" y="34"/>
                  </a:lnTo>
                  <a:lnTo>
                    <a:pt x="125" y="52"/>
                  </a:lnTo>
                  <a:lnTo>
                    <a:pt x="144" y="73"/>
                  </a:lnTo>
                  <a:lnTo>
                    <a:pt x="158" y="97"/>
                  </a:lnTo>
                  <a:lnTo>
                    <a:pt x="168" y="122"/>
                  </a:lnTo>
                  <a:lnTo>
                    <a:pt x="175" y="149"/>
                  </a:lnTo>
                  <a:lnTo>
                    <a:pt x="177" y="176"/>
                  </a:lnTo>
                  <a:close/>
                </a:path>
              </a:pathLst>
            </a:custGeom>
            <a:solidFill>
              <a:schemeClr val="bg1"/>
            </a:solidFill>
            <a:ln w="1588">
              <a:solidFill>
                <a:srgbClr val="000000"/>
              </a:solidFill>
              <a:prstDash val="solid"/>
              <a:round/>
              <a:headEnd/>
              <a:tailEnd/>
            </a:ln>
          </p:spPr>
          <p:txBody>
            <a:bodyPr/>
            <a:lstStyle/>
            <a:p>
              <a:endParaRPr lang="en-US"/>
            </a:p>
          </p:txBody>
        </p:sp>
        <p:sp>
          <p:nvSpPr>
            <p:cNvPr id="28734" name="Freeform 68"/>
            <p:cNvSpPr>
              <a:spLocks/>
            </p:cNvSpPr>
            <p:nvPr/>
          </p:nvSpPr>
          <p:spPr bwMode="auto">
            <a:xfrm>
              <a:off x="942" y="3476"/>
              <a:ext cx="88" cy="88"/>
            </a:xfrm>
            <a:custGeom>
              <a:avLst/>
              <a:gdLst>
                <a:gd name="T0" fmla="*/ 0 w 177"/>
                <a:gd name="T1" fmla="*/ 0 h 177"/>
                <a:gd name="T2" fmla="*/ 88 w 177"/>
                <a:gd name="T3" fmla="*/ 0 h 177"/>
                <a:gd name="T4" fmla="*/ 87 w 177"/>
                <a:gd name="T5" fmla="*/ 14 h 177"/>
                <a:gd name="T6" fmla="*/ 84 w 177"/>
                <a:gd name="T7" fmla="*/ 28 h 177"/>
                <a:gd name="T8" fmla="*/ 79 w 177"/>
                <a:gd name="T9" fmla="*/ 40 h 177"/>
                <a:gd name="T10" fmla="*/ 72 w 177"/>
                <a:gd name="T11" fmla="*/ 52 h 177"/>
                <a:gd name="T12" fmla="*/ 62 w 177"/>
                <a:gd name="T13" fmla="*/ 62 h 177"/>
                <a:gd name="T14" fmla="*/ 52 w 177"/>
                <a:gd name="T15" fmla="*/ 72 h 177"/>
                <a:gd name="T16" fmla="*/ 40 w 177"/>
                <a:gd name="T17" fmla="*/ 79 h 177"/>
                <a:gd name="T18" fmla="*/ 28 w 177"/>
                <a:gd name="T19" fmla="*/ 84 h 177"/>
                <a:gd name="T20" fmla="*/ 14 w 177"/>
                <a:gd name="T21" fmla="*/ 87 h 177"/>
                <a:gd name="T22" fmla="*/ 0 w 177"/>
                <a:gd name="T23" fmla="*/ 88 h 177"/>
                <a:gd name="T24" fmla="*/ 0 w 177"/>
                <a:gd name="T25" fmla="*/ 0 h 1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7"/>
                <a:gd name="T40" fmla="*/ 0 h 177"/>
                <a:gd name="T41" fmla="*/ 177 w 177"/>
                <a:gd name="T42" fmla="*/ 177 h 1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7" h="177">
                  <a:moveTo>
                    <a:pt x="0" y="0"/>
                  </a:moveTo>
                  <a:lnTo>
                    <a:pt x="177" y="0"/>
                  </a:lnTo>
                  <a:lnTo>
                    <a:pt x="175" y="29"/>
                  </a:lnTo>
                  <a:lnTo>
                    <a:pt x="168" y="56"/>
                  </a:lnTo>
                  <a:lnTo>
                    <a:pt x="158" y="80"/>
                  </a:lnTo>
                  <a:lnTo>
                    <a:pt x="144" y="105"/>
                  </a:lnTo>
                  <a:lnTo>
                    <a:pt x="125" y="125"/>
                  </a:lnTo>
                  <a:lnTo>
                    <a:pt x="105" y="144"/>
                  </a:lnTo>
                  <a:lnTo>
                    <a:pt x="80" y="158"/>
                  </a:lnTo>
                  <a:lnTo>
                    <a:pt x="56" y="168"/>
                  </a:lnTo>
                  <a:lnTo>
                    <a:pt x="29" y="175"/>
                  </a:lnTo>
                  <a:lnTo>
                    <a:pt x="0" y="177"/>
                  </a:lnTo>
                  <a:lnTo>
                    <a:pt x="0" y="0"/>
                  </a:lnTo>
                  <a:close/>
                </a:path>
              </a:pathLst>
            </a:custGeom>
            <a:solidFill>
              <a:srgbClr val="FF3300"/>
            </a:solidFill>
            <a:ln w="1588">
              <a:solidFill>
                <a:srgbClr val="FF3300"/>
              </a:solidFill>
              <a:prstDash val="solid"/>
              <a:round/>
              <a:headEnd/>
              <a:tailEnd/>
            </a:ln>
          </p:spPr>
          <p:txBody>
            <a:bodyPr/>
            <a:lstStyle/>
            <a:p>
              <a:endParaRPr lang="en-US"/>
            </a:p>
          </p:txBody>
        </p:sp>
        <p:sp>
          <p:nvSpPr>
            <p:cNvPr id="28735" name="Freeform 69"/>
            <p:cNvSpPr>
              <a:spLocks/>
            </p:cNvSpPr>
            <p:nvPr/>
          </p:nvSpPr>
          <p:spPr bwMode="auto">
            <a:xfrm>
              <a:off x="854" y="3388"/>
              <a:ext cx="88" cy="88"/>
            </a:xfrm>
            <a:custGeom>
              <a:avLst/>
              <a:gdLst>
                <a:gd name="T0" fmla="*/ 0 w 176"/>
                <a:gd name="T1" fmla="*/ 88 h 176"/>
                <a:gd name="T2" fmla="*/ 88 w 176"/>
                <a:gd name="T3" fmla="*/ 88 h 176"/>
                <a:gd name="T4" fmla="*/ 88 w 176"/>
                <a:gd name="T5" fmla="*/ 0 h 176"/>
                <a:gd name="T6" fmla="*/ 75 w 176"/>
                <a:gd name="T7" fmla="*/ 1 h 176"/>
                <a:gd name="T8" fmla="*/ 61 w 176"/>
                <a:gd name="T9" fmla="*/ 5 h 176"/>
                <a:gd name="T10" fmla="*/ 48 w 176"/>
                <a:gd name="T11" fmla="*/ 10 h 176"/>
                <a:gd name="T12" fmla="*/ 37 w 176"/>
                <a:gd name="T13" fmla="*/ 17 h 176"/>
                <a:gd name="T14" fmla="*/ 26 w 176"/>
                <a:gd name="T15" fmla="*/ 26 h 176"/>
                <a:gd name="T16" fmla="*/ 17 w 176"/>
                <a:gd name="T17" fmla="*/ 37 h 176"/>
                <a:gd name="T18" fmla="*/ 10 w 176"/>
                <a:gd name="T19" fmla="*/ 48 h 176"/>
                <a:gd name="T20" fmla="*/ 5 w 176"/>
                <a:gd name="T21" fmla="*/ 61 h 176"/>
                <a:gd name="T22" fmla="*/ 1 w 176"/>
                <a:gd name="T23" fmla="*/ 75 h 176"/>
                <a:gd name="T24" fmla="*/ 0 w 176"/>
                <a:gd name="T25" fmla="*/ 88 h 1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6"/>
                <a:gd name="T40" fmla="*/ 0 h 176"/>
                <a:gd name="T41" fmla="*/ 176 w 176"/>
                <a:gd name="T42" fmla="*/ 176 h 17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6" h="176">
                  <a:moveTo>
                    <a:pt x="0" y="176"/>
                  </a:moveTo>
                  <a:lnTo>
                    <a:pt x="176" y="176"/>
                  </a:lnTo>
                  <a:lnTo>
                    <a:pt x="176" y="0"/>
                  </a:lnTo>
                  <a:lnTo>
                    <a:pt x="149" y="3"/>
                  </a:lnTo>
                  <a:lnTo>
                    <a:pt x="122" y="10"/>
                  </a:lnTo>
                  <a:lnTo>
                    <a:pt x="97" y="20"/>
                  </a:lnTo>
                  <a:lnTo>
                    <a:pt x="73" y="34"/>
                  </a:lnTo>
                  <a:lnTo>
                    <a:pt x="52" y="52"/>
                  </a:lnTo>
                  <a:lnTo>
                    <a:pt x="34" y="73"/>
                  </a:lnTo>
                  <a:lnTo>
                    <a:pt x="20" y="97"/>
                  </a:lnTo>
                  <a:lnTo>
                    <a:pt x="10" y="122"/>
                  </a:lnTo>
                  <a:lnTo>
                    <a:pt x="3" y="149"/>
                  </a:lnTo>
                  <a:lnTo>
                    <a:pt x="0" y="176"/>
                  </a:lnTo>
                  <a:close/>
                </a:path>
              </a:pathLst>
            </a:custGeom>
            <a:solidFill>
              <a:srgbClr val="FF3300"/>
            </a:solidFill>
            <a:ln w="1588">
              <a:solidFill>
                <a:srgbClr val="FF3300"/>
              </a:solidFill>
              <a:prstDash val="solid"/>
              <a:round/>
              <a:headEnd/>
              <a:tailEnd/>
            </a:ln>
          </p:spPr>
          <p:txBody>
            <a:bodyPr/>
            <a:lstStyle/>
            <a:p>
              <a:endParaRPr lang="en-US"/>
            </a:p>
          </p:txBody>
        </p:sp>
        <p:sp>
          <p:nvSpPr>
            <p:cNvPr id="28736" name="Oval 70"/>
            <p:cNvSpPr>
              <a:spLocks noChangeArrowheads="1"/>
            </p:cNvSpPr>
            <p:nvPr/>
          </p:nvSpPr>
          <p:spPr bwMode="auto">
            <a:xfrm>
              <a:off x="854" y="3388"/>
              <a:ext cx="176" cy="176"/>
            </a:xfrm>
            <a:prstGeom prst="ellipse">
              <a:avLst/>
            </a:prstGeom>
            <a:noFill/>
            <a:ln w="9525">
              <a:solidFill>
                <a:srgbClr val="FF3300"/>
              </a:solidFill>
              <a:round/>
              <a:headEnd/>
              <a:tailEnd/>
            </a:ln>
          </p:spPr>
          <p:txBody>
            <a:bodyPr anchor="ctr">
              <a:spAutoFit/>
            </a:bodyPr>
            <a:lstStyle/>
            <a:p>
              <a:endParaRPr lang="en-US"/>
            </a:p>
          </p:txBody>
        </p:sp>
      </p:grpSp>
      <p:grpSp>
        <p:nvGrpSpPr>
          <p:cNvPr id="28707" name="Group 71"/>
          <p:cNvGrpSpPr>
            <a:grpSpLocks/>
          </p:cNvGrpSpPr>
          <p:nvPr/>
        </p:nvGrpSpPr>
        <p:grpSpPr bwMode="auto">
          <a:xfrm>
            <a:off x="5681663" y="5245100"/>
            <a:ext cx="55562" cy="57150"/>
            <a:chOff x="3579" y="3304"/>
            <a:chExt cx="35" cy="36"/>
          </a:xfrm>
        </p:grpSpPr>
        <p:sp>
          <p:nvSpPr>
            <p:cNvPr id="28727" name="Freeform 72"/>
            <p:cNvSpPr>
              <a:spLocks/>
            </p:cNvSpPr>
            <p:nvPr/>
          </p:nvSpPr>
          <p:spPr bwMode="auto">
            <a:xfrm>
              <a:off x="3579" y="3322"/>
              <a:ext cx="18" cy="18"/>
            </a:xfrm>
            <a:custGeom>
              <a:avLst/>
              <a:gdLst>
                <a:gd name="T0" fmla="*/ 18 w 176"/>
                <a:gd name="T1" fmla="*/ 0 h 177"/>
                <a:gd name="T2" fmla="*/ 0 w 176"/>
                <a:gd name="T3" fmla="*/ 0 h 177"/>
                <a:gd name="T4" fmla="*/ 0 w 176"/>
                <a:gd name="T5" fmla="*/ 3 h 177"/>
                <a:gd name="T6" fmla="*/ 1 w 176"/>
                <a:gd name="T7" fmla="*/ 6 h 177"/>
                <a:gd name="T8" fmla="*/ 2 w 176"/>
                <a:gd name="T9" fmla="*/ 8 h 177"/>
                <a:gd name="T10" fmla="*/ 3 w 176"/>
                <a:gd name="T11" fmla="*/ 11 h 177"/>
                <a:gd name="T12" fmla="*/ 5 w 176"/>
                <a:gd name="T13" fmla="*/ 13 h 177"/>
                <a:gd name="T14" fmla="*/ 7 w 176"/>
                <a:gd name="T15" fmla="*/ 15 h 177"/>
                <a:gd name="T16" fmla="*/ 10 w 176"/>
                <a:gd name="T17" fmla="*/ 16 h 177"/>
                <a:gd name="T18" fmla="*/ 12 w 176"/>
                <a:gd name="T19" fmla="*/ 17 h 177"/>
                <a:gd name="T20" fmla="*/ 15 w 176"/>
                <a:gd name="T21" fmla="*/ 18 h 177"/>
                <a:gd name="T22" fmla="*/ 18 w 176"/>
                <a:gd name="T23" fmla="*/ 18 h 177"/>
                <a:gd name="T24" fmla="*/ 18 w 176"/>
                <a:gd name="T25" fmla="*/ 0 h 1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6"/>
                <a:gd name="T40" fmla="*/ 0 h 177"/>
                <a:gd name="T41" fmla="*/ 176 w 176"/>
                <a:gd name="T42" fmla="*/ 177 h 1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6" h="177">
                  <a:moveTo>
                    <a:pt x="176" y="0"/>
                  </a:moveTo>
                  <a:lnTo>
                    <a:pt x="0" y="0"/>
                  </a:lnTo>
                  <a:lnTo>
                    <a:pt x="3" y="29"/>
                  </a:lnTo>
                  <a:lnTo>
                    <a:pt x="10" y="56"/>
                  </a:lnTo>
                  <a:lnTo>
                    <a:pt x="20" y="80"/>
                  </a:lnTo>
                  <a:lnTo>
                    <a:pt x="34" y="105"/>
                  </a:lnTo>
                  <a:lnTo>
                    <a:pt x="52" y="125"/>
                  </a:lnTo>
                  <a:lnTo>
                    <a:pt x="73" y="144"/>
                  </a:lnTo>
                  <a:lnTo>
                    <a:pt x="97" y="158"/>
                  </a:lnTo>
                  <a:lnTo>
                    <a:pt x="122" y="168"/>
                  </a:lnTo>
                  <a:lnTo>
                    <a:pt x="149" y="175"/>
                  </a:lnTo>
                  <a:lnTo>
                    <a:pt x="176" y="177"/>
                  </a:lnTo>
                  <a:lnTo>
                    <a:pt x="176" y="0"/>
                  </a:lnTo>
                  <a:close/>
                </a:path>
              </a:pathLst>
            </a:custGeom>
            <a:solidFill>
              <a:schemeClr val="bg1"/>
            </a:solidFill>
            <a:ln w="1588">
              <a:solidFill>
                <a:srgbClr val="000000"/>
              </a:solidFill>
              <a:prstDash val="solid"/>
              <a:round/>
              <a:headEnd/>
              <a:tailEnd/>
            </a:ln>
          </p:spPr>
          <p:txBody>
            <a:bodyPr/>
            <a:lstStyle/>
            <a:p>
              <a:endParaRPr lang="en-US"/>
            </a:p>
          </p:txBody>
        </p:sp>
        <p:sp>
          <p:nvSpPr>
            <p:cNvPr id="28728" name="Freeform 73"/>
            <p:cNvSpPr>
              <a:spLocks/>
            </p:cNvSpPr>
            <p:nvPr/>
          </p:nvSpPr>
          <p:spPr bwMode="auto">
            <a:xfrm>
              <a:off x="3597" y="3304"/>
              <a:ext cx="17" cy="18"/>
            </a:xfrm>
            <a:custGeom>
              <a:avLst/>
              <a:gdLst>
                <a:gd name="T0" fmla="*/ 17 w 177"/>
                <a:gd name="T1" fmla="*/ 18 h 176"/>
                <a:gd name="T2" fmla="*/ 0 w 177"/>
                <a:gd name="T3" fmla="*/ 18 h 176"/>
                <a:gd name="T4" fmla="*/ 0 w 177"/>
                <a:gd name="T5" fmla="*/ 0 h 176"/>
                <a:gd name="T6" fmla="*/ 3 w 177"/>
                <a:gd name="T7" fmla="*/ 0 h 176"/>
                <a:gd name="T8" fmla="*/ 5 w 177"/>
                <a:gd name="T9" fmla="*/ 1 h 176"/>
                <a:gd name="T10" fmla="*/ 8 w 177"/>
                <a:gd name="T11" fmla="*/ 2 h 176"/>
                <a:gd name="T12" fmla="*/ 10 w 177"/>
                <a:gd name="T13" fmla="*/ 3 h 176"/>
                <a:gd name="T14" fmla="*/ 12 w 177"/>
                <a:gd name="T15" fmla="*/ 5 h 176"/>
                <a:gd name="T16" fmla="*/ 14 w 177"/>
                <a:gd name="T17" fmla="*/ 7 h 176"/>
                <a:gd name="T18" fmla="*/ 15 w 177"/>
                <a:gd name="T19" fmla="*/ 10 h 176"/>
                <a:gd name="T20" fmla="*/ 16 w 177"/>
                <a:gd name="T21" fmla="*/ 12 h 176"/>
                <a:gd name="T22" fmla="*/ 17 w 177"/>
                <a:gd name="T23" fmla="*/ 15 h 176"/>
                <a:gd name="T24" fmla="*/ 17 w 177"/>
                <a:gd name="T25" fmla="*/ 18 h 1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7"/>
                <a:gd name="T40" fmla="*/ 0 h 176"/>
                <a:gd name="T41" fmla="*/ 177 w 177"/>
                <a:gd name="T42" fmla="*/ 176 h 17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7" h="176">
                  <a:moveTo>
                    <a:pt x="177" y="176"/>
                  </a:moveTo>
                  <a:lnTo>
                    <a:pt x="0" y="176"/>
                  </a:lnTo>
                  <a:lnTo>
                    <a:pt x="0" y="0"/>
                  </a:lnTo>
                  <a:lnTo>
                    <a:pt x="29" y="3"/>
                  </a:lnTo>
                  <a:lnTo>
                    <a:pt x="56" y="10"/>
                  </a:lnTo>
                  <a:lnTo>
                    <a:pt x="80" y="20"/>
                  </a:lnTo>
                  <a:lnTo>
                    <a:pt x="105" y="34"/>
                  </a:lnTo>
                  <a:lnTo>
                    <a:pt x="125" y="52"/>
                  </a:lnTo>
                  <a:lnTo>
                    <a:pt x="144" y="73"/>
                  </a:lnTo>
                  <a:lnTo>
                    <a:pt x="158" y="97"/>
                  </a:lnTo>
                  <a:lnTo>
                    <a:pt x="168" y="122"/>
                  </a:lnTo>
                  <a:lnTo>
                    <a:pt x="175" y="149"/>
                  </a:lnTo>
                  <a:lnTo>
                    <a:pt x="177" y="176"/>
                  </a:lnTo>
                  <a:close/>
                </a:path>
              </a:pathLst>
            </a:custGeom>
            <a:solidFill>
              <a:schemeClr val="bg1"/>
            </a:solidFill>
            <a:ln w="1588">
              <a:solidFill>
                <a:srgbClr val="000000"/>
              </a:solidFill>
              <a:prstDash val="solid"/>
              <a:round/>
              <a:headEnd/>
              <a:tailEnd/>
            </a:ln>
          </p:spPr>
          <p:txBody>
            <a:bodyPr/>
            <a:lstStyle/>
            <a:p>
              <a:endParaRPr lang="en-US"/>
            </a:p>
          </p:txBody>
        </p:sp>
        <p:sp>
          <p:nvSpPr>
            <p:cNvPr id="28729" name="Freeform 74"/>
            <p:cNvSpPr>
              <a:spLocks/>
            </p:cNvSpPr>
            <p:nvPr/>
          </p:nvSpPr>
          <p:spPr bwMode="auto">
            <a:xfrm>
              <a:off x="3597" y="3322"/>
              <a:ext cx="17" cy="18"/>
            </a:xfrm>
            <a:custGeom>
              <a:avLst/>
              <a:gdLst>
                <a:gd name="T0" fmla="*/ 0 w 177"/>
                <a:gd name="T1" fmla="*/ 0 h 177"/>
                <a:gd name="T2" fmla="*/ 17 w 177"/>
                <a:gd name="T3" fmla="*/ 0 h 177"/>
                <a:gd name="T4" fmla="*/ 17 w 177"/>
                <a:gd name="T5" fmla="*/ 3 h 177"/>
                <a:gd name="T6" fmla="*/ 16 w 177"/>
                <a:gd name="T7" fmla="*/ 6 h 177"/>
                <a:gd name="T8" fmla="*/ 15 w 177"/>
                <a:gd name="T9" fmla="*/ 8 h 177"/>
                <a:gd name="T10" fmla="*/ 14 w 177"/>
                <a:gd name="T11" fmla="*/ 11 h 177"/>
                <a:gd name="T12" fmla="*/ 12 w 177"/>
                <a:gd name="T13" fmla="*/ 13 h 177"/>
                <a:gd name="T14" fmla="*/ 10 w 177"/>
                <a:gd name="T15" fmla="*/ 15 h 177"/>
                <a:gd name="T16" fmla="*/ 8 w 177"/>
                <a:gd name="T17" fmla="*/ 16 h 177"/>
                <a:gd name="T18" fmla="*/ 5 w 177"/>
                <a:gd name="T19" fmla="*/ 17 h 177"/>
                <a:gd name="T20" fmla="*/ 3 w 177"/>
                <a:gd name="T21" fmla="*/ 18 h 177"/>
                <a:gd name="T22" fmla="*/ 0 w 177"/>
                <a:gd name="T23" fmla="*/ 18 h 177"/>
                <a:gd name="T24" fmla="*/ 0 w 177"/>
                <a:gd name="T25" fmla="*/ 0 h 1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7"/>
                <a:gd name="T40" fmla="*/ 0 h 177"/>
                <a:gd name="T41" fmla="*/ 177 w 177"/>
                <a:gd name="T42" fmla="*/ 177 h 1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7" h="177">
                  <a:moveTo>
                    <a:pt x="0" y="0"/>
                  </a:moveTo>
                  <a:lnTo>
                    <a:pt x="177" y="0"/>
                  </a:lnTo>
                  <a:lnTo>
                    <a:pt x="175" y="29"/>
                  </a:lnTo>
                  <a:lnTo>
                    <a:pt x="168" y="56"/>
                  </a:lnTo>
                  <a:lnTo>
                    <a:pt x="158" y="80"/>
                  </a:lnTo>
                  <a:lnTo>
                    <a:pt x="144" y="105"/>
                  </a:lnTo>
                  <a:lnTo>
                    <a:pt x="125" y="125"/>
                  </a:lnTo>
                  <a:lnTo>
                    <a:pt x="105" y="144"/>
                  </a:lnTo>
                  <a:lnTo>
                    <a:pt x="80" y="158"/>
                  </a:lnTo>
                  <a:lnTo>
                    <a:pt x="56" y="168"/>
                  </a:lnTo>
                  <a:lnTo>
                    <a:pt x="29" y="175"/>
                  </a:lnTo>
                  <a:lnTo>
                    <a:pt x="0" y="177"/>
                  </a:lnTo>
                  <a:lnTo>
                    <a:pt x="0" y="0"/>
                  </a:lnTo>
                  <a:close/>
                </a:path>
              </a:pathLst>
            </a:custGeom>
            <a:solidFill>
              <a:srgbClr val="FF3300"/>
            </a:solidFill>
            <a:ln w="1588">
              <a:solidFill>
                <a:srgbClr val="FF3300"/>
              </a:solidFill>
              <a:prstDash val="solid"/>
              <a:round/>
              <a:headEnd/>
              <a:tailEnd/>
            </a:ln>
          </p:spPr>
          <p:txBody>
            <a:bodyPr/>
            <a:lstStyle/>
            <a:p>
              <a:endParaRPr lang="en-US"/>
            </a:p>
          </p:txBody>
        </p:sp>
        <p:sp>
          <p:nvSpPr>
            <p:cNvPr id="28730" name="Freeform 75"/>
            <p:cNvSpPr>
              <a:spLocks/>
            </p:cNvSpPr>
            <p:nvPr/>
          </p:nvSpPr>
          <p:spPr bwMode="auto">
            <a:xfrm>
              <a:off x="3579" y="3304"/>
              <a:ext cx="18" cy="18"/>
            </a:xfrm>
            <a:custGeom>
              <a:avLst/>
              <a:gdLst>
                <a:gd name="T0" fmla="*/ 0 w 176"/>
                <a:gd name="T1" fmla="*/ 18 h 176"/>
                <a:gd name="T2" fmla="*/ 18 w 176"/>
                <a:gd name="T3" fmla="*/ 18 h 176"/>
                <a:gd name="T4" fmla="*/ 18 w 176"/>
                <a:gd name="T5" fmla="*/ 0 h 176"/>
                <a:gd name="T6" fmla="*/ 15 w 176"/>
                <a:gd name="T7" fmla="*/ 0 h 176"/>
                <a:gd name="T8" fmla="*/ 12 w 176"/>
                <a:gd name="T9" fmla="*/ 1 h 176"/>
                <a:gd name="T10" fmla="*/ 10 w 176"/>
                <a:gd name="T11" fmla="*/ 2 h 176"/>
                <a:gd name="T12" fmla="*/ 7 w 176"/>
                <a:gd name="T13" fmla="*/ 3 h 176"/>
                <a:gd name="T14" fmla="*/ 5 w 176"/>
                <a:gd name="T15" fmla="*/ 5 h 176"/>
                <a:gd name="T16" fmla="*/ 3 w 176"/>
                <a:gd name="T17" fmla="*/ 7 h 176"/>
                <a:gd name="T18" fmla="*/ 2 w 176"/>
                <a:gd name="T19" fmla="*/ 10 h 176"/>
                <a:gd name="T20" fmla="*/ 1 w 176"/>
                <a:gd name="T21" fmla="*/ 12 h 176"/>
                <a:gd name="T22" fmla="*/ 0 w 176"/>
                <a:gd name="T23" fmla="*/ 15 h 176"/>
                <a:gd name="T24" fmla="*/ 0 w 176"/>
                <a:gd name="T25" fmla="*/ 18 h 1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6"/>
                <a:gd name="T40" fmla="*/ 0 h 176"/>
                <a:gd name="T41" fmla="*/ 176 w 176"/>
                <a:gd name="T42" fmla="*/ 176 h 17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6" h="176">
                  <a:moveTo>
                    <a:pt x="0" y="176"/>
                  </a:moveTo>
                  <a:lnTo>
                    <a:pt x="176" y="176"/>
                  </a:lnTo>
                  <a:lnTo>
                    <a:pt x="176" y="0"/>
                  </a:lnTo>
                  <a:lnTo>
                    <a:pt x="149" y="3"/>
                  </a:lnTo>
                  <a:lnTo>
                    <a:pt x="122" y="10"/>
                  </a:lnTo>
                  <a:lnTo>
                    <a:pt x="97" y="20"/>
                  </a:lnTo>
                  <a:lnTo>
                    <a:pt x="73" y="34"/>
                  </a:lnTo>
                  <a:lnTo>
                    <a:pt x="52" y="52"/>
                  </a:lnTo>
                  <a:lnTo>
                    <a:pt x="34" y="73"/>
                  </a:lnTo>
                  <a:lnTo>
                    <a:pt x="20" y="97"/>
                  </a:lnTo>
                  <a:lnTo>
                    <a:pt x="10" y="122"/>
                  </a:lnTo>
                  <a:lnTo>
                    <a:pt x="3" y="149"/>
                  </a:lnTo>
                  <a:lnTo>
                    <a:pt x="0" y="176"/>
                  </a:lnTo>
                  <a:close/>
                </a:path>
              </a:pathLst>
            </a:custGeom>
            <a:solidFill>
              <a:srgbClr val="FF3300"/>
            </a:solidFill>
            <a:ln w="1588">
              <a:solidFill>
                <a:srgbClr val="FF3300"/>
              </a:solidFill>
              <a:prstDash val="solid"/>
              <a:round/>
              <a:headEnd/>
              <a:tailEnd/>
            </a:ln>
          </p:spPr>
          <p:txBody>
            <a:bodyPr/>
            <a:lstStyle/>
            <a:p>
              <a:endParaRPr lang="en-US"/>
            </a:p>
          </p:txBody>
        </p:sp>
        <p:sp>
          <p:nvSpPr>
            <p:cNvPr id="28731" name="Oval 76"/>
            <p:cNvSpPr>
              <a:spLocks noChangeArrowheads="1"/>
            </p:cNvSpPr>
            <p:nvPr/>
          </p:nvSpPr>
          <p:spPr bwMode="auto">
            <a:xfrm>
              <a:off x="3579" y="3304"/>
              <a:ext cx="35" cy="36"/>
            </a:xfrm>
            <a:prstGeom prst="ellipse">
              <a:avLst/>
            </a:prstGeom>
            <a:noFill/>
            <a:ln w="9525">
              <a:solidFill>
                <a:srgbClr val="FF3300"/>
              </a:solidFill>
              <a:round/>
              <a:headEnd/>
              <a:tailEnd/>
            </a:ln>
          </p:spPr>
          <p:txBody>
            <a:bodyPr anchor="ctr">
              <a:spAutoFit/>
            </a:bodyPr>
            <a:lstStyle/>
            <a:p>
              <a:endParaRPr lang="en-US"/>
            </a:p>
          </p:txBody>
        </p:sp>
      </p:grpSp>
      <p:sp>
        <p:nvSpPr>
          <p:cNvPr id="28708" name="Line 77"/>
          <p:cNvSpPr>
            <a:spLocks noChangeShapeType="1"/>
          </p:cNvSpPr>
          <p:nvPr/>
        </p:nvSpPr>
        <p:spPr bwMode="auto">
          <a:xfrm flipH="1" flipV="1">
            <a:off x="3221038" y="1898650"/>
            <a:ext cx="663575" cy="4314825"/>
          </a:xfrm>
          <a:prstGeom prst="line">
            <a:avLst/>
          </a:prstGeom>
          <a:noFill/>
          <a:ln w="38100">
            <a:solidFill>
              <a:schemeClr val="tx1"/>
            </a:solidFill>
            <a:round/>
            <a:headEnd/>
            <a:tailEnd/>
          </a:ln>
        </p:spPr>
        <p:txBody>
          <a:bodyPr>
            <a:spAutoFit/>
          </a:bodyPr>
          <a:lstStyle/>
          <a:p>
            <a:endParaRPr lang="en-US"/>
          </a:p>
        </p:txBody>
      </p:sp>
      <p:sp>
        <p:nvSpPr>
          <p:cNvPr id="28709" name="Line 78"/>
          <p:cNvSpPr>
            <a:spLocks noChangeShapeType="1"/>
          </p:cNvSpPr>
          <p:nvPr/>
        </p:nvSpPr>
        <p:spPr bwMode="auto">
          <a:xfrm flipV="1">
            <a:off x="5418138" y="1901825"/>
            <a:ext cx="889000" cy="4318000"/>
          </a:xfrm>
          <a:prstGeom prst="line">
            <a:avLst/>
          </a:prstGeom>
          <a:noFill/>
          <a:ln w="38100">
            <a:solidFill>
              <a:schemeClr val="tx1"/>
            </a:solidFill>
            <a:round/>
            <a:headEnd/>
            <a:tailEnd/>
          </a:ln>
        </p:spPr>
        <p:txBody>
          <a:bodyPr>
            <a:spAutoFit/>
          </a:bodyPr>
          <a:lstStyle/>
          <a:p>
            <a:endParaRPr lang="en-US"/>
          </a:p>
        </p:txBody>
      </p:sp>
      <p:sp useBgFill="1">
        <p:nvSpPr>
          <p:cNvPr id="28710" name="Text Box 79"/>
          <p:cNvSpPr txBox="1">
            <a:spLocks noChangeArrowheads="1"/>
          </p:cNvSpPr>
          <p:nvPr/>
        </p:nvSpPr>
        <p:spPr bwMode="auto">
          <a:xfrm>
            <a:off x="4327525" y="2538413"/>
            <a:ext cx="701675" cy="274637"/>
          </a:xfrm>
          <a:prstGeom prst="rect">
            <a:avLst/>
          </a:prstGeom>
          <a:ln w="9525" algn="ctr">
            <a:noFill/>
            <a:miter lim="800000"/>
            <a:headEnd/>
            <a:tailEnd/>
          </a:ln>
        </p:spPr>
        <p:txBody>
          <a:bodyPr wrap="none">
            <a:spAutoFit/>
          </a:bodyPr>
          <a:lstStyle/>
          <a:p>
            <a:pPr algn="ctr"/>
            <a:r>
              <a:rPr lang="en-US" sz="1200"/>
              <a:t>MTOW</a:t>
            </a:r>
          </a:p>
        </p:txBody>
      </p:sp>
      <p:sp useBgFill="1">
        <p:nvSpPr>
          <p:cNvPr id="28711" name="Text Box 80"/>
          <p:cNvSpPr txBox="1">
            <a:spLocks noChangeArrowheads="1"/>
          </p:cNvSpPr>
          <p:nvPr/>
        </p:nvSpPr>
        <p:spPr bwMode="auto">
          <a:xfrm>
            <a:off x="4391025" y="3421063"/>
            <a:ext cx="582613" cy="274637"/>
          </a:xfrm>
          <a:prstGeom prst="rect">
            <a:avLst/>
          </a:prstGeom>
          <a:ln w="9525" algn="ctr">
            <a:noFill/>
            <a:miter lim="800000"/>
            <a:headEnd/>
            <a:tailEnd/>
          </a:ln>
        </p:spPr>
        <p:txBody>
          <a:bodyPr wrap="none">
            <a:spAutoFit/>
          </a:bodyPr>
          <a:lstStyle/>
          <a:p>
            <a:pPr algn="ctr"/>
            <a:r>
              <a:rPr lang="en-US" sz="1200"/>
              <a:t>MLW</a:t>
            </a:r>
          </a:p>
        </p:txBody>
      </p:sp>
      <p:sp useBgFill="1">
        <p:nvSpPr>
          <p:cNvPr id="28712" name="Text Box 81"/>
          <p:cNvSpPr txBox="1">
            <a:spLocks noChangeArrowheads="1"/>
          </p:cNvSpPr>
          <p:nvPr/>
        </p:nvSpPr>
        <p:spPr bwMode="auto">
          <a:xfrm>
            <a:off x="4340225" y="4037013"/>
            <a:ext cx="676275" cy="274637"/>
          </a:xfrm>
          <a:prstGeom prst="rect">
            <a:avLst/>
          </a:prstGeom>
          <a:ln w="9525" algn="ctr">
            <a:noFill/>
            <a:miter lim="800000"/>
            <a:headEnd/>
            <a:tailEnd/>
          </a:ln>
        </p:spPr>
        <p:txBody>
          <a:bodyPr wrap="none">
            <a:spAutoFit/>
          </a:bodyPr>
          <a:lstStyle/>
          <a:p>
            <a:pPr algn="ctr"/>
            <a:r>
              <a:rPr lang="en-US" sz="1200"/>
              <a:t>MZFW</a:t>
            </a:r>
          </a:p>
        </p:txBody>
      </p:sp>
      <p:sp>
        <p:nvSpPr>
          <p:cNvPr id="28713" name="Line 82"/>
          <p:cNvSpPr>
            <a:spLocks noChangeShapeType="1"/>
          </p:cNvSpPr>
          <p:nvPr/>
        </p:nvSpPr>
        <p:spPr bwMode="auto">
          <a:xfrm>
            <a:off x="3346450" y="2806700"/>
            <a:ext cx="2774950" cy="0"/>
          </a:xfrm>
          <a:prstGeom prst="line">
            <a:avLst/>
          </a:prstGeom>
          <a:noFill/>
          <a:ln w="50800">
            <a:solidFill>
              <a:schemeClr val="tx1"/>
            </a:solidFill>
            <a:round/>
            <a:headEnd/>
            <a:tailEnd/>
          </a:ln>
        </p:spPr>
        <p:txBody>
          <a:bodyPr>
            <a:spAutoFit/>
          </a:bodyPr>
          <a:lstStyle/>
          <a:p>
            <a:endParaRPr lang="en-US"/>
          </a:p>
        </p:txBody>
      </p:sp>
      <p:sp>
        <p:nvSpPr>
          <p:cNvPr id="28714" name="Line 83"/>
          <p:cNvSpPr>
            <a:spLocks noChangeShapeType="1"/>
          </p:cNvSpPr>
          <p:nvPr/>
        </p:nvSpPr>
        <p:spPr bwMode="auto">
          <a:xfrm>
            <a:off x="3505200" y="3695700"/>
            <a:ext cx="2419350" cy="0"/>
          </a:xfrm>
          <a:prstGeom prst="line">
            <a:avLst/>
          </a:prstGeom>
          <a:noFill/>
          <a:ln w="50800">
            <a:solidFill>
              <a:schemeClr val="tx1"/>
            </a:solidFill>
            <a:round/>
            <a:headEnd/>
            <a:tailEnd/>
          </a:ln>
        </p:spPr>
        <p:txBody>
          <a:bodyPr>
            <a:spAutoFit/>
          </a:bodyPr>
          <a:lstStyle/>
          <a:p>
            <a:endParaRPr lang="en-US"/>
          </a:p>
        </p:txBody>
      </p:sp>
      <p:sp>
        <p:nvSpPr>
          <p:cNvPr id="28715" name="Line 84"/>
          <p:cNvSpPr>
            <a:spLocks noChangeShapeType="1"/>
          </p:cNvSpPr>
          <p:nvPr/>
        </p:nvSpPr>
        <p:spPr bwMode="auto">
          <a:xfrm>
            <a:off x="3587750" y="4292600"/>
            <a:ext cx="2228850" cy="0"/>
          </a:xfrm>
          <a:prstGeom prst="line">
            <a:avLst/>
          </a:prstGeom>
          <a:noFill/>
          <a:ln w="50800">
            <a:solidFill>
              <a:schemeClr val="tx1"/>
            </a:solidFill>
            <a:round/>
            <a:headEnd/>
            <a:tailEnd/>
          </a:ln>
        </p:spPr>
        <p:txBody>
          <a:bodyPr>
            <a:spAutoFit/>
          </a:bodyPr>
          <a:lstStyle/>
          <a:p>
            <a:endParaRPr lang="en-US"/>
          </a:p>
        </p:txBody>
      </p:sp>
      <p:sp>
        <p:nvSpPr>
          <p:cNvPr id="28723" name="Line 92"/>
          <p:cNvSpPr>
            <a:spLocks noChangeShapeType="1"/>
          </p:cNvSpPr>
          <p:nvPr/>
        </p:nvSpPr>
        <p:spPr bwMode="auto">
          <a:xfrm flipH="1">
            <a:off x="3416301" y="2482850"/>
            <a:ext cx="241300" cy="2762250"/>
          </a:xfrm>
          <a:prstGeom prst="line">
            <a:avLst/>
          </a:prstGeom>
          <a:noFill/>
          <a:ln w="28575">
            <a:solidFill>
              <a:schemeClr val="tx1"/>
            </a:solidFill>
            <a:prstDash val="dash"/>
            <a:round/>
            <a:headEnd/>
            <a:tailEnd/>
          </a:ln>
        </p:spPr>
        <p:txBody>
          <a:bodyPr anchor="ctr">
            <a:spAutoFit/>
          </a:bodyPr>
          <a:lstStyle/>
          <a:p>
            <a:endParaRPr lang="en-US"/>
          </a:p>
        </p:txBody>
      </p:sp>
      <p:sp>
        <p:nvSpPr>
          <p:cNvPr id="28719" name="Text Box 105"/>
          <p:cNvSpPr txBox="1">
            <a:spLocks noChangeArrowheads="1"/>
          </p:cNvSpPr>
          <p:nvPr/>
        </p:nvSpPr>
        <p:spPr bwMode="auto">
          <a:xfrm>
            <a:off x="4286250" y="6334125"/>
            <a:ext cx="989013" cy="304800"/>
          </a:xfrm>
          <a:prstGeom prst="rect">
            <a:avLst/>
          </a:prstGeom>
          <a:noFill/>
          <a:ln w="9525">
            <a:noFill/>
            <a:miter lim="800000"/>
            <a:headEnd/>
            <a:tailEnd/>
          </a:ln>
        </p:spPr>
        <p:txBody>
          <a:bodyPr wrap="none">
            <a:spAutoFit/>
          </a:bodyPr>
          <a:lstStyle/>
          <a:p>
            <a:pPr algn="ctr"/>
            <a:r>
              <a:rPr lang="en-US" sz="1400">
                <a:solidFill>
                  <a:srgbClr val="333399"/>
                </a:solidFill>
                <a:latin typeface="Verdana" pitchFamily="34" charset="0"/>
              </a:rPr>
              <a:t>Moment</a:t>
            </a:r>
          </a:p>
        </p:txBody>
      </p:sp>
      <p:sp>
        <p:nvSpPr>
          <p:cNvPr id="28720" name="Text Box 106"/>
          <p:cNvSpPr txBox="1">
            <a:spLocks noChangeArrowheads="1"/>
          </p:cNvSpPr>
          <p:nvPr/>
        </p:nvSpPr>
        <p:spPr bwMode="auto">
          <a:xfrm>
            <a:off x="6896100" y="1570038"/>
            <a:ext cx="855663" cy="260350"/>
          </a:xfrm>
          <a:prstGeom prst="rect">
            <a:avLst/>
          </a:prstGeom>
          <a:noFill/>
          <a:ln w="9525">
            <a:noFill/>
            <a:miter lim="800000"/>
            <a:headEnd/>
            <a:tailEnd/>
          </a:ln>
        </p:spPr>
        <p:txBody>
          <a:bodyPr wrap="none">
            <a:spAutoFit/>
          </a:bodyPr>
          <a:lstStyle/>
          <a:p>
            <a:pPr algn="ctr"/>
            <a:r>
              <a:rPr lang="en-US" sz="1100">
                <a:latin typeface="Verdana" pitchFamily="34" charset="0"/>
              </a:rPr>
              <a:t>(%MAC)</a:t>
            </a:r>
          </a:p>
        </p:txBody>
      </p:sp>
      <p:sp>
        <p:nvSpPr>
          <p:cNvPr id="99" name="Line 89"/>
          <p:cNvSpPr>
            <a:spLocks noChangeShapeType="1"/>
          </p:cNvSpPr>
          <p:nvPr/>
        </p:nvSpPr>
        <p:spPr bwMode="auto">
          <a:xfrm flipV="1">
            <a:off x="2501901" y="2514602"/>
            <a:ext cx="2933700" cy="596900"/>
          </a:xfrm>
          <a:prstGeom prst="line">
            <a:avLst/>
          </a:prstGeom>
          <a:noFill/>
          <a:ln w="28575">
            <a:solidFill>
              <a:schemeClr val="tx1"/>
            </a:solidFill>
            <a:prstDash val="dash"/>
            <a:round/>
            <a:headEnd/>
            <a:tailEnd/>
          </a:ln>
        </p:spPr>
        <p:txBody>
          <a:bodyPr anchor="ctr">
            <a:spAutoFit/>
          </a:bodyPr>
          <a:lstStyle/>
          <a:p>
            <a:endParaRPr lang="en-US"/>
          </a:p>
        </p:txBody>
      </p:sp>
      <p:grpSp>
        <p:nvGrpSpPr>
          <p:cNvPr id="100" name="Group 51"/>
          <p:cNvGrpSpPr>
            <a:grpSpLocks/>
          </p:cNvGrpSpPr>
          <p:nvPr/>
        </p:nvGrpSpPr>
        <p:grpSpPr bwMode="auto">
          <a:xfrm>
            <a:off x="3890962" y="2800350"/>
            <a:ext cx="549275" cy="2270125"/>
            <a:chOff x="2441" y="1756"/>
            <a:chExt cx="368" cy="1462"/>
          </a:xfrm>
        </p:grpSpPr>
        <p:sp>
          <p:nvSpPr>
            <p:cNvPr id="101" name="Freeform 52"/>
            <p:cNvSpPr>
              <a:spLocks/>
            </p:cNvSpPr>
            <p:nvPr/>
          </p:nvSpPr>
          <p:spPr bwMode="auto">
            <a:xfrm>
              <a:off x="2546" y="2477"/>
              <a:ext cx="263" cy="741"/>
            </a:xfrm>
            <a:custGeom>
              <a:avLst/>
              <a:gdLst>
                <a:gd name="T0" fmla="*/ 32 w 263"/>
                <a:gd name="T1" fmla="*/ 741 h 741"/>
                <a:gd name="T2" fmla="*/ 13 w 263"/>
                <a:gd name="T3" fmla="*/ 652 h 741"/>
                <a:gd name="T4" fmla="*/ 3 w 263"/>
                <a:gd name="T5" fmla="*/ 562 h 741"/>
                <a:gd name="T6" fmla="*/ 3 w 263"/>
                <a:gd name="T7" fmla="*/ 433 h 741"/>
                <a:gd name="T8" fmla="*/ 19 w 263"/>
                <a:gd name="T9" fmla="*/ 319 h 741"/>
                <a:gd name="T10" fmla="*/ 48 w 263"/>
                <a:gd name="T11" fmla="*/ 231 h 741"/>
                <a:gd name="T12" fmla="*/ 97 w 263"/>
                <a:gd name="T13" fmla="*/ 150 h 741"/>
                <a:gd name="T14" fmla="*/ 172 w 263"/>
                <a:gd name="T15" fmla="*/ 71 h 741"/>
                <a:gd name="T16" fmla="*/ 263 w 263"/>
                <a:gd name="T17" fmla="*/ 0 h 74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3"/>
                <a:gd name="T28" fmla="*/ 0 h 741"/>
                <a:gd name="T29" fmla="*/ 263 w 263"/>
                <a:gd name="T30" fmla="*/ 741 h 74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3" h="741">
                  <a:moveTo>
                    <a:pt x="32" y="741"/>
                  </a:moveTo>
                  <a:cubicBezTo>
                    <a:pt x="29" y="726"/>
                    <a:pt x="18" y="682"/>
                    <a:pt x="13" y="652"/>
                  </a:cubicBezTo>
                  <a:cubicBezTo>
                    <a:pt x="8" y="622"/>
                    <a:pt x="5" y="598"/>
                    <a:pt x="3" y="562"/>
                  </a:cubicBezTo>
                  <a:cubicBezTo>
                    <a:pt x="1" y="526"/>
                    <a:pt x="0" y="473"/>
                    <a:pt x="3" y="433"/>
                  </a:cubicBezTo>
                  <a:cubicBezTo>
                    <a:pt x="6" y="393"/>
                    <a:pt x="12" y="353"/>
                    <a:pt x="19" y="319"/>
                  </a:cubicBezTo>
                  <a:cubicBezTo>
                    <a:pt x="26" y="285"/>
                    <a:pt x="35" y="259"/>
                    <a:pt x="48" y="231"/>
                  </a:cubicBezTo>
                  <a:cubicBezTo>
                    <a:pt x="61" y="203"/>
                    <a:pt x="76" y="177"/>
                    <a:pt x="97" y="150"/>
                  </a:cubicBezTo>
                  <a:cubicBezTo>
                    <a:pt x="118" y="123"/>
                    <a:pt x="144" y="96"/>
                    <a:pt x="172" y="71"/>
                  </a:cubicBezTo>
                  <a:cubicBezTo>
                    <a:pt x="200" y="46"/>
                    <a:pt x="248" y="12"/>
                    <a:pt x="263" y="0"/>
                  </a:cubicBezTo>
                </a:path>
              </a:pathLst>
            </a:custGeom>
            <a:noFill/>
            <a:ln w="12700" cap="flat" cmpd="sng">
              <a:solidFill>
                <a:schemeClr val="tx1"/>
              </a:solidFill>
              <a:prstDash val="solid"/>
              <a:round/>
              <a:headEnd type="none" w="med" len="med"/>
              <a:tailEnd type="none" w="med" len="med"/>
            </a:ln>
          </p:spPr>
          <p:txBody>
            <a:bodyPr anchor="ctr">
              <a:spAutoFit/>
            </a:bodyPr>
            <a:lstStyle/>
            <a:p>
              <a:endParaRPr lang="en-US"/>
            </a:p>
          </p:txBody>
        </p:sp>
        <p:sp>
          <p:nvSpPr>
            <p:cNvPr id="102" name="Freeform 53"/>
            <p:cNvSpPr>
              <a:spLocks/>
            </p:cNvSpPr>
            <p:nvPr/>
          </p:nvSpPr>
          <p:spPr bwMode="auto">
            <a:xfrm>
              <a:off x="2441" y="1756"/>
              <a:ext cx="368" cy="726"/>
            </a:xfrm>
            <a:custGeom>
              <a:avLst/>
              <a:gdLst>
                <a:gd name="T0" fmla="*/ 0 w 368"/>
                <a:gd name="T1" fmla="*/ 0 h 726"/>
                <a:gd name="T2" fmla="*/ 57 w 368"/>
                <a:gd name="T3" fmla="*/ 102 h 726"/>
                <a:gd name="T4" fmla="*/ 117 w 368"/>
                <a:gd name="T5" fmla="*/ 213 h 726"/>
                <a:gd name="T6" fmla="*/ 168 w 368"/>
                <a:gd name="T7" fmla="*/ 307 h 726"/>
                <a:gd name="T8" fmla="*/ 224 w 368"/>
                <a:gd name="T9" fmla="*/ 425 h 726"/>
                <a:gd name="T10" fmla="*/ 282 w 368"/>
                <a:gd name="T11" fmla="*/ 545 h 726"/>
                <a:gd name="T12" fmla="*/ 336 w 368"/>
                <a:gd name="T13" fmla="*/ 660 h 726"/>
                <a:gd name="T14" fmla="*/ 368 w 368"/>
                <a:gd name="T15" fmla="*/ 726 h 726"/>
                <a:gd name="T16" fmla="*/ 0 60000 65536"/>
                <a:gd name="T17" fmla="*/ 0 60000 65536"/>
                <a:gd name="T18" fmla="*/ 0 60000 65536"/>
                <a:gd name="T19" fmla="*/ 0 60000 65536"/>
                <a:gd name="T20" fmla="*/ 0 60000 65536"/>
                <a:gd name="T21" fmla="*/ 0 60000 65536"/>
                <a:gd name="T22" fmla="*/ 0 60000 65536"/>
                <a:gd name="T23" fmla="*/ 0 60000 65536"/>
                <a:gd name="T24" fmla="*/ 0 w 368"/>
                <a:gd name="T25" fmla="*/ 0 h 726"/>
                <a:gd name="T26" fmla="*/ 368 w 368"/>
                <a:gd name="T27" fmla="*/ 726 h 7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68" h="726">
                  <a:moveTo>
                    <a:pt x="0" y="0"/>
                  </a:moveTo>
                  <a:cubicBezTo>
                    <a:pt x="10" y="17"/>
                    <a:pt x="37" y="66"/>
                    <a:pt x="57" y="102"/>
                  </a:cubicBezTo>
                  <a:cubicBezTo>
                    <a:pt x="77" y="138"/>
                    <a:pt x="99" y="179"/>
                    <a:pt x="117" y="213"/>
                  </a:cubicBezTo>
                  <a:cubicBezTo>
                    <a:pt x="135" y="247"/>
                    <a:pt x="150" y="272"/>
                    <a:pt x="168" y="307"/>
                  </a:cubicBezTo>
                  <a:cubicBezTo>
                    <a:pt x="186" y="342"/>
                    <a:pt x="205" y="385"/>
                    <a:pt x="224" y="425"/>
                  </a:cubicBezTo>
                  <a:cubicBezTo>
                    <a:pt x="243" y="465"/>
                    <a:pt x="263" y="506"/>
                    <a:pt x="282" y="545"/>
                  </a:cubicBezTo>
                  <a:cubicBezTo>
                    <a:pt x="301" y="584"/>
                    <a:pt x="322" y="630"/>
                    <a:pt x="336" y="660"/>
                  </a:cubicBezTo>
                  <a:cubicBezTo>
                    <a:pt x="350" y="690"/>
                    <a:pt x="361" y="712"/>
                    <a:pt x="368" y="726"/>
                  </a:cubicBezTo>
                </a:path>
              </a:pathLst>
            </a:custGeom>
            <a:noFill/>
            <a:ln w="12700" cap="flat" cmpd="sng">
              <a:solidFill>
                <a:schemeClr val="tx1"/>
              </a:solidFill>
              <a:prstDash val="solid"/>
              <a:round/>
              <a:headEnd type="none" w="med" len="med"/>
              <a:tailEnd type="none" w="med" len="med"/>
            </a:ln>
          </p:spPr>
          <p:txBody>
            <a:bodyPr anchor="ctr">
              <a:spAutoFit/>
            </a:bodyPr>
            <a:lstStyle/>
            <a:p>
              <a:endParaRPr lang="en-US"/>
            </a:p>
          </p:txBody>
        </p:sp>
      </p:grpSp>
      <p:grpSp>
        <p:nvGrpSpPr>
          <p:cNvPr id="93" name="Group 100"/>
          <p:cNvGrpSpPr>
            <a:grpSpLocks/>
          </p:cNvGrpSpPr>
          <p:nvPr/>
        </p:nvGrpSpPr>
        <p:grpSpPr bwMode="auto">
          <a:xfrm>
            <a:off x="2997200" y="1887539"/>
            <a:ext cx="2809875" cy="1744663"/>
            <a:chOff x="1888" y="1189"/>
            <a:chExt cx="1770" cy="1099"/>
          </a:xfrm>
        </p:grpSpPr>
        <p:sp>
          <p:nvSpPr>
            <p:cNvPr id="94" name="Text Box 101"/>
            <p:cNvSpPr txBox="1">
              <a:spLocks noChangeArrowheads="1"/>
            </p:cNvSpPr>
            <p:nvPr/>
          </p:nvSpPr>
          <p:spPr bwMode="auto">
            <a:xfrm>
              <a:off x="2789" y="1189"/>
              <a:ext cx="869" cy="300"/>
            </a:xfrm>
            <a:prstGeom prst="rect">
              <a:avLst/>
            </a:prstGeom>
            <a:noFill/>
            <a:ln w="9525">
              <a:noFill/>
              <a:miter lim="800000"/>
              <a:headEnd/>
              <a:tailEnd/>
            </a:ln>
          </p:spPr>
          <p:txBody>
            <a:bodyPr>
              <a:spAutoFit/>
            </a:bodyPr>
            <a:lstStyle/>
            <a:p>
              <a:pPr algn="ctr">
                <a:lnSpc>
                  <a:spcPct val="90000"/>
                </a:lnSpc>
              </a:pPr>
              <a:r>
                <a:rPr lang="en-US" sz="1400" dirty="0">
                  <a:solidFill>
                    <a:srgbClr val="1D04DA"/>
                  </a:solidFill>
                  <a:latin typeface="Verdana" pitchFamily="34" charset="0"/>
                </a:rPr>
                <a:t>Constant NLG Load</a:t>
              </a:r>
            </a:p>
          </p:txBody>
        </p:sp>
        <p:sp>
          <p:nvSpPr>
            <p:cNvPr id="95" name="Line 102"/>
            <p:cNvSpPr>
              <a:spLocks noChangeShapeType="1"/>
            </p:cNvSpPr>
            <p:nvPr/>
          </p:nvSpPr>
          <p:spPr bwMode="auto">
            <a:xfrm flipH="1">
              <a:off x="2464" y="1384"/>
              <a:ext cx="424" cy="168"/>
            </a:xfrm>
            <a:prstGeom prst="line">
              <a:avLst/>
            </a:prstGeom>
            <a:noFill/>
            <a:ln w="19050">
              <a:solidFill>
                <a:srgbClr val="1D04DA"/>
              </a:solidFill>
              <a:round/>
              <a:headEnd/>
              <a:tailEnd type="triangle" w="sm" len="med"/>
            </a:ln>
          </p:spPr>
          <p:txBody>
            <a:bodyPr anchor="ctr">
              <a:spAutoFit/>
            </a:bodyPr>
            <a:lstStyle/>
            <a:p>
              <a:endParaRPr lang="en-US"/>
            </a:p>
          </p:txBody>
        </p:sp>
        <p:sp>
          <p:nvSpPr>
            <p:cNvPr id="103" name="Line 103"/>
            <p:cNvSpPr>
              <a:spLocks noChangeShapeType="1"/>
            </p:cNvSpPr>
            <p:nvPr/>
          </p:nvSpPr>
          <p:spPr bwMode="auto">
            <a:xfrm flipH="1">
              <a:off x="1888" y="1420"/>
              <a:ext cx="640" cy="868"/>
            </a:xfrm>
            <a:prstGeom prst="line">
              <a:avLst/>
            </a:prstGeom>
            <a:noFill/>
            <a:ln w="28575">
              <a:solidFill>
                <a:srgbClr val="1D04DA"/>
              </a:solidFill>
              <a:prstDash val="dash"/>
              <a:round/>
              <a:headEnd/>
              <a:tailEnd/>
            </a:ln>
          </p:spPr>
          <p:txBody>
            <a:bodyPr anchor="ctr">
              <a:spAutoFit/>
            </a:bodyPr>
            <a:lstStyle/>
            <a:p>
              <a:endParaRPr lang="en-US"/>
            </a:p>
          </p:txBody>
        </p:sp>
      </p:grpSp>
    </p:spTree>
    <p:extLst>
      <p:ext uri="{BB962C8B-B14F-4D97-AF65-F5344CB8AC3E}">
        <p14:creationId xmlns:p14="http://schemas.microsoft.com/office/powerpoint/2010/main" val="994852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dissolve">
                                      <p:cBhvr>
                                        <p:cTn id="7"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140676" y="1164809"/>
            <a:ext cx="8838224" cy="1077218"/>
          </a:xfrm>
          <a:prstGeom prst="rect">
            <a:avLst/>
          </a:prstGeom>
          <a:noFill/>
        </p:spPr>
        <p:txBody>
          <a:bodyPr wrap="square" rtlCol="0">
            <a:spAutoFit/>
          </a:bodyPr>
          <a:lstStyle/>
          <a:p>
            <a:pPr>
              <a:spcAft>
                <a:spcPct val="30000"/>
              </a:spcAft>
            </a:pPr>
            <a:r>
              <a:rPr lang="en-US" sz="1600" dirty="0" smtClean="0"/>
              <a:t>The </a:t>
            </a:r>
            <a:r>
              <a:rPr lang="en-US" sz="1600" dirty="0"/>
              <a:t>strength of the </a:t>
            </a:r>
            <a:r>
              <a:rPr lang="en-US" sz="1600" dirty="0" smtClean="0"/>
              <a:t>nose gear structure </a:t>
            </a:r>
            <a:r>
              <a:rPr lang="en-US" sz="1600" dirty="0"/>
              <a:t>can impose a limitation on the forward C.G. </a:t>
            </a:r>
            <a:r>
              <a:rPr lang="en-US" sz="1600" dirty="0" smtClean="0"/>
              <a:t>limits.</a:t>
            </a:r>
          </a:p>
          <a:p>
            <a:pPr>
              <a:lnSpc>
                <a:spcPct val="90000"/>
              </a:lnSpc>
            </a:pPr>
            <a:endParaRPr lang="en-US" sz="1600" dirty="0" smtClean="0"/>
          </a:p>
          <a:p>
            <a:pPr>
              <a:lnSpc>
                <a:spcPct val="90000"/>
              </a:lnSpc>
            </a:pPr>
            <a:r>
              <a:rPr lang="en-US" sz="1600" dirty="0" smtClean="0"/>
              <a:t>The load on the NLG is increased both by increasing airplane weight, and by forward movement of the center of gravity.  Eventually, the NLG limits are reached.</a:t>
            </a:r>
            <a:endParaRPr lang="en-US" sz="1600" dirty="0"/>
          </a:p>
        </p:txBody>
      </p:sp>
      <p:grpSp>
        <p:nvGrpSpPr>
          <p:cNvPr id="20" name="Group 36"/>
          <p:cNvGrpSpPr>
            <a:grpSpLocks/>
          </p:cNvGrpSpPr>
          <p:nvPr/>
        </p:nvGrpSpPr>
        <p:grpSpPr bwMode="auto">
          <a:xfrm>
            <a:off x="1749912" y="2249225"/>
            <a:ext cx="5446713" cy="2370138"/>
            <a:chOff x="1486" y="852"/>
            <a:chExt cx="3431" cy="1493"/>
          </a:xfrm>
        </p:grpSpPr>
        <p:pic>
          <p:nvPicPr>
            <p:cNvPr id="25" name="Picture 2" descr="767-300 left_top"/>
            <p:cNvPicPr>
              <a:picLocks noChangeAspect="1" noChangeArrowheads="1"/>
            </p:cNvPicPr>
            <p:nvPr/>
          </p:nvPicPr>
          <p:blipFill>
            <a:blip r:embed="rId3" cstate="print"/>
            <a:srcRect/>
            <a:stretch>
              <a:fillRect/>
            </a:stretch>
          </p:blipFill>
          <p:spPr bwMode="auto">
            <a:xfrm>
              <a:off x="1486" y="852"/>
              <a:ext cx="3431" cy="1000"/>
            </a:xfrm>
            <a:prstGeom prst="rect">
              <a:avLst/>
            </a:prstGeom>
            <a:noFill/>
            <a:ln w="9525">
              <a:noFill/>
              <a:miter lim="800000"/>
              <a:headEnd/>
              <a:tailEnd/>
            </a:ln>
          </p:spPr>
        </p:pic>
        <p:sp>
          <p:nvSpPr>
            <p:cNvPr id="26" name="Text Box 5"/>
            <p:cNvSpPr txBox="1">
              <a:spLocks noChangeArrowheads="1"/>
            </p:cNvSpPr>
            <p:nvPr/>
          </p:nvSpPr>
          <p:spPr bwMode="auto">
            <a:xfrm>
              <a:off x="3221" y="2133"/>
              <a:ext cx="671" cy="212"/>
            </a:xfrm>
            <a:prstGeom prst="rect">
              <a:avLst/>
            </a:prstGeom>
            <a:noFill/>
            <a:ln w="9525">
              <a:noFill/>
              <a:miter lim="800000"/>
              <a:headEnd/>
              <a:tailEnd/>
            </a:ln>
          </p:spPr>
          <p:txBody>
            <a:bodyPr wrap="none">
              <a:spAutoFit/>
            </a:bodyPr>
            <a:lstStyle/>
            <a:p>
              <a:r>
                <a:rPr lang="en-US" sz="1600" dirty="0">
                  <a:latin typeface="Arial" charset="0"/>
                </a:rPr>
                <a:t>Load </a:t>
              </a:r>
              <a:r>
                <a:rPr lang="en-US" sz="1800" baseline="-12000" dirty="0">
                  <a:latin typeface="Arial" charset="0"/>
                </a:rPr>
                <a:t>MLG</a:t>
              </a:r>
            </a:p>
          </p:txBody>
        </p:sp>
        <p:sp>
          <p:nvSpPr>
            <p:cNvPr id="27" name="Line 16"/>
            <p:cNvSpPr>
              <a:spLocks noChangeShapeType="1"/>
            </p:cNvSpPr>
            <p:nvPr/>
          </p:nvSpPr>
          <p:spPr bwMode="auto">
            <a:xfrm rot="10800000">
              <a:off x="3194" y="1829"/>
              <a:ext cx="1" cy="425"/>
            </a:xfrm>
            <a:prstGeom prst="line">
              <a:avLst/>
            </a:prstGeom>
            <a:noFill/>
            <a:ln w="38100">
              <a:solidFill>
                <a:srgbClr val="FF3300"/>
              </a:solidFill>
              <a:round/>
              <a:headEnd/>
              <a:tailEnd type="triangle" w="sm" len="med"/>
            </a:ln>
          </p:spPr>
          <p:txBody>
            <a:bodyPr/>
            <a:lstStyle/>
            <a:p>
              <a:endParaRPr lang="en-US"/>
            </a:p>
          </p:txBody>
        </p:sp>
        <p:sp>
          <p:nvSpPr>
            <p:cNvPr id="28" name="Text Box 17"/>
            <p:cNvSpPr txBox="1">
              <a:spLocks noChangeArrowheads="1"/>
            </p:cNvSpPr>
            <p:nvPr/>
          </p:nvSpPr>
          <p:spPr bwMode="auto">
            <a:xfrm>
              <a:off x="1554" y="2061"/>
              <a:ext cx="660" cy="212"/>
            </a:xfrm>
            <a:prstGeom prst="rect">
              <a:avLst/>
            </a:prstGeom>
            <a:noFill/>
            <a:ln w="9525">
              <a:noFill/>
              <a:miter lim="800000"/>
              <a:headEnd/>
              <a:tailEnd/>
            </a:ln>
          </p:spPr>
          <p:txBody>
            <a:bodyPr wrap="none">
              <a:spAutoFit/>
            </a:bodyPr>
            <a:lstStyle/>
            <a:p>
              <a:r>
                <a:rPr lang="en-US" sz="1600" dirty="0">
                  <a:latin typeface="Arial" charset="0"/>
                </a:rPr>
                <a:t>Load </a:t>
              </a:r>
              <a:r>
                <a:rPr lang="en-US" sz="1800" baseline="-12000" dirty="0">
                  <a:latin typeface="Arial" charset="0"/>
                </a:rPr>
                <a:t>NLG</a:t>
              </a:r>
            </a:p>
          </p:txBody>
        </p:sp>
        <p:grpSp>
          <p:nvGrpSpPr>
            <p:cNvPr id="29" name="Group 35"/>
            <p:cNvGrpSpPr>
              <a:grpSpLocks/>
            </p:cNvGrpSpPr>
            <p:nvPr/>
          </p:nvGrpSpPr>
          <p:grpSpPr bwMode="auto">
            <a:xfrm>
              <a:off x="2937" y="1576"/>
              <a:ext cx="103" cy="99"/>
              <a:chOff x="2937" y="1576"/>
              <a:chExt cx="103" cy="99"/>
            </a:xfrm>
          </p:grpSpPr>
          <p:sp>
            <p:nvSpPr>
              <p:cNvPr id="33" name="Oval 21"/>
              <p:cNvSpPr>
                <a:spLocks noChangeArrowheads="1"/>
              </p:cNvSpPr>
              <p:nvPr/>
            </p:nvSpPr>
            <p:spPr bwMode="auto">
              <a:xfrm>
                <a:off x="2941" y="1576"/>
                <a:ext cx="98" cy="97"/>
              </a:xfrm>
              <a:prstGeom prst="ellipse">
                <a:avLst/>
              </a:prstGeom>
              <a:solidFill>
                <a:schemeClr val="bg1"/>
              </a:solidFill>
              <a:ln w="9525">
                <a:solidFill>
                  <a:schemeClr val="tx1"/>
                </a:solidFill>
                <a:round/>
                <a:headEnd/>
                <a:tailEnd/>
              </a:ln>
            </p:spPr>
            <p:txBody>
              <a:bodyPr wrap="none" anchor="ctr">
                <a:spAutoFit/>
              </a:bodyPr>
              <a:lstStyle/>
              <a:p>
                <a:endParaRPr lang="en-US"/>
              </a:p>
            </p:txBody>
          </p:sp>
          <p:sp>
            <p:nvSpPr>
              <p:cNvPr id="34" name="Freeform 22"/>
              <p:cNvSpPr>
                <a:spLocks/>
              </p:cNvSpPr>
              <p:nvPr/>
            </p:nvSpPr>
            <p:spPr bwMode="auto">
              <a:xfrm>
                <a:off x="2983" y="1622"/>
                <a:ext cx="57" cy="53"/>
              </a:xfrm>
              <a:custGeom>
                <a:avLst/>
                <a:gdLst>
                  <a:gd name="T0" fmla="*/ 5 w 57"/>
                  <a:gd name="T1" fmla="*/ 4 h 53"/>
                  <a:gd name="T2" fmla="*/ 3 w 57"/>
                  <a:gd name="T3" fmla="*/ 26 h 53"/>
                  <a:gd name="T4" fmla="*/ 6 w 57"/>
                  <a:gd name="T5" fmla="*/ 51 h 53"/>
                  <a:gd name="T6" fmla="*/ 37 w 57"/>
                  <a:gd name="T7" fmla="*/ 39 h 53"/>
                  <a:gd name="T8" fmla="*/ 48 w 57"/>
                  <a:gd name="T9" fmla="*/ 23 h 53"/>
                  <a:gd name="T10" fmla="*/ 54 w 57"/>
                  <a:gd name="T11" fmla="*/ 5 h 53"/>
                  <a:gd name="T12" fmla="*/ 30 w 57"/>
                  <a:gd name="T13" fmla="*/ 4 h 53"/>
                  <a:gd name="T14" fmla="*/ 5 w 57"/>
                  <a:gd name="T15" fmla="*/ 4 h 53"/>
                  <a:gd name="T16" fmla="*/ 0 60000 65536"/>
                  <a:gd name="T17" fmla="*/ 0 60000 65536"/>
                  <a:gd name="T18" fmla="*/ 0 60000 65536"/>
                  <a:gd name="T19" fmla="*/ 0 60000 65536"/>
                  <a:gd name="T20" fmla="*/ 0 60000 65536"/>
                  <a:gd name="T21" fmla="*/ 0 60000 65536"/>
                  <a:gd name="T22" fmla="*/ 0 60000 65536"/>
                  <a:gd name="T23" fmla="*/ 0 60000 65536"/>
                  <a:gd name="T24" fmla="*/ 0 w 57"/>
                  <a:gd name="T25" fmla="*/ 0 h 53"/>
                  <a:gd name="T26" fmla="*/ 57 w 57"/>
                  <a:gd name="T27" fmla="*/ 53 h 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7" h="53">
                    <a:moveTo>
                      <a:pt x="5" y="4"/>
                    </a:moveTo>
                    <a:cubicBezTo>
                      <a:pt x="1" y="8"/>
                      <a:pt x="3" y="18"/>
                      <a:pt x="3" y="26"/>
                    </a:cubicBezTo>
                    <a:cubicBezTo>
                      <a:pt x="3" y="34"/>
                      <a:pt x="0" y="49"/>
                      <a:pt x="6" y="51"/>
                    </a:cubicBezTo>
                    <a:cubicBezTo>
                      <a:pt x="12" y="53"/>
                      <a:pt x="30" y="44"/>
                      <a:pt x="37" y="39"/>
                    </a:cubicBezTo>
                    <a:cubicBezTo>
                      <a:pt x="43" y="34"/>
                      <a:pt x="45" y="29"/>
                      <a:pt x="48" y="23"/>
                    </a:cubicBezTo>
                    <a:cubicBezTo>
                      <a:pt x="51" y="17"/>
                      <a:pt x="57" y="8"/>
                      <a:pt x="54" y="5"/>
                    </a:cubicBezTo>
                    <a:cubicBezTo>
                      <a:pt x="51" y="2"/>
                      <a:pt x="38" y="4"/>
                      <a:pt x="30" y="4"/>
                    </a:cubicBezTo>
                    <a:cubicBezTo>
                      <a:pt x="22" y="4"/>
                      <a:pt x="9" y="0"/>
                      <a:pt x="5" y="4"/>
                    </a:cubicBezTo>
                    <a:close/>
                  </a:path>
                </a:pathLst>
              </a:custGeom>
              <a:solidFill>
                <a:schemeClr val="tx2"/>
              </a:solidFill>
              <a:ln w="9525" cap="flat" cmpd="sng">
                <a:noFill/>
                <a:prstDash val="solid"/>
                <a:round/>
                <a:headEnd/>
                <a:tailEnd/>
              </a:ln>
            </p:spPr>
            <p:txBody>
              <a:bodyPr wrap="none" anchor="ctr">
                <a:spAutoFit/>
              </a:bodyPr>
              <a:lstStyle/>
              <a:p>
                <a:endParaRPr lang="en-US"/>
              </a:p>
            </p:txBody>
          </p:sp>
          <p:sp>
            <p:nvSpPr>
              <p:cNvPr id="35" name="Freeform 23"/>
              <p:cNvSpPr>
                <a:spLocks/>
              </p:cNvSpPr>
              <p:nvPr/>
            </p:nvSpPr>
            <p:spPr bwMode="auto">
              <a:xfrm flipH="1" flipV="1">
                <a:off x="2937" y="1576"/>
                <a:ext cx="57" cy="53"/>
              </a:xfrm>
              <a:custGeom>
                <a:avLst/>
                <a:gdLst>
                  <a:gd name="T0" fmla="*/ 5 w 57"/>
                  <a:gd name="T1" fmla="*/ 4 h 53"/>
                  <a:gd name="T2" fmla="*/ 3 w 57"/>
                  <a:gd name="T3" fmla="*/ 26 h 53"/>
                  <a:gd name="T4" fmla="*/ 6 w 57"/>
                  <a:gd name="T5" fmla="*/ 51 h 53"/>
                  <a:gd name="T6" fmla="*/ 37 w 57"/>
                  <a:gd name="T7" fmla="*/ 39 h 53"/>
                  <a:gd name="T8" fmla="*/ 48 w 57"/>
                  <a:gd name="T9" fmla="*/ 23 h 53"/>
                  <a:gd name="T10" fmla="*/ 54 w 57"/>
                  <a:gd name="T11" fmla="*/ 5 h 53"/>
                  <a:gd name="T12" fmla="*/ 30 w 57"/>
                  <a:gd name="T13" fmla="*/ 4 h 53"/>
                  <a:gd name="T14" fmla="*/ 5 w 57"/>
                  <a:gd name="T15" fmla="*/ 4 h 53"/>
                  <a:gd name="T16" fmla="*/ 0 60000 65536"/>
                  <a:gd name="T17" fmla="*/ 0 60000 65536"/>
                  <a:gd name="T18" fmla="*/ 0 60000 65536"/>
                  <a:gd name="T19" fmla="*/ 0 60000 65536"/>
                  <a:gd name="T20" fmla="*/ 0 60000 65536"/>
                  <a:gd name="T21" fmla="*/ 0 60000 65536"/>
                  <a:gd name="T22" fmla="*/ 0 60000 65536"/>
                  <a:gd name="T23" fmla="*/ 0 60000 65536"/>
                  <a:gd name="T24" fmla="*/ 0 w 57"/>
                  <a:gd name="T25" fmla="*/ 0 h 53"/>
                  <a:gd name="T26" fmla="*/ 57 w 57"/>
                  <a:gd name="T27" fmla="*/ 53 h 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7" h="53">
                    <a:moveTo>
                      <a:pt x="5" y="4"/>
                    </a:moveTo>
                    <a:cubicBezTo>
                      <a:pt x="1" y="8"/>
                      <a:pt x="3" y="18"/>
                      <a:pt x="3" y="26"/>
                    </a:cubicBezTo>
                    <a:cubicBezTo>
                      <a:pt x="3" y="34"/>
                      <a:pt x="0" y="49"/>
                      <a:pt x="6" y="51"/>
                    </a:cubicBezTo>
                    <a:cubicBezTo>
                      <a:pt x="12" y="53"/>
                      <a:pt x="30" y="44"/>
                      <a:pt x="37" y="39"/>
                    </a:cubicBezTo>
                    <a:cubicBezTo>
                      <a:pt x="43" y="34"/>
                      <a:pt x="45" y="29"/>
                      <a:pt x="48" y="23"/>
                    </a:cubicBezTo>
                    <a:cubicBezTo>
                      <a:pt x="51" y="17"/>
                      <a:pt x="57" y="8"/>
                      <a:pt x="54" y="5"/>
                    </a:cubicBezTo>
                    <a:cubicBezTo>
                      <a:pt x="51" y="2"/>
                      <a:pt x="38" y="4"/>
                      <a:pt x="30" y="4"/>
                    </a:cubicBezTo>
                    <a:cubicBezTo>
                      <a:pt x="22" y="4"/>
                      <a:pt x="9" y="0"/>
                      <a:pt x="5" y="4"/>
                    </a:cubicBezTo>
                    <a:close/>
                  </a:path>
                </a:pathLst>
              </a:custGeom>
              <a:solidFill>
                <a:schemeClr val="tx2"/>
              </a:solidFill>
              <a:ln w="9525" cap="flat" cmpd="sng">
                <a:noFill/>
                <a:prstDash val="solid"/>
                <a:round/>
                <a:headEnd/>
                <a:tailEnd/>
              </a:ln>
            </p:spPr>
            <p:txBody>
              <a:bodyPr wrap="none" anchor="ctr">
                <a:spAutoFit/>
              </a:bodyPr>
              <a:lstStyle/>
              <a:p>
                <a:endParaRPr lang="en-US"/>
              </a:p>
            </p:txBody>
          </p:sp>
        </p:grpSp>
        <p:sp>
          <p:nvSpPr>
            <p:cNvPr id="30" name="Text Box 24"/>
            <p:cNvSpPr txBox="1">
              <a:spLocks noChangeArrowheads="1"/>
            </p:cNvSpPr>
            <p:nvPr/>
          </p:nvSpPr>
          <p:spPr bwMode="auto">
            <a:xfrm>
              <a:off x="2637" y="2032"/>
              <a:ext cx="516" cy="213"/>
            </a:xfrm>
            <a:prstGeom prst="rect">
              <a:avLst/>
            </a:prstGeom>
            <a:noFill/>
            <a:ln w="9525">
              <a:noFill/>
              <a:miter lim="800000"/>
              <a:headEnd/>
              <a:tailEnd/>
            </a:ln>
          </p:spPr>
          <p:txBody>
            <a:bodyPr wrap="none">
              <a:spAutoFit/>
            </a:bodyPr>
            <a:lstStyle/>
            <a:p>
              <a:r>
                <a:rPr lang="en-US" sz="1600" dirty="0">
                  <a:latin typeface="Arial" charset="0"/>
                </a:rPr>
                <a:t>Weight</a:t>
              </a:r>
            </a:p>
          </p:txBody>
        </p:sp>
        <p:sp>
          <p:nvSpPr>
            <p:cNvPr id="31" name="Line 27"/>
            <p:cNvSpPr>
              <a:spLocks noChangeShapeType="1"/>
            </p:cNvSpPr>
            <p:nvPr/>
          </p:nvSpPr>
          <p:spPr bwMode="auto">
            <a:xfrm>
              <a:off x="2990" y="1681"/>
              <a:ext cx="0" cy="386"/>
            </a:xfrm>
            <a:prstGeom prst="line">
              <a:avLst/>
            </a:prstGeom>
            <a:noFill/>
            <a:ln w="38100">
              <a:solidFill>
                <a:srgbClr val="FF3300"/>
              </a:solidFill>
              <a:round/>
              <a:headEnd/>
              <a:tailEnd type="triangle" w="sm" len="med"/>
            </a:ln>
          </p:spPr>
          <p:txBody>
            <a:bodyPr/>
            <a:lstStyle/>
            <a:p>
              <a:endParaRPr lang="en-US"/>
            </a:p>
          </p:txBody>
        </p:sp>
        <p:sp>
          <p:nvSpPr>
            <p:cNvPr id="32" name="Line 30"/>
            <p:cNvSpPr>
              <a:spLocks noChangeShapeType="1"/>
            </p:cNvSpPr>
            <p:nvPr/>
          </p:nvSpPr>
          <p:spPr bwMode="auto">
            <a:xfrm rot="10800000">
              <a:off x="1778" y="1845"/>
              <a:ext cx="1" cy="217"/>
            </a:xfrm>
            <a:prstGeom prst="line">
              <a:avLst/>
            </a:prstGeom>
            <a:noFill/>
            <a:ln w="38100">
              <a:solidFill>
                <a:srgbClr val="FF3300"/>
              </a:solidFill>
              <a:round/>
              <a:headEnd/>
              <a:tailEnd type="triangle" w="sm" len="med"/>
            </a:ln>
          </p:spPr>
          <p:txBody>
            <a:bodyPr/>
            <a:lstStyle/>
            <a:p>
              <a:endParaRPr lang="en-US"/>
            </a:p>
          </p:txBody>
        </p:sp>
      </p:grpSp>
      <p:grpSp>
        <p:nvGrpSpPr>
          <p:cNvPr id="36" name="Group 34"/>
          <p:cNvGrpSpPr>
            <a:grpSpLocks/>
          </p:cNvGrpSpPr>
          <p:nvPr/>
        </p:nvGrpSpPr>
        <p:grpSpPr bwMode="auto">
          <a:xfrm>
            <a:off x="565508" y="4690650"/>
            <a:ext cx="8466982" cy="1924050"/>
            <a:chOff x="403" y="2325"/>
            <a:chExt cx="5464" cy="1212"/>
          </a:xfrm>
        </p:grpSpPr>
        <p:sp>
          <p:nvSpPr>
            <p:cNvPr id="37" name="Text Box 10"/>
            <p:cNvSpPr txBox="1">
              <a:spLocks noChangeArrowheads="1"/>
            </p:cNvSpPr>
            <p:nvPr/>
          </p:nvSpPr>
          <p:spPr bwMode="auto">
            <a:xfrm>
              <a:off x="403" y="2325"/>
              <a:ext cx="5464" cy="458"/>
            </a:xfrm>
            <a:prstGeom prst="rect">
              <a:avLst/>
            </a:prstGeom>
            <a:noFill/>
            <a:ln w="9525">
              <a:noFill/>
              <a:miter lim="800000"/>
              <a:headEnd/>
              <a:tailEnd/>
            </a:ln>
          </p:spPr>
          <p:txBody>
            <a:bodyPr wrap="square" lIns="0" tIns="0" rIns="0" bIns="0">
              <a:spAutoFit/>
            </a:bodyPr>
            <a:lstStyle/>
            <a:p>
              <a:pPr>
                <a:lnSpc>
                  <a:spcPct val="155000"/>
                </a:lnSpc>
                <a:spcAft>
                  <a:spcPct val="40000"/>
                </a:spcAft>
              </a:pPr>
              <a:r>
                <a:rPr lang="en-US" sz="1600" u="sng" dirty="0">
                  <a:cs typeface="Arial" panose="020B0604020202020204" pitchFamily="34" charset="0"/>
                </a:rPr>
                <a:t>NOSE LANDING GEAR LOAD</a:t>
              </a:r>
            </a:p>
            <a:p>
              <a:r>
                <a:rPr lang="en-US" sz="1600" dirty="0">
                  <a:cs typeface="Arial" panose="020B0604020202020204" pitchFamily="34" charset="0"/>
                </a:rPr>
                <a:t>For the airplane to be in equilibrium, the sum </a:t>
              </a:r>
              <a:r>
                <a:rPr lang="en-US" sz="1600" dirty="0" smtClean="0">
                  <a:cs typeface="Arial" panose="020B0604020202020204" pitchFamily="34" charset="0"/>
                </a:rPr>
                <a:t>of </a:t>
              </a:r>
              <a:r>
                <a:rPr lang="en-US" sz="1600" dirty="0">
                  <a:cs typeface="Arial" panose="020B0604020202020204" pitchFamily="34" charset="0"/>
                </a:rPr>
                <a:t>the moments about the main landing gear must = </a:t>
              </a:r>
              <a:r>
                <a:rPr lang="en-US" sz="1600" dirty="0" smtClean="0">
                  <a:cs typeface="Arial" panose="020B0604020202020204" pitchFamily="34" charset="0"/>
                </a:rPr>
                <a:t>0:</a:t>
              </a:r>
              <a:endParaRPr lang="en-US" sz="1600" dirty="0">
                <a:cs typeface="Arial" panose="020B0604020202020204" pitchFamily="34" charset="0"/>
              </a:endParaRPr>
            </a:p>
          </p:txBody>
        </p:sp>
        <p:sp>
          <p:nvSpPr>
            <p:cNvPr id="38" name="Text Box 11"/>
            <p:cNvSpPr txBox="1">
              <a:spLocks noChangeArrowheads="1"/>
            </p:cNvSpPr>
            <p:nvPr/>
          </p:nvSpPr>
          <p:spPr bwMode="auto">
            <a:xfrm>
              <a:off x="1678" y="2919"/>
              <a:ext cx="3940" cy="618"/>
            </a:xfrm>
            <a:prstGeom prst="rect">
              <a:avLst/>
            </a:prstGeom>
            <a:noFill/>
            <a:ln w="9525">
              <a:noFill/>
              <a:miter lim="800000"/>
              <a:headEnd/>
              <a:tailEnd/>
            </a:ln>
          </p:spPr>
          <p:txBody>
            <a:bodyPr lIns="0" tIns="0" rIns="0" bIns="0">
              <a:spAutoFit/>
            </a:bodyPr>
            <a:lstStyle/>
            <a:p>
              <a:pPr>
                <a:lnSpc>
                  <a:spcPct val="90000"/>
                </a:lnSpc>
                <a:buFont typeface="Symbol" pitchFamily="18" charset="2"/>
                <a:buChar char="S"/>
                <a:tabLst>
                  <a:tab pos="749300" algn="l"/>
                  <a:tab pos="1290638" algn="ctr"/>
                </a:tabLst>
              </a:pPr>
              <a:r>
                <a:rPr lang="en-US" sz="1600" dirty="0">
                  <a:latin typeface="Arial" charset="0"/>
                </a:rPr>
                <a:t>M </a:t>
              </a:r>
              <a:r>
                <a:rPr lang="en-US" sz="1600" baseline="-12000" dirty="0">
                  <a:latin typeface="Arial" charset="0"/>
                </a:rPr>
                <a:t>MLG</a:t>
              </a:r>
              <a:r>
                <a:rPr lang="en-US" sz="1200" dirty="0">
                  <a:latin typeface="Arial" charset="0"/>
                </a:rPr>
                <a:t> 	</a:t>
              </a:r>
              <a:r>
                <a:rPr lang="en-US" sz="1600" dirty="0">
                  <a:latin typeface="Arial" charset="0"/>
                </a:rPr>
                <a:t>= W (B.A. </a:t>
              </a:r>
              <a:r>
                <a:rPr lang="en-US" sz="1600" baseline="-12000" dirty="0">
                  <a:latin typeface="Arial" charset="0"/>
                </a:rPr>
                <a:t>MLG</a:t>
              </a:r>
              <a:r>
                <a:rPr lang="en-US" sz="1200" dirty="0">
                  <a:latin typeface="Arial" charset="0"/>
                </a:rPr>
                <a:t> </a:t>
              </a:r>
              <a:r>
                <a:rPr lang="en-US" sz="1600" dirty="0">
                  <a:latin typeface="Arial" charset="0"/>
                </a:rPr>
                <a:t>– B.A. </a:t>
              </a:r>
              <a:r>
                <a:rPr lang="en-US" sz="1600" baseline="-12000" dirty="0">
                  <a:latin typeface="Arial" charset="0"/>
                </a:rPr>
                <a:t>C.G.</a:t>
              </a:r>
              <a:r>
                <a:rPr lang="en-US" sz="1600" dirty="0">
                  <a:latin typeface="Arial" charset="0"/>
                </a:rPr>
                <a:t>) – L</a:t>
              </a:r>
              <a:r>
                <a:rPr lang="en-US" sz="1600" baseline="-12000" dirty="0">
                  <a:latin typeface="Arial" charset="0"/>
                </a:rPr>
                <a:t>NLG </a:t>
              </a:r>
              <a:r>
                <a:rPr lang="en-US" sz="1600" dirty="0">
                  <a:latin typeface="Arial" charset="0"/>
                </a:rPr>
                <a:t>(B.A.</a:t>
              </a:r>
              <a:r>
                <a:rPr lang="en-US" sz="1600" baseline="-12000" dirty="0">
                  <a:latin typeface="Arial" charset="0"/>
                </a:rPr>
                <a:t> MLG</a:t>
              </a:r>
              <a:r>
                <a:rPr lang="en-US" sz="1200" dirty="0">
                  <a:latin typeface="Arial" charset="0"/>
                </a:rPr>
                <a:t> </a:t>
              </a:r>
              <a:r>
                <a:rPr lang="en-US" sz="1600" dirty="0">
                  <a:latin typeface="Arial" charset="0"/>
                </a:rPr>
                <a:t>– B.A.</a:t>
              </a:r>
              <a:r>
                <a:rPr lang="en-US" sz="1600" baseline="-12000" dirty="0">
                  <a:latin typeface="Arial" charset="0"/>
                </a:rPr>
                <a:t> NLG</a:t>
              </a:r>
              <a:r>
                <a:rPr lang="en-US" sz="1600" dirty="0">
                  <a:latin typeface="Arial" charset="0"/>
                </a:rPr>
                <a:t>) = 0</a:t>
              </a:r>
            </a:p>
            <a:p>
              <a:pPr>
                <a:lnSpc>
                  <a:spcPct val="90000"/>
                </a:lnSpc>
                <a:spcBef>
                  <a:spcPct val="100000"/>
                </a:spcBef>
                <a:spcAft>
                  <a:spcPct val="25000"/>
                </a:spcAft>
                <a:buFont typeface="Symbol" pitchFamily="18" charset="2"/>
                <a:buNone/>
                <a:tabLst>
                  <a:tab pos="749300" algn="l"/>
                  <a:tab pos="1290638" algn="ctr"/>
                </a:tabLst>
              </a:pPr>
              <a:r>
                <a:rPr lang="en-US" sz="1600" dirty="0">
                  <a:latin typeface="Arial" charset="0"/>
                </a:rPr>
                <a:t>  L</a:t>
              </a:r>
              <a:r>
                <a:rPr lang="en-US" sz="1600" baseline="-12000" dirty="0">
                  <a:latin typeface="Arial" charset="0"/>
                </a:rPr>
                <a:t>NLG</a:t>
              </a:r>
              <a:r>
                <a:rPr lang="en-US" sz="1600" dirty="0">
                  <a:latin typeface="Arial" charset="0"/>
                </a:rPr>
                <a:t> 	= W (B.A. </a:t>
              </a:r>
              <a:r>
                <a:rPr lang="en-US" sz="1600" baseline="-12000" dirty="0">
                  <a:latin typeface="Arial" charset="0"/>
                </a:rPr>
                <a:t>MLG</a:t>
              </a:r>
              <a:r>
                <a:rPr lang="en-US" sz="1200" dirty="0">
                  <a:latin typeface="Arial" charset="0"/>
                </a:rPr>
                <a:t> </a:t>
              </a:r>
              <a:r>
                <a:rPr lang="en-US" sz="1600" dirty="0">
                  <a:latin typeface="Arial" charset="0"/>
                </a:rPr>
                <a:t>– B.A. </a:t>
              </a:r>
              <a:r>
                <a:rPr lang="en-US" sz="1600" baseline="-12000" dirty="0">
                  <a:latin typeface="Arial" charset="0"/>
                </a:rPr>
                <a:t>C.G.</a:t>
              </a:r>
              <a:r>
                <a:rPr lang="en-US" sz="1600" dirty="0">
                  <a:latin typeface="Arial" charset="0"/>
                </a:rPr>
                <a:t>)</a:t>
              </a:r>
            </a:p>
            <a:p>
              <a:pPr>
                <a:lnSpc>
                  <a:spcPct val="90000"/>
                </a:lnSpc>
                <a:spcBef>
                  <a:spcPct val="5000"/>
                </a:spcBef>
                <a:spcAft>
                  <a:spcPct val="25000"/>
                </a:spcAft>
                <a:buFont typeface="Symbol" pitchFamily="18" charset="2"/>
                <a:buNone/>
                <a:tabLst>
                  <a:tab pos="749300" algn="l"/>
                  <a:tab pos="1290638" algn="ctr"/>
                </a:tabLst>
              </a:pPr>
              <a:r>
                <a:rPr lang="en-US" sz="1600" dirty="0">
                  <a:latin typeface="Arial" charset="0"/>
                </a:rPr>
                <a:t>                  (B.A.</a:t>
              </a:r>
              <a:r>
                <a:rPr lang="en-US" sz="1600" baseline="-12000" dirty="0">
                  <a:latin typeface="Arial" charset="0"/>
                </a:rPr>
                <a:t> MLG</a:t>
              </a:r>
              <a:r>
                <a:rPr lang="en-US" sz="1200" dirty="0">
                  <a:latin typeface="Arial" charset="0"/>
                </a:rPr>
                <a:t> </a:t>
              </a:r>
              <a:r>
                <a:rPr lang="en-US" sz="1600" dirty="0">
                  <a:latin typeface="Arial" charset="0"/>
                </a:rPr>
                <a:t>– B.A.</a:t>
              </a:r>
              <a:r>
                <a:rPr lang="en-US" sz="1600" baseline="-12000" dirty="0">
                  <a:latin typeface="Arial" charset="0"/>
                </a:rPr>
                <a:t> NLG</a:t>
              </a:r>
              <a:r>
                <a:rPr lang="en-US" sz="1600" dirty="0">
                  <a:latin typeface="Arial" charset="0"/>
                </a:rPr>
                <a:t>)</a:t>
              </a:r>
            </a:p>
          </p:txBody>
        </p:sp>
        <p:sp>
          <p:nvSpPr>
            <p:cNvPr id="39" name="Line 12"/>
            <p:cNvSpPr>
              <a:spLocks noChangeShapeType="1"/>
            </p:cNvSpPr>
            <p:nvPr/>
          </p:nvSpPr>
          <p:spPr bwMode="auto">
            <a:xfrm>
              <a:off x="2265" y="3366"/>
              <a:ext cx="1349" cy="0"/>
            </a:xfrm>
            <a:prstGeom prst="line">
              <a:avLst/>
            </a:prstGeom>
            <a:noFill/>
            <a:ln w="12700">
              <a:solidFill>
                <a:schemeClr val="tx1"/>
              </a:solidFill>
              <a:round/>
              <a:headEnd/>
              <a:tailEnd/>
            </a:ln>
          </p:spPr>
          <p:txBody>
            <a:bodyPr/>
            <a:lstStyle/>
            <a:p>
              <a:endParaRPr lang="en-US"/>
            </a:p>
          </p:txBody>
        </p:sp>
      </p:grpSp>
    </p:spTree>
    <p:extLst>
      <p:ext uri="{BB962C8B-B14F-4D97-AF65-F5344CB8AC3E}">
        <p14:creationId xmlns:p14="http://schemas.microsoft.com/office/powerpoint/2010/main" val="137206858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Line 2"/>
          <p:cNvSpPr>
            <a:spLocks noChangeShapeType="1"/>
          </p:cNvSpPr>
          <p:nvPr/>
        </p:nvSpPr>
        <p:spPr bwMode="auto">
          <a:xfrm>
            <a:off x="2736850" y="1905000"/>
            <a:ext cx="1165225" cy="4311650"/>
          </a:xfrm>
          <a:prstGeom prst="line">
            <a:avLst/>
          </a:prstGeom>
          <a:noFill/>
          <a:ln w="12700">
            <a:solidFill>
              <a:schemeClr val="folHlink"/>
            </a:solidFill>
            <a:round/>
            <a:headEnd/>
            <a:tailEnd/>
          </a:ln>
        </p:spPr>
        <p:txBody>
          <a:bodyPr anchor="ctr">
            <a:spAutoFit/>
          </a:bodyPr>
          <a:lstStyle/>
          <a:p>
            <a:endParaRPr lang="en-US"/>
          </a:p>
        </p:txBody>
      </p:sp>
      <p:sp>
        <p:nvSpPr>
          <p:cNvPr id="28676" name="Line 3"/>
          <p:cNvSpPr>
            <a:spLocks noChangeShapeType="1"/>
          </p:cNvSpPr>
          <p:nvPr/>
        </p:nvSpPr>
        <p:spPr bwMode="auto">
          <a:xfrm>
            <a:off x="3713163" y="1908175"/>
            <a:ext cx="582612" cy="4311650"/>
          </a:xfrm>
          <a:prstGeom prst="line">
            <a:avLst/>
          </a:prstGeom>
          <a:noFill/>
          <a:ln w="12700">
            <a:solidFill>
              <a:schemeClr val="folHlink"/>
            </a:solidFill>
            <a:round/>
            <a:headEnd/>
            <a:tailEnd/>
          </a:ln>
        </p:spPr>
        <p:txBody>
          <a:bodyPr anchor="ctr">
            <a:spAutoFit/>
          </a:bodyPr>
          <a:lstStyle/>
          <a:p>
            <a:endParaRPr lang="en-US"/>
          </a:p>
        </p:txBody>
      </p:sp>
      <p:sp>
        <p:nvSpPr>
          <p:cNvPr id="28677" name="Text Box 4"/>
          <p:cNvSpPr txBox="1">
            <a:spLocks noChangeArrowheads="1"/>
          </p:cNvSpPr>
          <p:nvPr/>
        </p:nvSpPr>
        <p:spPr bwMode="auto">
          <a:xfrm rot="-5400000">
            <a:off x="538957" y="3906044"/>
            <a:ext cx="2836862" cy="304800"/>
          </a:xfrm>
          <a:prstGeom prst="rect">
            <a:avLst/>
          </a:prstGeom>
          <a:noFill/>
          <a:ln w="9525">
            <a:noFill/>
            <a:miter lim="800000"/>
            <a:headEnd/>
            <a:tailEnd/>
          </a:ln>
        </p:spPr>
        <p:txBody>
          <a:bodyPr wrap="none">
            <a:spAutoFit/>
          </a:bodyPr>
          <a:lstStyle/>
          <a:p>
            <a:r>
              <a:rPr lang="en-US" sz="1400">
                <a:solidFill>
                  <a:srgbClr val="333399"/>
                </a:solidFill>
                <a:latin typeface="Verdana" pitchFamily="34" charset="0"/>
              </a:rPr>
              <a:t>GROSS WEIGHT (1000 LB)</a:t>
            </a:r>
          </a:p>
        </p:txBody>
      </p:sp>
      <p:sp>
        <p:nvSpPr>
          <p:cNvPr id="28678" name="Text Box 6"/>
          <p:cNvSpPr txBox="1">
            <a:spLocks noChangeArrowheads="1"/>
          </p:cNvSpPr>
          <p:nvPr/>
        </p:nvSpPr>
        <p:spPr bwMode="auto">
          <a:xfrm>
            <a:off x="3427413" y="1579563"/>
            <a:ext cx="561975" cy="260350"/>
          </a:xfrm>
          <a:prstGeom prst="rect">
            <a:avLst/>
          </a:prstGeom>
          <a:noFill/>
          <a:ln w="9525">
            <a:noFill/>
            <a:miter lim="800000"/>
            <a:headEnd/>
            <a:tailEnd/>
          </a:ln>
        </p:spPr>
        <p:txBody>
          <a:bodyPr wrap="none">
            <a:spAutoFit/>
          </a:bodyPr>
          <a:lstStyle/>
          <a:p>
            <a:pPr algn="ctr"/>
            <a:r>
              <a:rPr lang="en-US" sz="1100">
                <a:solidFill>
                  <a:schemeClr val="tx2"/>
                </a:solidFill>
                <a:latin typeface="Verdana" pitchFamily="34" charset="0"/>
              </a:rPr>
              <a:t>10%</a:t>
            </a:r>
          </a:p>
        </p:txBody>
      </p:sp>
      <p:sp>
        <p:nvSpPr>
          <p:cNvPr id="28679" name="Text Box 7"/>
          <p:cNvSpPr txBox="1">
            <a:spLocks noChangeArrowheads="1"/>
          </p:cNvSpPr>
          <p:nvPr/>
        </p:nvSpPr>
        <p:spPr bwMode="auto">
          <a:xfrm>
            <a:off x="4603750" y="5862638"/>
            <a:ext cx="590550" cy="257175"/>
          </a:xfrm>
          <a:prstGeom prst="rect">
            <a:avLst/>
          </a:prstGeom>
          <a:noFill/>
          <a:ln w="9525">
            <a:noFill/>
            <a:miter lim="800000"/>
            <a:headEnd/>
            <a:tailEnd/>
          </a:ln>
        </p:spPr>
        <p:txBody>
          <a:bodyPr wrap="none">
            <a:spAutoFit/>
          </a:bodyPr>
          <a:lstStyle/>
          <a:p>
            <a:pPr algn="ctr">
              <a:lnSpc>
                <a:spcPct val="90000"/>
              </a:lnSpc>
            </a:pPr>
            <a:r>
              <a:rPr lang="en-US" sz="1200">
                <a:solidFill>
                  <a:srgbClr val="333399"/>
                </a:solidFill>
                <a:latin typeface="Verdana" pitchFamily="34" charset="0"/>
              </a:rPr>
              <a:t>OEW</a:t>
            </a:r>
          </a:p>
        </p:txBody>
      </p:sp>
      <p:sp>
        <p:nvSpPr>
          <p:cNvPr id="28680" name="Text Box 8"/>
          <p:cNvSpPr txBox="1">
            <a:spLocks noChangeArrowheads="1"/>
          </p:cNvSpPr>
          <p:nvPr/>
        </p:nvSpPr>
        <p:spPr bwMode="auto">
          <a:xfrm>
            <a:off x="4456113" y="1579563"/>
            <a:ext cx="561975" cy="260350"/>
          </a:xfrm>
          <a:prstGeom prst="rect">
            <a:avLst/>
          </a:prstGeom>
          <a:noFill/>
          <a:ln w="9525">
            <a:noFill/>
            <a:miter lim="800000"/>
            <a:headEnd/>
            <a:tailEnd/>
          </a:ln>
        </p:spPr>
        <p:txBody>
          <a:bodyPr wrap="none">
            <a:spAutoFit/>
          </a:bodyPr>
          <a:lstStyle/>
          <a:p>
            <a:pPr algn="ctr"/>
            <a:r>
              <a:rPr lang="en-US" sz="1100">
                <a:solidFill>
                  <a:schemeClr val="tx2"/>
                </a:solidFill>
                <a:latin typeface="Verdana" pitchFamily="34" charset="0"/>
              </a:rPr>
              <a:t>20%</a:t>
            </a:r>
          </a:p>
        </p:txBody>
      </p:sp>
      <p:sp>
        <p:nvSpPr>
          <p:cNvPr id="28681" name="Text Box 9"/>
          <p:cNvSpPr txBox="1">
            <a:spLocks noChangeArrowheads="1"/>
          </p:cNvSpPr>
          <p:nvPr/>
        </p:nvSpPr>
        <p:spPr bwMode="auto">
          <a:xfrm>
            <a:off x="5449888" y="1579563"/>
            <a:ext cx="561975" cy="260350"/>
          </a:xfrm>
          <a:prstGeom prst="rect">
            <a:avLst/>
          </a:prstGeom>
          <a:noFill/>
          <a:ln w="9525">
            <a:noFill/>
            <a:miter lim="800000"/>
            <a:headEnd/>
            <a:tailEnd/>
          </a:ln>
        </p:spPr>
        <p:txBody>
          <a:bodyPr wrap="none">
            <a:spAutoFit/>
          </a:bodyPr>
          <a:lstStyle/>
          <a:p>
            <a:pPr algn="ctr"/>
            <a:r>
              <a:rPr lang="en-US" sz="1100">
                <a:solidFill>
                  <a:schemeClr val="tx2"/>
                </a:solidFill>
                <a:latin typeface="Verdana" pitchFamily="34" charset="0"/>
              </a:rPr>
              <a:t>30%</a:t>
            </a:r>
          </a:p>
        </p:txBody>
      </p:sp>
      <p:sp>
        <p:nvSpPr>
          <p:cNvPr id="28682" name="Text Box 10"/>
          <p:cNvSpPr txBox="1">
            <a:spLocks noChangeArrowheads="1"/>
          </p:cNvSpPr>
          <p:nvPr/>
        </p:nvSpPr>
        <p:spPr bwMode="auto">
          <a:xfrm>
            <a:off x="6405563" y="1579563"/>
            <a:ext cx="561975" cy="260350"/>
          </a:xfrm>
          <a:prstGeom prst="rect">
            <a:avLst/>
          </a:prstGeom>
          <a:noFill/>
          <a:ln w="9525">
            <a:noFill/>
            <a:miter lim="800000"/>
            <a:headEnd/>
            <a:tailEnd/>
          </a:ln>
        </p:spPr>
        <p:txBody>
          <a:bodyPr wrap="none">
            <a:spAutoFit/>
          </a:bodyPr>
          <a:lstStyle/>
          <a:p>
            <a:pPr algn="ctr"/>
            <a:r>
              <a:rPr lang="en-US" sz="1100">
                <a:solidFill>
                  <a:schemeClr val="tx2"/>
                </a:solidFill>
                <a:latin typeface="Verdana" pitchFamily="34" charset="0"/>
              </a:rPr>
              <a:t>40%</a:t>
            </a:r>
          </a:p>
        </p:txBody>
      </p:sp>
      <p:sp>
        <p:nvSpPr>
          <p:cNvPr id="28683" name="Text Box 11"/>
          <p:cNvSpPr txBox="1">
            <a:spLocks noChangeArrowheads="1"/>
          </p:cNvSpPr>
          <p:nvPr/>
        </p:nvSpPr>
        <p:spPr bwMode="auto">
          <a:xfrm>
            <a:off x="2544763" y="1579563"/>
            <a:ext cx="461962" cy="260350"/>
          </a:xfrm>
          <a:prstGeom prst="rect">
            <a:avLst/>
          </a:prstGeom>
          <a:noFill/>
          <a:ln w="9525">
            <a:noFill/>
            <a:miter lim="800000"/>
            <a:headEnd/>
            <a:tailEnd/>
          </a:ln>
        </p:spPr>
        <p:txBody>
          <a:bodyPr wrap="none">
            <a:spAutoFit/>
          </a:bodyPr>
          <a:lstStyle/>
          <a:p>
            <a:pPr algn="ctr"/>
            <a:r>
              <a:rPr lang="en-US" sz="1100">
                <a:solidFill>
                  <a:schemeClr val="tx2"/>
                </a:solidFill>
                <a:latin typeface="Verdana" pitchFamily="34" charset="0"/>
              </a:rPr>
              <a:t>0%</a:t>
            </a:r>
          </a:p>
        </p:txBody>
      </p:sp>
      <p:sp>
        <p:nvSpPr>
          <p:cNvPr id="28684" name="Text Box 12"/>
          <p:cNvSpPr txBox="1">
            <a:spLocks noChangeArrowheads="1"/>
          </p:cNvSpPr>
          <p:nvPr/>
        </p:nvSpPr>
        <p:spPr bwMode="auto">
          <a:xfrm>
            <a:off x="2260600" y="4621213"/>
            <a:ext cx="484188" cy="260350"/>
          </a:xfrm>
          <a:prstGeom prst="rect">
            <a:avLst/>
          </a:prstGeom>
          <a:noFill/>
          <a:ln w="9525">
            <a:noFill/>
            <a:miter lim="800000"/>
            <a:headEnd/>
            <a:tailEnd/>
          </a:ln>
        </p:spPr>
        <p:txBody>
          <a:bodyPr wrap="none">
            <a:spAutoFit/>
          </a:bodyPr>
          <a:lstStyle/>
          <a:p>
            <a:pPr algn="ctr"/>
            <a:r>
              <a:rPr lang="en-US" sz="1100">
                <a:solidFill>
                  <a:schemeClr val="tx2"/>
                </a:solidFill>
                <a:latin typeface="Verdana" pitchFamily="34" charset="0"/>
              </a:rPr>
              <a:t>300</a:t>
            </a:r>
          </a:p>
        </p:txBody>
      </p:sp>
      <p:sp>
        <p:nvSpPr>
          <p:cNvPr id="28685" name="Text Box 13"/>
          <p:cNvSpPr txBox="1">
            <a:spLocks noChangeArrowheads="1"/>
          </p:cNvSpPr>
          <p:nvPr/>
        </p:nvSpPr>
        <p:spPr bwMode="auto">
          <a:xfrm>
            <a:off x="2260600" y="3206750"/>
            <a:ext cx="484188" cy="260350"/>
          </a:xfrm>
          <a:prstGeom prst="rect">
            <a:avLst/>
          </a:prstGeom>
          <a:noFill/>
          <a:ln w="9525">
            <a:noFill/>
            <a:miter lim="800000"/>
            <a:headEnd/>
            <a:tailEnd/>
          </a:ln>
        </p:spPr>
        <p:txBody>
          <a:bodyPr wrap="none">
            <a:spAutoFit/>
          </a:bodyPr>
          <a:lstStyle/>
          <a:p>
            <a:pPr algn="ctr"/>
            <a:r>
              <a:rPr lang="en-US" sz="1100">
                <a:solidFill>
                  <a:schemeClr val="tx2"/>
                </a:solidFill>
                <a:latin typeface="Verdana" pitchFamily="34" charset="0"/>
              </a:rPr>
              <a:t>400</a:t>
            </a:r>
          </a:p>
        </p:txBody>
      </p:sp>
      <p:sp>
        <p:nvSpPr>
          <p:cNvPr id="28686" name="Text Box 14"/>
          <p:cNvSpPr txBox="1">
            <a:spLocks noChangeArrowheads="1"/>
          </p:cNvSpPr>
          <p:nvPr/>
        </p:nvSpPr>
        <p:spPr bwMode="auto">
          <a:xfrm>
            <a:off x="2260600" y="6070600"/>
            <a:ext cx="484188" cy="260350"/>
          </a:xfrm>
          <a:prstGeom prst="rect">
            <a:avLst/>
          </a:prstGeom>
          <a:noFill/>
          <a:ln w="9525">
            <a:noFill/>
            <a:miter lim="800000"/>
            <a:headEnd/>
            <a:tailEnd/>
          </a:ln>
        </p:spPr>
        <p:txBody>
          <a:bodyPr wrap="none">
            <a:spAutoFit/>
          </a:bodyPr>
          <a:lstStyle/>
          <a:p>
            <a:pPr algn="ctr"/>
            <a:r>
              <a:rPr lang="en-US" sz="1100">
                <a:solidFill>
                  <a:schemeClr val="tx2"/>
                </a:solidFill>
                <a:latin typeface="Verdana" pitchFamily="34" charset="0"/>
              </a:rPr>
              <a:t>200</a:t>
            </a:r>
          </a:p>
        </p:txBody>
      </p:sp>
      <p:sp>
        <p:nvSpPr>
          <p:cNvPr id="28687" name="Line 15"/>
          <p:cNvSpPr>
            <a:spLocks noChangeShapeType="1"/>
          </p:cNvSpPr>
          <p:nvPr/>
        </p:nvSpPr>
        <p:spPr bwMode="auto">
          <a:xfrm>
            <a:off x="2730500" y="1905000"/>
            <a:ext cx="3924300" cy="0"/>
          </a:xfrm>
          <a:prstGeom prst="line">
            <a:avLst/>
          </a:prstGeom>
          <a:noFill/>
          <a:ln w="12700">
            <a:solidFill>
              <a:schemeClr val="folHlink"/>
            </a:solidFill>
            <a:round/>
            <a:headEnd/>
            <a:tailEnd/>
          </a:ln>
        </p:spPr>
        <p:txBody>
          <a:bodyPr anchor="ctr">
            <a:spAutoFit/>
          </a:bodyPr>
          <a:lstStyle/>
          <a:p>
            <a:endParaRPr lang="en-US"/>
          </a:p>
        </p:txBody>
      </p:sp>
      <p:sp>
        <p:nvSpPr>
          <p:cNvPr id="28688" name="Text Box 16"/>
          <p:cNvSpPr txBox="1">
            <a:spLocks noChangeArrowheads="1"/>
          </p:cNvSpPr>
          <p:nvPr/>
        </p:nvSpPr>
        <p:spPr bwMode="auto">
          <a:xfrm>
            <a:off x="2260600" y="1771650"/>
            <a:ext cx="484188" cy="260350"/>
          </a:xfrm>
          <a:prstGeom prst="rect">
            <a:avLst/>
          </a:prstGeom>
          <a:noFill/>
          <a:ln w="9525">
            <a:noFill/>
            <a:miter lim="800000"/>
            <a:headEnd/>
            <a:tailEnd/>
          </a:ln>
        </p:spPr>
        <p:txBody>
          <a:bodyPr wrap="none">
            <a:spAutoFit/>
          </a:bodyPr>
          <a:lstStyle/>
          <a:p>
            <a:pPr algn="ctr"/>
            <a:r>
              <a:rPr lang="en-US" sz="1100">
                <a:solidFill>
                  <a:schemeClr val="tx2"/>
                </a:solidFill>
                <a:latin typeface="Verdana" pitchFamily="34" charset="0"/>
              </a:rPr>
              <a:t>500</a:t>
            </a:r>
          </a:p>
        </p:txBody>
      </p:sp>
      <p:sp>
        <p:nvSpPr>
          <p:cNvPr id="28689" name="Line 17"/>
          <p:cNvSpPr>
            <a:spLocks noChangeShapeType="1"/>
          </p:cNvSpPr>
          <p:nvPr/>
        </p:nvSpPr>
        <p:spPr bwMode="auto">
          <a:xfrm>
            <a:off x="2730500" y="3340100"/>
            <a:ext cx="3924300" cy="0"/>
          </a:xfrm>
          <a:prstGeom prst="line">
            <a:avLst/>
          </a:prstGeom>
          <a:noFill/>
          <a:ln w="12700">
            <a:solidFill>
              <a:schemeClr val="folHlink"/>
            </a:solidFill>
            <a:round/>
            <a:headEnd/>
            <a:tailEnd/>
          </a:ln>
        </p:spPr>
        <p:txBody>
          <a:bodyPr anchor="ctr">
            <a:spAutoFit/>
          </a:bodyPr>
          <a:lstStyle/>
          <a:p>
            <a:endParaRPr lang="en-US"/>
          </a:p>
        </p:txBody>
      </p:sp>
      <p:sp>
        <p:nvSpPr>
          <p:cNvPr id="28690" name="Line 18"/>
          <p:cNvSpPr>
            <a:spLocks noChangeShapeType="1"/>
          </p:cNvSpPr>
          <p:nvPr/>
        </p:nvSpPr>
        <p:spPr bwMode="auto">
          <a:xfrm>
            <a:off x="2740025" y="4778375"/>
            <a:ext cx="3924300" cy="0"/>
          </a:xfrm>
          <a:prstGeom prst="line">
            <a:avLst/>
          </a:prstGeom>
          <a:noFill/>
          <a:ln w="12700">
            <a:solidFill>
              <a:schemeClr val="folHlink"/>
            </a:solidFill>
            <a:round/>
            <a:headEnd/>
            <a:tailEnd/>
          </a:ln>
        </p:spPr>
        <p:txBody>
          <a:bodyPr anchor="ctr">
            <a:spAutoFit/>
          </a:bodyPr>
          <a:lstStyle/>
          <a:p>
            <a:endParaRPr lang="en-US"/>
          </a:p>
        </p:txBody>
      </p:sp>
      <p:sp>
        <p:nvSpPr>
          <p:cNvPr id="28691" name="Line 19"/>
          <p:cNvSpPr>
            <a:spLocks noChangeShapeType="1"/>
          </p:cNvSpPr>
          <p:nvPr/>
        </p:nvSpPr>
        <p:spPr bwMode="auto">
          <a:xfrm>
            <a:off x="2740025" y="6216650"/>
            <a:ext cx="3924300" cy="0"/>
          </a:xfrm>
          <a:prstGeom prst="line">
            <a:avLst/>
          </a:prstGeom>
          <a:noFill/>
          <a:ln w="12700">
            <a:solidFill>
              <a:schemeClr val="folHlink"/>
            </a:solidFill>
            <a:round/>
            <a:headEnd/>
            <a:tailEnd/>
          </a:ln>
        </p:spPr>
        <p:txBody>
          <a:bodyPr anchor="ctr">
            <a:spAutoFit/>
          </a:bodyPr>
          <a:lstStyle/>
          <a:p>
            <a:endParaRPr lang="en-US"/>
          </a:p>
        </p:txBody>
      </p:sp>
      <p:sp>
        <p:nvSpPr>
          <p:cNvPr id="28692" name="Line 20"/>
          <p:cNvSpPr>
            <a:spLocks noChangeShapeType="1"/>
          </p:cNvSpPr>
          <p:nvPr/>
        </p:nvSpPr>
        <p:spPr bwMode="auto">
          <a:xfrm>
            <a:off x="4684713" y="1898650"/>
            <a:ext cx="3175" cy="4314825"/>
          </a:xfrm>
          <a:prstGeom prst="line">
            <a:avLst/>
          </a:prstGeom>
          <a:noFill/>
          <a:ln w="12700">
            <a:solidFill>
              <a:schemeClr val="folHlink"/>
            </a:solidFill>
            <a:round/>
            <a:headEnd/>
            <a:tailEnd/>
          </a:ln>
        </p:spPr>
        <p:txBody>
          <a:bodyPr anchor="ctr">
            <a:spAutoFit/>
          </a:bodyPr>
          <a:lstStyle/>
          <a:p>
            <a:endParaRPr lang="en-US"/>
          </a:p>
        </p:txBody>
      </p:sp>
      <p:sp>
        <p:nvSpPr>
          <p:cNvPr id="28693" name="Line 21"/>
          <p:cNvSpPr>
            <a:spLocks noChangeShapeType="1"/>
          </p:cNvSpPr>
          <p:nvPr/>
        </p:nvSpPr>
        <p:spPr bwMode="auto">
          <a:xfrm flipH="1">
            <a:off x="5072063" y="1903413"/>
            <a:ext cx="593725" cy="4310062"/>
          </a:xfrm>
          <a:prstGeom prst="line">
            <a:avLst/>
          </a:prstGeom>
          <a:noFill/>
          <a:ln w="12700">
            <a:solidFill>
              <a:schemeClr val="folHlink"/>
            </a:solidFill>
            <a:round/>
            <a:headEnd/>
            <a:tailEnd/>
          </a:ln>
        </p:spPr>
        <p:txBody>
          <a:bodyPr anchor="ctr">
            <a:spAutoFit/>
          </a:bodyPr>
          <a:lstStyle/>
          <a:p>
            <a:endParaRPr lang="en-US"/>
          </a:p>
        </p:txBody>
      </p:sp>
      <p:sp>
        <p:nvSpPr>
          <p:cNvPr id="28694" name="Line 22"/>
          <p:cNvSpPr>
            <a:spLocks noChangeShapeType="1"/>
          </p:cNvSpPr>
          <p:nvPr/>
        </p:nvSpPr>
        <p:spPr bwMode="auto">
          <a:xfrm flipH="1">
            <a:off x="5461000" y="1905000"/>
            <a:ext cx="1179513" cy="4308475"/>
          </a:xfrm>
          <a:prstGeom prst="line">
            <a:avLst/>
          </a:prstGeom>
          <a:noFill/>
          <a:ln w="12700">
            <a:solidFill>
              <a:schemeClr val="folHlink"/>
            </a:solidFill>
            <a:round/>
            <a:headEnd/>
            <a:tailEnd/>
          </a:ln>
        </p:spPr>
        <p:txBody>
          <a:bodyPr anchor="ctr">
            <a:spAutoFit/>
          </a:bodyPr>
          <a:lstStyle/>
          <a:p>
            <a:endParaRPr lang="en-US"/>
          </a:p>
        </p:txBody>
      </p:sp>
      <p:grpSp>
        <p:nvGrpSpPr>
          <p:cNvPr id="28696" name="Group 24"/>
          <p:cNvGrpSpPr>
            <a:grpSpLocks/>
          </p:cNvGrpSpPr>
          <p:nvPr/>
        </p:nvGrpSpPr>
        <p:grpSpPr bwMode="auto">
          <a:xfrm>
            <a:off x="4849813" y="5781675"/>
            <a:ext cx="88900" cy="80963"/>
            <a:chOff x="854" y="3388"/>
            <a:chExt cx="176" cy="176"/>
          </a:xfrm>
        </p:grpSpPr>
        <p:sp>
          <p:nvSpPr>
            <p:cNvPr id="28763" name="Freeform 25"/>
            <p:cNvSpPr>
              <a:spLocks/>
            </p:cNvSpPr>
            <p:nvPr/>
          </p:nvSpPr>
          <p:spPr bwMode="auto">
            <a:xfrm>
              <a:off x="854" y="3476"/>
              <a:ext cx="88" cy="88"/>
            </a:xfrm>
            <a:custGeom>
              <a:avLst/>
              <a:gdLst>
                <a:gd name="T0" fmla="*/ 88 w 176"/>
                <a:gd name="T1" fmla="*/ 0 h 177"/>
                <a:gd name="T2" fmla="*/ 0 w 176"/>
                <a:gd name="T3" fmla="*/ 0 h 177"/>
                <a:gd name="T4" fmla="*/ 1 w 176"/>
                <a:gd name="T5" fmla="*/ 14 h 177"/>
                <a:gd name="T6" fmla="*/ 5 w 176"/>
                <a:gd name="T7" fmla="*/ 28 h 177"/>
                <a:gd name="T8" fmla="*/ 10 w 176"/>
                <a:gd name="T9" fmla="*/ 40 h 177"/>
                <a:gd name="T10" fmla="*/ 17 w 176"/>
                <a:gd name="T11" fmla="*/ 52 h 177"/>
                <a:gd name="T12" fmla="*/ 26 w 176"/>
                <a:gd name="T13" fmla="*/ 62 h 177"/>
                <a:gd name="T14" fmla="*/ 37 w 176"/>
                <a:gd name="T15" fmla="*/ 72 h 177"/>
                <a:gd name="T16" fmla="*/ 48 w 176"/>
                <a:gd name="T17" fmla="*/ 79 h 177"/>
                <a:gd name="T18" fmla="*/ 61 w 176"/>
                <a:gd name="T19" fmla="*/ 84 h 177"/>
                <a:gd name="T20" fmla="*/ 75 w 176"/>
                <a:gd name="T21" fmla="*/ 87 h 177"/>
                <a:gd name="T22" fmla="*/ 88 w 176"/>
                <a:gd name="T23" fmla="*/ 88 h 177"/>
                <a:gd name="T24" fmla="*/ 88 w 176"/>
                <a:gd name="T25" fmla="*/ 0 h 1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6"/>
                <a:gd name="T40" fmla="*/ 0 h 177"/>
                <a:gd name="T41" fmla="*/ 176 w 176"/>
                <a:gd name="T42" fmla="*/ 177 h 1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6" h="177">
                  <a:moveTo>
                    <a:pt x="176" y="0"/>
                  </a:moveTo>
                  <a:lnTo>
                    <a:pt x="0" y="0"/>
                  </a:lnTo>
                  <a:lnTo>
                    <a:pt x="3" y="29"/>
                  </a:lnTo>
                  <a:lnTo>
                    <a:pt x="10" y="56"/>
                  </a:lnTo>
                  <a:lnTo>
                    <a:pt x="20" y="80"/>
                  </a:lnTo>
                  <a:lnTo>
                    <a:pt x="34" y="105"/>
                  </a:lnTo>
                  <a:lnTo>
                    <a:pt x="52" y="125"/>
                  </a:lnTo>
                  <a:lnTo>
                    <a:pt x="73" y="144"/>
                  </a:lnTo>
                  <a:lnTo>
                    <a:pt x="97" y="158"/>
                  </a:lnTo>
                  <a:lnTo>
                    <a:pt x="122" y="168"/>
                  </a:lnTo>
                  <a:lnTo>
                    <a:pt x="149" y="175"/>
                  </a:lnTo>
                  <a:lnTo>
                    <a:pt x="176" y="177"/>
                  </a:lnTo>
                  <a:lnTo>
                    <a:pt x="176" y="0"/>
                  </a:lnTo>
                  <a:close/>
                </a:path>
              </a:pathLst>
            </a:custGeom>
            <a:solidFill>
              <a:schemeClr val="bg1"/>
            </a:solidFill>
            <a:ln w="1588">
              <a:solidFill>
                <a:srgbClr val="000000"/>
              </a:solidFill>
              <a:prstDash val="solid"/>
              <a:round/>
              <a:headEnd/>
              <a:tailEnd/>
            </a:ln>
          </p:spPr>
          <p:txBody>
            <a:bodyPr/>
            <a:lstStyle/>
            <a:p>
              <a:endParaRPr lang="en-US"/>
            </a:p>
          </p:txBody>
        </p:sp>
        <p:sp>
          <p:nvSpPr>
            <p:cNvPr id="28764" name="Freeform 26"/>
            <p:cNvSpPr>
              <a:spLocks/>
            </p:cNvSpPr>
            <p:nvPr/>
          </p:nvSpPr>
          <p:spPr bwMode="auto">
            <a:xfrm>
              <a:off x="942" y="3388"/>
              <a:ext cx="88" cy="88"/>
            </a:xfrm>
            <a:custGeom>
              <a:avLst/>
              <a:gdLst>
                <a:gd name="T0" fmla="*/ 88 w 177"/>
                <a:gd name="T1" fmla="*/ 88 h 176"/>
                <a:gd name="T2" fmla="*/ 0 w 177"/>
                <a:gd name="T3" fmla="*/ 88 h 176"/>
                <a:gd name="T4" fmla="*/ 0 w 177"/>
                <a:gd name="T5" fmla="*/ 0 h 176"/>
                <a:gd name="T6" fmla="*/ 14 w 177"/>
                <a:gd name="T7" fmla="*/ 1 h 176"/>
                <a:gd name="T8" fmla="*/ 28 w 177"/>
                <a:gd name="T9" fmla="*/ 5 h 176"/>
                <a:gd name="T10" fmla="*/ 40 w 177"/>
                <a:gd name="T11" fmla="*/ 10 h 176"/>
                <a:gd name="T12" fmla="*/ 52 w 177"/>
                <a:gd name="T13" fmla="*/ 17 h 176"/>
                <a:gd name="T14" fmla="*/ 62 w 177"/>
                <a:gd name="T15" fmla="*/ 26 h 176"/>
                <a:gd name="T16" fmla="*/ 72 w 177"/>
                <a:gd name="T17" fmla="*/ 37 h 176"/>
                <a:gd name="T18" fmla="*/ 79 w 177"/>
                <a:gd name="T19" fmla="*/ 48 h 176"/>
                <a:gd name="T20" fmla="*/ 84 w 177"/>
                <a:gd name="T21" fmla="*/ 61 h 176"/>
                <a:gd name="T22" fmla="*/ 87 w 177"/>
                <a:gd name="T23" fmla="*/ 75 h 176"/>
                <a:gd name="T24" fmla="*/ 88 w 177"/>
                <a:gd name="T25" fmla="*/ 88 h 1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7"/>
                <a:gd name="T40" fmla="*/ 0 h 176"/>
                <a:gd name="T41" fmla="*/ 177 w 177"/>
                <a:gd name="T42" fmla="*/ 176 h 17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7" h="176">
                  <a:moveTo>
                    <a:pt x="177" y="176"/>
                  </a:moveTo>
                  <a:lnTo>
                    <a:pt x="0" y="176"/>
                  </a:lnTo>
                  <a:lnTo>
                    <a:pt x="0" y="0"/>
                  </a:lnTo>
                  <a:lnTo>
                    <a:pt x="29" y="3"/>
                  </a:lnTo>
                  <a:lnTo>
                    <a:pt x="56" y="10"/>
                  </a:lnTo>
                  <a:lnTo>
                    <a:pt x="80" y="20"/>
                  </a:lnTo>
                  <a:lnTo>
                    <a:pt x="105" y="34"/>
                  </a:lnTo>
                  <a:lnTo>
                    <a:pt x="125" y="52"/>
                  </a:lnTo>
                  <a:lnTo>
                    <a:pt x="144" y="73"/>
                  </a:lnTo>
                  <a:lnTo>
                    <a:pt x="158" y="97"/>
                  </a:lnTo>
                  <a:lnTo>
                    <a:pt x="168" y="122"/>
                  </a:lnTo>
                  <a:lnTo>
                    <a:pt x="175" y="149"/>
                  </a:lnTo>
                  <a:lnTo>
                    <a:pt x="177" y="176"/>
                  </a:lnTo>
                  <a:close/>
                </a:path>
              </a:pathLst>
            </a:custGeom>
            <a:solidFill>
              <a:schemeClr val="bg1"/>
            </a:solidFill>
            <a:ln w="1588">
              <a:solidFill>
                <a:srgbClr val="000000"/>
              </a:solidFill>
              <a:prstDash val="solid"/>
              <a:round/>
              <a:headEnd/>
              <a:tailEnd/>
            </a:ln>
          </p:spPr>
          <p:txBody>
            <a:bodyPr/>
            <a:lstStyle/>
            <a:p>
              <a:endParaRPr lang="en-US"/>
            </a:p>
          </p:txBody>
        </p:sp>
        <p:sp>
          <p:nvSpPr>
            <p:cNvPr id="28765" name="Freeform 27"/>
            <p:cNvSpPr>
              <a:spLocks/>
            </p:cNvSpPr>
            <p:nvPr/>
          </p:nvSpPr>
          <p:spPr bwMode="auto">
            <a:xfrm>
              <a:off x="942" y="3476"/>
              <a:ext cx="88" cy="88"/>
            </a:xfrm>
            <a:custGeom>
              <a:avLst/>
              <a:gdLst>
                <a:gd name="T0" fmla="*/ 0 w 177"/>
                <a:gd name="T1" fmla="*/ 0 h 177"/>
                <a:gd name="T2" fmla="*/ 88 w 177"/>
                <a:gd name="T3" fmla="*/ 0 h 177"/>
                <a:gd name="T4" fmla="*/ 87 w 177"/>
                <a:gd name="T5" fmla="*/ 14 h 177"/>
                <a:gd name="T6" fmla="*/ 84 w 177"/>
                <a:gd name="T7" fmla="*/ 28 h 177"/>
                <a:gd name="T8" fmla="*/ 79 w 177"/>
                <a:gd name="T9" fmla="*/ 40 h 177"/>
                <a:gd name="T10" fmla="*/ 72 w 177"/>
                <a:gd name="T11" fmla="*/ 52 h 177"/>
                <a:gd name="T12" fmla="*/ 62 w 177"/>
                <a:gd name="T13" fmla="*/ 62 h 177"/>
                <a:gd name="T14" fmla="*/ 52 w 177"/>
                <a:gd name="T15" fmla="*/ 72 h 177"/>
                <a:gd name="T16" fmla="*/ 40 w 177"/>
                <a:gd name="T17" fmla="*/ 79 h 177"/>
                <a:gd name="T18" fmla="*/ 28 w 177"/>
                <a:gd name="T19" fmla="*/ 84 h 177"/>
                <a:gd name="T20" fmla="*/ 14 w 177"/>
                <a:gd name="T21" fmla="*/ 87 h 177"/>
                <a:gd name="T22" fmla="*/ 0 w 177"/>
                <a:gd name="T23" fmla="*/ 88 h 177"/>
                <a:gd name="T24" fmla="*/ 0 w 177"/>
                <a:gd name="T25" fmla="*/ 0 h 1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7"/>
                <a:gd name="T40" fmla="*/ 0 h 177"/>
                <a:gd name="T41" fmla="*/ 177 w 177"/>
                <a:gd name="T42" fmla="*/ 177 h 1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7" h="177">
                  <a:moveTo>
                    <a:pt x="0" y="0"/>
                  </a:moveTo>
                  <a:lnTo>
                    <a:pt x="177" y="0"/>
                  </a:lnTo>
                  <a:lnTo>
                    <a:pt x="175" y="29"/>
                  </a:lnTo>
                  <a:lnTo>
                    <a:pt x="168" y="56"/>
                  </a:lnTo>
                  <a:lnTo>
                    <a:pt x="158" y="80"/>
                  </a:lnTo>
                  <a:lnTo>
                    <a:pt x="144" y="105"/>
                  </a:lnTo>
                  <a:lnTo>
                    <a:pt x="125" y="125"/>
                  </a:lnTo>
                  <a:lnTo>
                    <a:pt x="105" y="144"/>
                  </a:lnTo>
                  <a:lnTo>
                    <a:pt x="80" y="158"/>
                  </a:lnTo>
                  <a:lnTo>
                    <a:pt x="56" y="168"/>
                  </a:lnTo>
                  <a:lnTo>
                    <a:pt x="29" y="175"/>
                  </a:lnTo>
                  <a:lnTo>
                    <a:pt x="0" y="177"/>
                  </a:lnTo>
                  <a:lnTo>
                    <a:pt x="0" y="0"/>
                  </a:lnTo>
                  <a:close/>
                </a:path>
              </a:pathLst>
            </a:custGeom>
            <a:solidFill>
              <a:srgbClr val="FF3300"/>
            </a:solidFill>
            <a:ln w="1588">
              <a:solidFill>
                <a:srgbClr val="FF3300"/>
              </a:solidFill>
              <a:prstDash val="solid"/>
              <a:round/>
              <a:headEnd/>
              <a:tailEnd/>
            </a:ln>
          </p:spPr>
          <p:txBody>
            <a:bodyPr/>
            <a:lstStyle/>
            <a:p>
              <a:endParaRPr lang="en-US"/>
            </a:p>
          </p:txBody>
        </p:sp>
        <p:sp>
          <p:nvSpPr>
            <p:cNvPr id="28766" name="Freeform 28"/>
            <p:cNvSpPr>
              <a:spLocks/>
            </p:cNvSpPr>
            <p:nvPr/>
          </p:nvSpPr>
          <p:spPr bwMode="auto">
            <a:xfrm>
              <a:off x="854" y="3388"/>
              <a:ext cx="88" cy="88"/>
            </a:xfrm>
            <a:custGeom>
              <a:avLst/>
              <a:gdLst>
                <a:gd name="T0" fmla="*/ 0 w 176"/>
                <a:gd name="T1" fmla="*/ 88 h 176"/>
                <a:gd name="T2" fmla="*/ 88 w 176"/>
                <a:gd name="T3" fmla="*/ 88 h 176"/>
                <a:gd name="T4" fmla="*/ 88 w 176"/>
                <a:gd name="T5" fmla="*/ 0 h 176"/>
                <a:gd name="T6" fmla="*/ 75 w 176"/>
                <a:gd name="T7" fmla="*/ 1 h 176"/>
                <a:gd name="T8" fmla="*/ 61 w 176"/>
                <a:gd name="T9" fmla="*/ 5 h 176"/>
                <a:gd name="T10" fmla="*/ 48 w 176"/>
                <a:gd name="T11" fmla="*/ 10 h 176"/>
                <a:gd name="T12" fmla="*/ 37 w 176"/>
                <a:gd name="T13" fmla="*/ 17 h 176"/>
                <a:gd name="T14" fmla="*/ 26 w 176"/>
                <a:gd name="T15" fmla="*/ 26 h 176"/>
                <a:gd name="T16" fmla="*/ 17 w 176"/>
                <a:gd name="T17" fmla="*/ 37 h 176"/>
                <a:gd name="T18" fmla="*/ 10 w 176"/>
                <a:gd name="T19" fmla="*/ 48 h 176"/>
                <a:gd name="T20" fmla="*/ 5 w 176"/>
                <a:gd name="T21" fmla="*/ 61 h 176"/>
                <a:gd name="T22" fmla="*/ 1 w 176"/>
                <a:gd name="T23" fmla="*/ 75 h 176"/>
                <a:gd name="T24" fmla="*/ 0 w 176"/>
                <a:gd name="T25" fmla="*/ 88 h 1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6"/>
                <a:gd name="T40" fmla="*/ 0 h 176"/>
                <a:gd name="T41" fmla="*/ 176 w 176"/>
                <a:gd name="T42" fmla="*/ 176 h 17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6" h="176">
                  <a:moveTo>
                    <a:pt x="0" y="176"/>
                  </a:moveTo>
                  <a:lnTo>
                    <a:pt x="176" y="176"/>
                  </a:lnTo>
                  <a:lnTo>
                    <a:pt x="176" y="0"/>
                  </a:lnTo>
                  <a:lnTo>
                    <a:pt x="149" y="3"/>
                  </a:lnTo>
                  <a:lnTo>
                    <a:pt x="122" y="10"/>
                  </a:lnTo>
                  <a:lnTo>
                    <a:pt x="97" y="20"/>
                  </a:lnTo>
                  <a:lnTo>
                    <a:pt x="73" y="34"/>
                  </a:lnTo>
                  <a:lnTo>
                    <a:pt x="52" y="52"/>
                  </a:lnTo>
                  <a:lnTo>
                    <a:pt x="34" y="73"/>
                  </a:lnTo>
                  <a:lnTo>
                    <a:pt x="20" y="97"/>
                  </a:lnTo>
                  <a:lnTo>
                    <a:pt x="10" y="122"/>
                  </a:lnTo>
                  <a:lnTo>
                    <a:pt x="3" y="149"/>
                  </a:lnTo>
                  <a:lnTo>
                    <a:pt x="0" y="176"/>
                  </a:lnTo>
                  <a:close/>
                </a:path>
              </a:pathLst>
            </a:custGeom>
            <a:solidFill>
              <a:srgbClr val="FF3300"/>
            </a:solidFill>
            <a:ln w="1588">
              <a:solidFill>
                <a:srgbClr val="FF3300"/>
              </a:solidFill>
              <a:prstDash val="solid"/>
              <a:round/>
              <a:headEnd/>
              <a:tailEnd/>
            </a:ln>
          </p:spPr>
          <p:txBody>
            <a:bodyPr/>
            <a:lstStyle/>
            <a:p>
              <a:endParaRPr lang="en-US"/>
            </a:p>
          </p:txBody>
        </p:sp>
        <p:sp>
          <p:nvSpPr>
            <p:cNvPr id="28767" name="Oval 29"/>
            <p:cNvSpPr>
              <a:spLocks noChangeArrowheads="1"/>
            </p:cNvSpPr>
            <p:nvPr/>
          </p:nvSpPr>
          <p:spPr bwMode="auto">
            <a:xfrm>
              <a:off x="854" y="3388"/>
              <a:ext cx="176" cy="176"/>
            </a:xfrm>
            <a:prstGeom prst="ellipse">
              <a:avLst/>
            </a:prstGeom>
            <a:noFill/>
            <a:ln w="9525">
              <a:solidFill>
                <a:srgbClr val="FF3300"/>
              </a:solidFill>
              <a:round/>
              <a:headEnd/>
              <a:tailEnd/>
            </a:ln>
          </p:spPr>
          <p:txBody>
            <a:bodyPr anchor="ctr">
              <a:spAutoFit/>
            </a:bodyPr>
            <a:lstStyle/>
            <a:p>
              <a:endParaRPr lang="en-US"/>
            </a:p>
          </p:txBody>
        </p:sp>
      </p:grpSp>
      <p:grpSp>
        <p:nvGrpSpPr>
          <p:cNvPr id="28697" name="Group 30"/>
          <p:cNvGrpSpPr>
            <a:grpSpLocks/>
          </p:cNvGrpSpPr>
          <p:nvPr/>
        </p:nvGrpSpPr>
        <p:grpSpPr bwMode="auto">
          <a:xfrm>
            <a:off x="4946650" y="5802313"/>
            <a:ext cx="55563" cy="57150"/>
            <a:chOff x="854" y="3388"/>
            <a:chExt cx="176" cy="176"/>
          </a:xfrm>
        </p:grpSpPr>
        <p:sp>
          <p:nvSpPr>
            <p:cNvPr id="28758" name="Freeform 31"/>
            <p:cNvSpPr>
              <a:spLocks/>
            </p:cNvSpPr>
            <p:nvPr/>
          </p:nvSpPr>
          <p:spPr bwMode="auto">
            <a:xfrm>
              <a:off x="854" y="3476"/>
              <a:ext cx="88" cy="88"/>
            </a:xfrm>
            <a:custGeom>
              <a:avLst/>
              <a:gdLst>
                <a:gd name="T0" fmla="*/ 88 w 176"/>
                <a:gd name="T1" fmla="*/ 0 h 177"/>
                <a:gd name="T2" fmla="*/ 0 w 176"/>
                <a:gd name="T3" fmla="*/ 0 h 177"/>
                <a:gd name="T4" fmla="*/ 1 w 176"/>
                <a:gd name="T5" fmla="*/ 14 h 177"/>
                <a:gd name="T6" fmla="*/ 5 w 176"/>
                <a:gd name="T7" fmla="*/ 28 h 177"/>
                <a:gd name="T8" fmla="*/ 10 w 176"/>
                <a:gd name="T9" fmla="*/ 40 h 177"/>
                <a:gd name="T10" fmla="*/ 17 w 176"/>
                <a:gd name="T11" fmla="*/ 52 h 177"/>
                <a:gd name="T12" fmla="*/ 26 w 176"/>
                <a:gd name="T13" fmla="*/ 62 h 177"/>
                <a:gd name="T14" fmla="*/ 37 w 176"/>
                <a:gd name="T15" fmla="*/ 72 h 177"/>
                <a:gd name="T16" fmla="*/ 48 w 176"/>
                <a:gd name="T17" fmla="*/ 79 h 177"/>
                <a:gd name="T18" fmla="*/ 61 w 176"/>
                <a:gd name="T19" fmla="*/ 84 h 177"/>
                <a:gd name="T20" fmla="*/ 75 w 176"/>
                <a:gd name="T21" fmla="*/ 87 h 177"/>
                <a:gd name="T22" fmla="*/ 88 w 176"/>
                <a:gd name="T23" fmla="*/ 88 h 177"/>
                <a:gd name="T24" fmla="*/ 88 w 176"/>
                <a:gd name="T25" fmla="*/ 0 h 1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6"/>
                <a:gd name="T40" fmla="*/ 0 h 177"/>
                <a:gd name="T41" fmla="*/ 176 w 176"/>
                <a:gd name="T42" fmla="*/ 177 h 1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6" h="177">
                  <a:moveTo>
                    <a:pt x="176" y="0"/>
                  </a:moveTo>
                  <a:lnTo>
                    <a:pt x="0" y="0"/>
                  </a:lnTo>
                  <a:lnTo>
                    <a:pt x="3" y="29"/>
                  </a:lnTo>
                  <a:lnTo>
                    <a:pt x="10" y="56"/>
                  </a:lnTo>
                  <a:lnTo>
                    <a:pt x="20" y="80"/>
                  </a:lnTo>
                  <a:lnTo>
                    <a:pt x="34" y="105"/>
                  </a:lnTo>
                  <a:lnTo>
                    <a:pt x="52" y="125"/>
                  </a:lnTo>
                  <a:lnTo>
                    <a:pt x="73" y="144"/>
                  </a:lnTo>
                  <a:lnTo>
                    <a:pt x="97" y="158"/>
                  </a:lnTo>
                  <a:lnTo>
                    <a:pt x="122" y="168"/>
                  </a:lnTo>
                  <a:lnTo>
                    <a:pt x="149" y="175"/>
                  </a:lnTo>
                  <a:lnTo>
                    <a:pt x="176" y="177"/>
                  </a:lnTo>
                  <a:lnTo>
                    <a:pt x="176" y="0"/>
                  </a:lnTo>
                  <a:close/>
                </a:path>
              </a:pathLst>
            </a:custGeom>
            <a:solidFill>
              <a:schemeClr val="bg1"/>
            </a:solidFill>
            <a:ln w="1588">
              <a:solidFill>
                <a:srgbClr val="000000"/>
              </a:solidFill>
              <a:prstDash val="solid"/>
              <a:round/>
              <a:headEnd/>
              <a:tailEnd/>
            </a:ln>
          </p:spPr>
          <p:txBody>
            <a:bodyPr/>
            <a:lstStyle/>
            <a:p>
              <a:endParaRPr lang="en-US"/>
            </a:p>
          </p:txBody>
        </p:sp>
        <p:sp>
          <p:nvSpPr>
            <p:cNvPr id="28759" name="Freeform 32"/>
            <p:cNvSpPr>
              <a:spLocks/>
            </p:cNvSpPr>
            <p:nvPr/>
          </p:nvSpPr>
          <p:spPr bwMode="auto">
            <a:xfrm>
              <a:off x="942" y="3388"/>
              <a:ext cx="88" cy="88"/>
            </a:xfrm>
            <a:custGeom>
              <a:avLst/>
              <a:gdLst>
                <a:gd name="T0" fmla="*/ 88 w 177"/>
                <a:gd name="T1" fmla="*/ 88 h 176"/>
                <a:gd name="T2" fmla="*/ 0 w 177"/>
                <a:gd name="T3" fmla="*/ 88 h 176"/>
                <a:gd name="T4" fmla="*/ 0 w 177"/>
                <a:gd name="T5" fmla="*/ 0 h 176"/>
                <a:gd name="T6" fmla="*/ 14 w 177"/>
                <a:gd name="T7" fmla="*/ 1 h 176"/>
                <a:gd name="T8" fmla="*/ 28 w 177"/>
                <a:gd name="T9" fmla="*/ 5 h 176"/>
                <a:gd name="T10" fmla="*/ 40 w 177"/>
                <a:gd name="T11" fmla="*/ 10 h 176"/>
                <a:gd name="T12" fmla="*/ 52 w 177"/>
                <a:gd name="T13" fmla="*/ 17 h 176"/>
                <a:gd name="T14" fmla="*/ 62 w 177"/>
                <a:gd name="T15" fmla="*/ 26 h 176"/>
                <a:gd name="T16" fmla="*/ 72 w 177"/>
                <a:gd name="T17" fmla="*/ 37 h 176"/>
                <a:gd name="T18" fmla="*/ 79 w 177"/>
                <a:gd name="T19" fmla="*/ 48 h 176"/>
                <a:gd name="T20" fmla="*/ 84 w 177"/>
                <a:gd name="T21" fmla="*/ 61 h 176"/>
                <a:gd name="T22" fmla="*/ 87 w 177"/>
                <a:gd name="T23" fmla="*/ 75 h 176"/>
                <a:gd name="T24" fmla="*/ 88 w 177"/>
                <a:gd name="T25" fmla="*/ 88 h 1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7"/>
                <a:gd name="T40" fmla="*/ 0 h 176"/>
                <a:gd name="T41" fmla="*/ 177 w 177"/>
                <a:gd name="T42" fmla="*/ 176 h 17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7" h="176">
                  <a:moveTo>
                    <a:pt x="177" y="176"/>
                  </a:moveTo>
                  <a:lnTo>
                    <a:pt x="0" y="176"/>
                  </a:lnTo>
                  <a:lnTo>
                    <a:pt x="0" y="0"/>
                  </a:lnTo>
                  <a:lnTo>
                    <a:pt x="29" y="3"/>
                  </a:lnTo>
                  <a:lnTo>
                    <a:pt x="56" y="10"/>
                  </a:lnTo>
                  <a:lnTo>
                    <a:pt x="80" y="20"/>
                  </a:lnTo>
                  <a:lnTo>
                    <a:pt x="105" y="34"/>
                  </a:lnTo>
                  <a:lnTo>
                    <a:pt x="125" y="52"/>
                  </a:lnTo>
                  <a:lnTo>
                    <a:pt x="144" y="73"/>
                  </a:lnTo>
                  <a:lnTo>
                    <a:pt x="158" y="97"/>
                  </a:lnTo>
                  <a:lnTo>
                    <a:pt x="168" y="122"/>
                  </a:lnTo>
                  <a:lnTo>
                    <a:pt x="175" y="149"/>
                  </a:lnTo>
                  <a:lnTo>
                    <a:pt x="177" y="176"/>
                  </a:lnTo>
                  <a:close/>
                </a:path>
              </a:pathLst>
            </a:custGeom>
            <a:solidFill>
              <a:schemeClr val="bg1"/>
            </a:solidFill>
            <a:ln w="1588">
              <a:solidFill>
                <a:srgbClr val="000000"/>
              </a:solidFill>
              <a:prstDash val="solid"/>
              <a:round/>
              <a:headEnd/>
              <a:tailEnd/>
            </a:ln>
          </p:spPr>
          <p:txBody>
            <a:bodyPr/>
            <a:lstStyle/>
            <a:p>
              <a:endParaRPr lang="en-US"/>
            </a:p>
          </p:txBody>
        </p:sp>
        <p:sp>
          <p:nvSpPr>
            <p:cNvPr id="28760" name="Freeform 33"/>
            <p:cNvSpPr>
              <a:spLocks/>
            </p:cNvSpPr>
            <p:nvPr/>
          </p:nvSpPr>
          <p:spPr bwMode="auto">
            <a:xfrm>
              <a:off x="942" y="3476"/>
              <a:ext cx="88" cy="88"/>
            </a:xfrm>
            <a:custGeom>
              <a:avLst/>
              <a:gdLst>
                <a:gd name="T0" fmla="*/ 0 w 177"/>
                <a:gd name="T1" fmla="*/ 0 h 177"/>
                <a:gd name="T2" fmla="*/ 88 w 177"/>
                <a:gd name="T3" fmla="*/ 0 h 177"/>
                <a:gd name="T4" fmla="*/ 87 w 177"/>
                <a:gd name="T5" fmla="*/ 14 h 177"/>
                <a:gd name="T6" fmla="*/ 84 w 177"/>
                <a:gd name="T7" fmla="*/ 28 h 177"/>
                <a:gd name="T8" fmla="*/ 79 w 177"/>
                <a:gd name="T9" fmla="*/ 40 h 177"/>
                <a:gd name="T10" fmla="*/ 72 w 177"/>
                <a:gd name="T11" fmla="*/ 52 h 177"/>
                <a:gd name="T12" fmla="*/ 62 w 177"/>
                <a:gd name="T13" fmla="*/ 62 h 177"/>
                <a:gd name="T14" fmla="*/ 52 w 177"/>
                <a:gd name="T15" fmla="*/ 72 h 177"/>
                <a:gd name="T16" fmla="*/ 40 w 177"/>
                <a:gd name="T17" fmla="*/ 79 h 177"/>
                <a:gd name="T18" fmla="*/ 28 w 177"/>
                <a:gd name="T19" fmla="*/ 84 h 177"/>
                <a:gd name="T20" fmla="*/ 14 w 177"/>
                <a:gd name="T21" fmla="*/ 87 h 177"/>
                <a:gd name="T22" fmla="*/ 0 w 177"/>
                <a:gd name="T23" fmla="*/ 88 h 177"/>
                <a:gd name="T24" fmla="*/ 0 w 177"/>
                <a:gd name="T25" fmla="*/ 0 h 1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7"/>
                <a:gd name="T40" fmla="*/ 0 h 177"/>
                <a:gd name="T41" fmla="*/ 177 w 177"/>
                <a:gd name="T42" fmla="*/ 177 h 1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7" h="177">
                  <a:moveTo>
                    <a:pt x="0" y="0"/>
                  </a:moveTo>
                  <a:lnTo>
                    <a:pt x="177" y="0"/>
                  </a:lnTo>
                  <a:lnTo>
                    <a:pt x="175" y="29"/>
                  </a:lnTo>
                  <a:lnTo>
                    <a:pt x="168" y="56"/>
                  </a:lnTo>
                  <a:lnTo>
                    <a:pt x="158" y="80"/>
                  </a:lnTo>
                  <a:lnTo>
                    <a:pt x="144" y="105"/>
                  </a:lnTo>
                  <a:lnTo>
                    <a:pt x="125" y="125"/>
                  </a:lnTo>
                  <a:lnTo>
                    <a:pt x="105" y="144"/>
                  </a:lnTo>
                  <a:lnTo>
                    <a:pt x="80" y="158"/>
                  </a:lnTo>
                  <a:lnTo>
                    <a:pt x="56" y="168"/>
                  </a:lnTo>
                  <a:lnTo>
                    <a:pt x="29" y="175"/>
                  </a:lnTo>
                  <a:lnTo>
                    <a:pt x="0" y="177"/>
                  </a:lnTo>
                  <a:lnTo>
                    <a:pt x="0" y="0"/>
                  </a:lnTo>
                  <a:close/>
                </a:path>
              </a:pathLst>
            </a:custGeom>
            <a:solidFill>
              <a:srgbClr val="FF3300"/>
            </a:solidFill>
            <a:ln w="1588">
              <a:solidFill>
                <a:srgbClr val="FF3300"/>
              </a:solidFill>
              <a:prstDash val="solid"/>
              <a:round/>
              <a:headEnd/>
              <a:tailEnd/>
            </a:ln>
          </p:spPr>
          <p:txBody>
            <a:bodyPr/>
            <a:lstStyle/>
            <a:p>
              <a:endParaRPr lang="en-US"/>
            </a:p>
          </p:txBody>
        </p:sp>
        <p:sp>
          <p:nvSpPr>
            <p:cNvPr id="28761" name="Freeform 34"/>
            <p:cNvSpPr>
              <a:spLocks/>
            </p:cNvSpPr>
            <p:nvPr/>
          </p:nvSpPr>
          <p:spPr bwMode="auto">
            <a:xfrm>
              <a:off x="854" y="3388"/>
              <a:ext cx="88" cy="88"/>
            </a:xfrm>
            <a:custGeom>
              <a:avLst/>
              <a:gdLst>
                <a:gd name="T0" fmla="*/ 0 w 176"/>
                <a:gd name="T1" fmla="*/ 88 h 176"/>
                <a:gd name="T2" fmla="*/ 88 w 176"/>
                <a:gd name="T3" fmla="*/ 88 h 176"/>
                <a:gd name="T4" fmla="*/ 88 w 176"/>
                <a:gd name="T5" fmla="*/ 0 h 176"/>
                <a:gd name="T6" fmla="*/ 75 w 176"/>
                <a:gd name="T7" fmla="*/ 1 h 176"/>
                <a:gd name="T8" fmla="*/ 61 w 176"/>
                <a:gd name="T9" fmla="*/ 5 h 176"/>
                <a:gd name="T10" fmla="*/ 48 w 176"/>
                <a:gd name="T11" fmla="*/ 10 h 176"/>
                <a:gd name="T12" fmla="*/ 37 w 176"/>
                <a:gd name="T13" fmla="*/ 17 h 176"/>
                <a:gd name="T14" fmla="*/ 26 w 176"/>
                <a:gd name="T15" fmla="*/ 26 h 176"/>
                <a:gd name="T16" fmla="*/ 17 w 176"/>
                <a:gd name="T17" fmla="*/ 37 h 176"/>
                <a:gd name="T18" fmla="*/ 10 w 176"/>
                <a:gd name="T19" fmla="*/ 48 h 176"/>
                <a:gd name="T20" fmla="*/ 5 w 176"/>
                <a:gd name="T21" fmla="*/ 61 h 176"/>
                <a:gd name="T22" fmla="*/ 1 w 176"/>
                <a:gd name="T23" fmla="*/ 75 h 176"/>
                <a:gd name="T24" fmla="*/ 0 w 176"/>
                <a:gd name="T25" fmla="*/ 88 h 1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6"/>
                <a:gd name="T40" fmla="*/ 0 h 176"/>
                <a:gd name="T41" fmla="*/ 176 w 176"/>
                <a:gd name="T42" fmla="*/ 176 h 17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6" h="176">
                  <a:moveTo>
                    <a:pt x="0" y="176"/>
                  </a:moveTo>
                  <a:lnTo>
                    <a:pt x="176" y="176"/>
                  </a:lnTo>
                  <a:lnTo>
                    <a:pt x="176" y="0"/>
                  </a:lnTo>
                  <a:lnTo>
                    <a:pt x="149" y="3"/>
                  </a:lnTo>
                  <a:lnTo>
                    <a:pt x="122" y="10"/>
                  </a:lnTo>
                  <a:lnTo>
                    <a:pt x="97" y="20"/>
                  </a:lnTo>
                  <a:lnTo>
                    <a:pt x="73" y="34"/>
                  </a:lnTo>
                  <a:lnTo>
                    <a:pt x="52" y="52"/>
                  </a:lnTo>
                  <a:lnTo>
                    <a:pt x="34" y="73"/>
                  </a:lnTo>
                  <a:lnTo>
                    <a:pt x="20" y="97"/>
                  </a:lnTo>
                  <a:lnTo>
                    <a:pt x="10" y="122"/>
                  </a:lnTo>
                  <a:lnTo>
                    <a:pt x="3" y="149"/>
                  </a:lnTo>
                  <a:lnTo>
                    <a:pt x="0" y="176"/>
                  </a:lnTo>
                  <a:close/>
                </a:path>
              </a:pathLst>
            </a:custGeom>
            <a:solidFill>
              <a:srgbClr val="FF3300"/>
            </a:solidFill>
            <a:ln w="1588">
              <a:solidFill>
                <a:srgbClr val="FF3300"/>
              </a:solidFill>
              <a:prstDash val="solid"/>
              <a:round/>
              <a:headEnd/>
              <a:tailEnd/>
            </a:ln>
          </p:spPr>
          <p:txBody>
            <a:bodyPr/>
            <a:lstStyle/>
            <a:p>
              <a:endParaRPr lang="en-US"/>
            </a:p>
          </p:txBody>
        </p:sp>
        <p:sp>
          <p:nvSpPr>
            <p:cNvPr id="28762" name="Oval 35"/>
            <p:cNvSpPr>
              <a:spLocks noChangeArrowheads="1"/>
            </p:cNvSpPr>
            <p:nvPr/>
          </p:nvSpPr>
          <p:spPr bwMode="auto">
            <a:xfrm>
              <a:off x="854" y="3388"/>
              <a:ext cx="176" cy="176"/>
            </a:xfrm>
            <a:prstGeom prst="ellipse">
              <a:avLst/>
            </a:prstGeom>
            <a:noFill/>
            <a:ln w="9525">
              <a:solidFill>
                <a:srgbClr val="FF3300"/>
              </a:solidFill>
              <a:round/>
              <a:headEnd/>
              <a:tailEnd/>
            </a:ln>
          </p:spPr>
          <p:txBody>
            <a:bodyPr anchor="ctr">
              <a:spAutoFit/>
            </a:bodyPr>
            <a:lstStyle/>
            <a:p>
              <a:endParaRPr lang="en-US"/>
            </a:p>
          </p:txBody>
        </p:sp>
      </p:grpSp>
      <p:grpSp>
        <p:nvGrpSpPr>
          <p:cNvPr id="28698" name="Group 36"/>
          <p:cNvGrpSpPr>
            <a:grpSpLocks/>
          </p:cNvGrpSpPr>
          <p:nvPr/>
        </p:nvGrpSpPr>
        <p:grpSpPr bwMode="auto">
          <a:xfrm>
            <a:off x="4694238" y="5802313"/>
            <a:ext cx="55562" cy="57150"/>
            <a:chOff x="854" y="3388"/>
            <a:chExt cx="176" cy="176"/>
          </a:xfrm>
        </p:grpSpPr>
        <p:sp>
          <p:nvSpPr>
            <p:cNvPr id="28753" name="Freeform 37"/>
            <p:cNvSpPr>
              <a:spLocks/>
            </p:cNvSpPr>
            <p:nvPr/>
          </p:nvSpPr>
          <p:spPr bwMode="auto">
            <a:xfrm>
              <a:off x="854" y="3476"/>
              <a:ext cx="88" cy="88"/>
            </a:xfrm>
            <a:custGeom>
              <a:avLst/>
              <a:gdLst>
                <a:gd name="T0" fmla="*/ 88 w 176"/>
                <a:gd name="T1" fmla="*/ 0 h 177"/>
                <a:gd name="T2" fmla="*/ 0 w 176"/>
                <a:gd name="T3" fmla="*/ 0 h 177"/>
                <a:gd name="T4" fmla="*/ 1 w 176"/>
                <a:gd name="T5" fmla="*/ 14 h 177"/>
                <a:gd name="T6" fmla="*/ 5 w 176"/>
                <a:gd name="T7" fmla="*/ 28 h 177"/>
                <a:gd name="T8" fmla="*/ 10 w 176"/>
                <a:gd name="T9" fmla="*/ 40 h 177"/>
                <a:gd name="T10" fmla="*/ 17 w 176"/>
                <a:gd name="T11" fmla="*/ 52 h 177"/>
                <a:gd name="T12" fmla="*/ 26 w 176"/>
                <a:gd name="T13" fmla="*/ 62 h 177"/>
                <a:gd name="T14" fmla="*/ 37 w 176"/>
                <a:gd name="T15" fmla="*/ 72 h 177"/>
                <a:gd name="T16" fmla="*/ 48 w 176"/>
                <a:gd name="T17" fmla="*/ 79 h 177"/>
                <a:gd name="T18" fmla="*/ 61 w 176"/>
                <a:gd name="T19" fmla="*/ 84 h 177"/>
                <a:gd name="T20" fmla="*/ 75 w 176"/>
                <a:gd name="T21" fmla="*/ 87 h 177"/>
                <a:gd name="T22" fmla="*/ 88 w 176"/>
                <a:gd name="T23" fmla="*/ 88 h 177"/>
                <a:gd name="T24" fmla="*/ 88 w 176"/>
                <a:gd name="T25" fmla="*/ 0 h 1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6"/>
                <a:gd name="T40" fmla="*/ 0 h 177"/>
                <a:gd name="T41" fmla="*/ 176 w 176"/>
                <a:gd name="T42" fmla="*/ 177 h 1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6" h="177">
                  <a:moveTo>
                    <a:pt x="176" y="0"/>
                  </a:moveTo>
                  <a:lnTo>
                    <a:pt x="0" y="0"/>
                  </a:lnTo>
                  <a:lnTo>
                    <a:pt x="3" y="29"/>
                  </a:lnTo>
                  <a:lnTo>
                    <a:pt x="10" y="56"/>
                  </a:lnTo>
                  <a:lnTo>
                    <a:pt x="20" y="80"/>
                  </a:lnTo>
                  <a:lnTo>
                    <a:pt x="34" y="105"/>
                  </a:lnTo>
                  <a:lnTo>
                    <a:pt x="52" y="125"/>
                  </a:lnTo>
                  <a:lnTo>
                    <a:pt x="73" y="144"/>
                  </a:lnTo>
                  <a:lnTo>
                    <a:pt x="97" y="158"/>
                  </a:lnTo>
                  <a:lnTo>
                    <a:pt x="122" y="168"/>
                  </a:lnTo>
                  <a:lnTo>
                    <a:pt x="149" y="175"/>
                  </a:lnTo>
                  <a:lnTo>
                    <a:pt x="176" y="177"/>
                  </a:lnTo>
                  <a:lnTo>
                    <a:pt x="176" y="0"/>
                  </a:lnTo>
                  <a:close/>
                </a:path>
              </a:pathLst>
            </a:custGeom>
            <a:solidFill>
              <a:schemeClr val="bg1"/>
            </a:solidFill>
            <a:ln w="1588">
              <a:solidFill>
                <a:srgbClr val="000000"/>
              </a:solidFill>
              <a:prstDash val="solid"/>
              <a:round/>
              <a:headEnd/>
              <a:tailEnd/>
            </a:ln>
          </p:spPr>
          <p:txBody>
            <a:bodyPr/>
            <a:lstStyle/>
            <a:p>
              <a:endParaRPr lang="en-US"/>
            </a:p>
          </p:txBody>
        </p:sp>
        <p:sp>
          <p:nvSpPr>
            <p:cNvPr id="28754" name="Freeform 38"/>
            <p:cNvSpPr>
              <a:spLocks/>
            </p:cNvSpPr>
            <p:nvPr/>
          </p:nvSpPr>
          <p:spPr bwMode="auto">
            <a:xfrm>
              <a:off x="942" y="3388"/>
              <a:ext cx="88" cy="88"/>
            </a:xfrm>
            <a:custGeom>
              <a:avLst/>
              <a:gdLst>
                <a:gd name="T0" fmla="*/ 88 w 177"/>
                <a:gd name="T1" fmla="*/ 88 h 176"/>
                <a:gd name="T2" fmla="*/ 0 w 177"/>
                <a:gd name="T3" fmla="*/ 88 h 176"/>
                <a:gd name="T4" fmla="*/ 0 w 177"/>
                <a:gd name="T5" fmla="*/ 0 h 176"/>
                <a:gd name="T6" fmla="*/ 14 w 177"/>
                <a:gd name="T7" fmla="*/ 1 h 176"/>
                <a:gd name="T8" fmla="*/ 28 w 177"/>
                <a:gd name="T9" fmla="*/ 5 h 176"/>
                <a:gd name="T10" fmla="*/ 40 w 177"/>
                <a:gd name="T11" fmla="*/ 10 h 176"/>
                <a:gd name="T12" fmla="*/ 52 w 177"/>
                <a:gd name="T13" fmla="*/ 17 h 176"/>
                <a:gd name="T14" fmla="*/ 62 w 177"/>
                <a:gd name="T15" fmla="*/ 26 h 176"/>
                <a:gd name="T16" fmla="*/ 72 w 177"/>
                <a:gd name="T17" fmla="*/ 37 h 176"/>
                <a:gd name="T18" fmla="*/ 79 w 177"/>
                <a:gd name="T19" fmla="*/ 48 h 176"/>
                <a:gd name="T20" fmla="*/ 84 w 177"/>
                <a:gd name="T21" fmla="*/ 61 h 176"/>
                <a:gd name="T22" fmla="*/ 87 w 177"/>
                <a:gd name="T23" fmla="*/ 75 h 176"/>
                <a:gd name="T24" fmla="*/ 88 w 177"/>
                <a:gd name="T25" fmla="*/ 88 h 1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7"/>
                <a:gd name="T40" fmla="*/ 0 h 176"/>
                <a:gd name="T41" fmla="*/ 177 w 177"/>
                <a:gd name="T42" fmla="*/ 176 h 17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7" h="176">
                  <a:moveTo>
                    <a:pt x="177" y="176"/>
                  </a:moveTo>
                  <a:lnTo>
                    <a:pt x="0" y="176"/>
                  </a:lnTo>
                  <a:lnTo>
                    <a:pt x="0" y="0"/>
                  </a:lnTo>
                  <a:lnTo>
                    <a:pt x="29" y="3"/>
                  </a:lnTo>
                  <a:lnTo>
                    <a:pt x="56" y="10"/>
                  </a:lnTo>
                  <a:lnTo>
                    <a:pt x="80" y="20"/>
                  </a:lnTo>
                  <a:lnTo>
                    <a:pt x="105" y="34"/>
                  </a:lnTo>
                  <a:lnTo>
                    <a:pt x="125" y="52"/>
                  </a:lnTo>
                  <a:lnTo>
                    <a:pt x="144" y="73"/>
                  </a:lnTo>
                  <a:lnTo>
                    <a:pt x="158" y="97"/>
                  </a:lnTo>
                  <a:lnTo>
                    <a:pt x="168" y="122"/>
                  </a:lnTo>
                  <a:lnTo>
                    <a:pt x="175" y="149"/>
                  </a:lnTo>
                  <a:lnTo>
                    <a:pt x="177" y="176"/>
                  </a:lnTo>
                  <a:close/>
                </a:path>
              </a:pathLst>
            </a:custGeom>
            <a:solidFill>
              <a:schemeClr val="bg1"/>
            </a:solidFill>
            <a:ln w="1588">
              <a:solidFill>
                <a:srgbClr val="000000"/>
              </a:solidFill>
              <a:prstDash val="solid"/>
              <a:round/>
              <a:headEnd/>
              <a:tailEnd/>
            </a:ln>
          </p:spPr>
          <p:txBody>
            <a:bodyPr/>
            <a:lstStyle/>
            <a:p>
              <a:endParaRPr lang="en-US"/>
            </a:p>
          </p:txBody>
        </p:sp>
        <p:sp>
          <p:nvSpPr>
            <p:cNvPr id="28755" name="Freeform 39"/>
            <p:cNvSpPr>
              <a:spLocks/>
            </p:cNvSpPr>
            <p:nvPr/>
          </p:nvSpPr>
          <p:spPr bwMode="auto">
            <a:xfrm>
              <a:off x="942" y="3476"/>
              <a:ext cx="88" cy="88"/>
            </a:xfrm>
            <a:custGeom>
              <a:avLst/>
              <a:gdLst>
                <a:gd name="T0" fmla="*/ 0 w 177"/>
                <a:gd name="T1" fmla="*/ 0 h 177"/>
                <a:gd name="T2" fmla="*/ 88 w 177"/>
                <a:gd name="T3" fmla="*/ 0 h 177"/>
                <a:gd name="T4" fmla="*/ 87 w 177"/>
                <a:gd name="T5" fmla="*/ 14 h 177"/>
                <a:gd name="T6" fmla="*/ 84 w 177"/>
                <a:gd name="T7" fmla="*/ 28 h 177"/>
                <a:gd name="T8" fmla="*/ 79 w 177"/>
                <a:gd name="T9" fmla="*/ 40 h 177"/>
                <a:gd name="T10" fmla="*/ 72 w 177"/>
                <a:gd name="T11" fmla="*/ 52 h 177"/>
                <a:gd name="T12" fmla="*/ 62 w 177"/>
                <a:gd name="T13" fmla="*/ 62 h 177"/>
                <a:gd name="T14" fmla="*/ 52 w 177"/>
                <a:gd name="T15" fmla="*/ 72 h 177"/>
                <a:gd name="T16" fmla="*/ 40 w 177"/>
                <a:gd name="T17" fmla="*/ 79 h 177"/>
                <a:gd name="T18" fmla="*/ 28 w 177"/>
                <a:gd name="T19" fmla="*/ 84 h 177"/>
                <a:gd name="T20" fmla="*/ 14 w 177"/>
                <a:gd name="T21" fmla="*/ 87 h 177"/>
                <a:gd name="T22" fmla="*/ 0 w 177"/>
                <a:gd name="T23" fmla="*/ 88 h 177"/>
                <a:gd name="T24" fmla="*/ 0 w 177"/>
                <a:gd name="T25" fmla="*/ 0 h 1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7"/>
                <a:gd name="T40" fmla="*/ 0 h 177"/>
                <a:gd name="T41" fmla="*/ 177 w 177"/>
                <a:gd name="T42" fmla="*/ 177 h 1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7" h="177">
                  <a:moveTo>
                    <a:pt x="0" y="0"/>
                  </a:moveTo>
                  <a:lnTo>
                    <a:pt x="177" y="0"/>
                  </a:lnTo>
                  <a:lnTo>
                    <a:pt x="175" y="29"/>
                  </a:lnTo>
                  <a:lnTo>
                    <a:pt x="168" y="56"/>
                  </a:lnTo>
                  <a:lnTo>
                    <a:pt x="158" y="80"/>
                  </a:lnTo>
                  <a:lnTo>
                    <a:pt x="144" y="105"/>
                  </a:lnTo>
                  <a:lnTo>
                    <a:pt x="125" y="125"/>
                  </a:lnTo>
                  <a:lnTo>
                    <a:pt x="105" y="144"/>
                  </a:lnTo>
                  <a:lnTo>
                    <a:pt x="80" y="158"/>
                  </a:lnTo>
                  <a:lnTo>
                    <a:pt x="56" y="168"/>
                  </a:lnTo>
                  <a:lnTo>
                    <a:pt x="29" y="175"/>
                  </a:lnTo>
                  <a:lnTo>
                    <a:pt x="0" y="177"/>
                  </a:lnTo>
                  <a:lnTo>
                    <a:pt x="0" y="0"/>
                  </a:lnTo>
                  <a:close/>
                </a:path>
              </a:pathLst>
            </a:custGeom>
            <a:solidFill>
              <a:srgbClr val="FF3300"/>
            </a:solidFill>
            <a:ln w="1588">
              <a:solidFill>
                <a:srgbClr val="FF3300"/>
              </a:solidFill>
              <a:prstDash val="solid"/>
              <a:round/>
              <a:headEnd/>
              <a:tailEnd/>
            </a:ln>
          </p:spPr>
          <p:txBody>
            <a:bodyPr/>
            <a:lstStyle/>
            <a:p>
              <a:endParaRPr lang="en-US"/>
            </a:p>
          </p:txBody>
        </p:sp>
        <p:sp>
          <p:nvSpPr>
            <p:cNvPr id="28756" name="Freeform 40"/>
            <p:cNvSpPr>
              <a:spLocks/>
            </p:cNvSpPr>
            <p:nvPr/>
          </p:nvSpPr>
          <p:spPr bwMode="auto">
            <a:xfrm>
              <a:off x="854" y="3388"/>
              <a:ext cx="88" cy="88"/>
            </a:xfrm>
            <a:custGeom>
              <a:avLst/>
              <a:gdLst>
                <a:gd name="T0" fmla="*/ 0 w 176"/>
                <a:gd name="T1" fmla="*/ 88 h 176"/>
                <a:gd name="T2" fmla="*/ 88 w 176"/>
                <a:gd name="T3" fmla="*/ 88 h 176"/>
                <a:gd name="T4" fmla="*/ 88 w 176"/>
                <a:gd name="T5" fmla="*/ 0 h 176"/>
                <a:gd name="T6" fmla="*/ 75 w 176"/>
                <a:gd name="T7" fmla="*/ 1 h 176"/>
                <a:gd name="T8" fmla="*/ 61 w 176"/>
                <a:gd name="T9" fmla="*/ 5 h 176"/>
                <a:gd name="T10" fmla="*/ 48 w 176"/>
                <a:gd name="T11" fmla="*/ 10 h 176"/>
                <a:gd name="T12" fmla="*/ 37 w 176"/>
                <a:gd name="T13" fmla="*/ 17 h 176"/>
                <a:gd name="T14" fmla="*/ 26 w 176"/>
                <a:gd name="T15" fmla="*/ 26 h 176"/>
                <a:gd name="T16" fmla="*/ 17 w 176"/>
                <a:gd name="T17" fmla="*/ 37 h 176"/>
                <a:gd name="T18" fmla="*/ 10 w 176"/>
                <a:gd name="T19" fmla="*/ 48 h 176"/>
                <a:gd name="T20" fmla="*/ 5 w 176"/>
                <a:gd name="T21" fmla="*/ 61 h 176"/>
                <a:gd name="T22" fmla="*/ 1 w 176"/>
                <a:gd name="T23" fmla="*/ 75 h 176"/>
                <a:gd name="T24" fmla="*/ 0 w 176"/>
                <a:gd name="T25" fmla="*/ 88 h 1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6"/>
                <a:gd name="T40" fmla="*/ 0 h 176"/>
                <a:gd name="T41" fmla="*/ 176 w 176"/>
                <a:gd name="T42" fmla="*/ 176 h 17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6" h="176">
                  <a:moveTo>
                    <a:pt x="0" y="176"/>
                  </a:moveTo>
                  <a:lnTo>
                    <a:pt x="176" y="176"/>
                  </a:lnTo>
                  <a:lnTo>
                    <a:pt x="176" y="0"/>
                  </a:lnTo>
                  <a:lnTo>
                    <a:pt x="149" y="3"/>
                  </a:lnTo>
                  <a:lnTo>
                    <a:pt x="122" y="10"/>
                  </a:lnTo>
                  <a:lnTo>
                    <a:pt x="97" y="20"/>
                  </a:lnTo>
                  <a:lnTo>
                    <a:pt x="73" y="34"/>
                  </a:lnTo>
                  <a:lnTo>
                    <a:pt x="52" y="52"/>
                  </a:lnTo>
                  <a:lnTo>
                    <a:pt x="34" y="73"/>
                  </a:lnTo>
                  <a:lnTo>
                    <a:pt x="20" y="97"/>
                  </a:lnTo>
                  <a:lnTo>
                    <a:pt x="10" y="122"/>
                  </a:lnTo>
                  <a:lnTo>
                    <a:pt x="3" y="149"/>
                  </a:lnTo>
                  <a:lnTo>
                    <a:pt x="0" y="176"/>
                  </a:lnTo>
                  <a:close/>
                </a:path>
              </a:pathLst>
            </a:custGeom>
            <a:solidFill>
              <a:srgbClr val="FF3300"/>
            </a:solidFill>
            <a:ln w="1588">
              <a:solidFill>
                <a:srgbClr val="FF3300"/>
              </a:solidFill>
              <a:prstDash val="solid"/>
              <a:round/>
              <a:headEnd/>
              <a:tailEnd/>
            </a:ln>
          </p:spPr>
          <p:txBody>
            <a:bodyPr/>
            <a:lstStyle/>
            <a:p>
              <a:endParaRPr lang="en-US"/>
            </a:p>
          </p:txBody>
        </p:sp>
        <p:sp>
          <p:nvSpPr>
            <p:cNvPr id="28757" name="Oval 41"/>
            <p:cNvSpPr>
              <a:spLocks noChangeArrowheads="1"/>
            </p:cNvSpPr>
            <p:nvPr/>
          </p:nvSpPr>
          <p:spPr bwMode="auto">
            <a:xfrm>
              <a:off x="854" y="3388"/>
              <a:ext cx="176" cy="176"/>
            </a:xfrm>
            <a:prstGeom prst="ellipse">
              <a:avLst/>
            </a:prstGeom>
            <a:noFill/>
            <a:ln w="9525">
              <a:solidFill>
                <a:srgbClr val="FF3300"/>
              </a:solidFill>
              <a:round/>
              <a:headEnd/>
              <a:tailEnd/>
            </a:ln>
          </p:spPr>
          <p:txBody>
            <a:bodyPr anchor="ctr">
              <a:spAutoFit/>
            </a:bodyPr>
            <a:lstStyle/>
            <a:p>
              <a:endParaRPr lang="en-US"/>
            </a:p>
          </p:txBody>
        </p:sp>
      </p:grpSp>
      <p:grpSp>
        <p:nvGrpSpPr>
          <p:cNvPr id="28699" name="Group 42"/>
          <p:cNvGrpSpPr>
            <a:grpSpLocks/>
          </p:cNvGrpSpPr>
          <p:nvPr/>
        </p:nvGrpSpPr>
        <p:grpSpPr bwMode="auto">
          <a:xfrm>
            <a:off x="4364038" y="5726113"/>
            <a:ext cx="347662" cy="103187"/>
            <a:chOff x="2749" y="3607"/>
            <a:chExt cx="219" cy="65"/>
          </a:xfrm>
        </p:grpSpPr>
        <p:sp>
          <p:nvSpPr>
            <p:cNvPr id="28746" name="Line 43"/>
            <p:cNvSpPr>
              <a:spLocks noChangeShapeType="1"/>
            </p:cNvSpPr>
            <p:nvPr/>
          </p:nvSpPr>
          <p:spPr bwMode="auto">
            <a:xfrm flipH="1" flipV="1">
              <a:off x="2784" y="3624"/>
              <a:ext cx="184" cy="48"/>
            </a:xfrm>
            <a:prstGeom prst="line">
              <a:avLst/>
            </a:prstGeom>
            <a:noFill/>
            <a:ln w="25400">
              <a:solidFill>
                <a:srgbClr val="FF0000"/>
              </a:solidFill>
              <a:prstDash val="dash"/>
              <a:round/>
              <a:headEnd/>
              <a:tailEnd/>
            </a:ln>
          </p:spPr>
          <p:txBody>
            <a:bodyPr>
              <a:spAutoFit/>
            </a:bodyPr>
            <a:lstStyle/>
            <a:p>
              <a:endParaRPr lang="en-US"/>
            </a:p>
          </p:txBody>
        </p:sp>
        <p:grpSp>
          <p:nvGrpSpPr>
            <p:cNvPr id="28747" name="Group 44"/>
            <p:cNvGrpSpPr>
              <a:grpSpLocks/>
            </p:cNvGrpSpPr>
            <p:nvPr/>
          </p:nvGrpSpPr>
          <p:grpSpPr bwMode="auto">
            <a:xfrm>
              <a:off x="2749" y="3607"/>
              <a:ext cx="35" cy="36"/>
              <a:chOff x="854" y="3388"/>
              <a:chExt cx="176" cy="176"/>
            </a:xfrm>
          </p:grpSpPr>
          <p:sp>
            <p:nvSpPr>
              <p:cNvPr id="28748" name="Freeform 45"/>
              <p:cNvSpPr>
                <a:spLocks/>
              </p:cNvSpPr>
              <p:nvPr/>
            </p:nvSpPr>
            <p:spPr bwMode="auto">
              <a:xfrm>
                <a:off x="854" y="3476"/>
                <a:ext cx="88" cy="88"/>
              </a:xfrm>
              <a:custGeom>
                <a:avLst/>
                <a:gdLst>
                  <a:gd name="T0" fmla="*/ 88 w 176"/>
                  <a:gd name="T1" fmla="*/ 0 h 177"/>
                  <a:gd name="T2" fmla="*/ 0 w 176"/>
                  <a:gd name="T3" fmla="*/ 0 h 177"/>
                  <a:gd name="T4" fmla="*/ 1 w 176"/>
                  <a:gd name="T5" fmla="*/ 14 h 177"/>
                  <a:gd name="T6" fmla="*/ 5 w 176"/>
                  <a:gd name="T7" fmla="*/ 28 h 177"/>
                  <a:gd name="T8" fmla="*/ 10 w 176"/>
                  <a:gd name="T9" fmla="*/ 40 h 177"/>
                  <a:gd name="T10" fmla="*/ 17 w 176"/>
                  <a:gd name="T11" fmla="*/ 52 h 177"/>
                  <a:gd name="T12" fmla="*/ 26 w 176"/>
                  <a:gd name="T13" fmla="*/ 62 h 177"/>
                  <a:gd name="T14" fmla="*/ 37 w 176"/>
                  <a:gd name="T15" fmla="*/ 72 h 177"/>
                  <a:gd name="T16" fmla="*/ 48 w 176"/>
                  <a:gd name="T17" fmla="*/ 79 h 177"/>
                  <a:gd name="T18" fmla="*/ 61 w 176"/>
                  <a:gd name="T19" fmla="*/ 84 h 177"/>
                  <a:gd name="T20" fmla="*/ 75 w 176"/>
                  <a:gd name="T21" fmla="*/ 87 h 177"/>
                  <a:gd name="T22" fmla="*/ 88 w 176"/>
                  <a:gd name="T23" fmla="*/ 88 h 177"/>
                  <a:gd name="T24" fmla="*/ 88 w 176"/>
                  <a:gd name="T25" fmla="*/ 0 h 1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6"/>
                  <a:gd name="T40" fmla="*/ 0 h 177"/>
                  <a:gd name="T41" fmla="*/ 176 w 176"/>
                  <a:gd name="T42" fmla="*/ 177 h 1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6" h="177">
                    <a:moveTo>
                      <a:pt x="176" y="0"/>
                    </a:moveTo>
                    <a:lnTo>
                      <a:pt x="0" y="0"/>
                    </a:lnTo>
                    <a:lnTo>
                      <a:pt x="3" y="29"/>
                    </a:lnTo>
                    <a:lnTo>
                      <a:pt x="10" y="56"/>
                    </a:lnTo>
                    <a:lnTo>
                      <a:pt x="20" y="80"/>
                    </a:lnTo>
                    <a:lnTo>
                      <a:pt x="34" y="105"/>
                    </a:lnTo>
                    <a:lnTo>
                      <a:pt x="52" y="125"/>
                    </a:lnTo>
                    <a:lnTo>
                      <a:pt x="73" y="144"/>
                    </a:lnTo>
                    <a:lnTo>
                      <a:pt x="97" y="158"/>
                    </a:lnTo>
                    <a:lnTo>
                      <a:pt x="122" y="168"/>
                    </a:lnTo>
                    <a:lnTo>
                      <a:pt x="149" y="175"/>
                    </a:lnTo>
                    <a:lnTo>
                      <a:pt x="176" y="177"/>
                    </a:lnTo>
                    <a:lnTo>
                      <a:pt x="176" y="0"/>
                    </a:lnTo>
                    <a:close/>
                  </a:path>
                </a:pathLst>
              </a:custGeom>
              <a:solidFill>
                <a:schemeClr val="bg1"/>
              </a:solidFill>
              <a:ln w="1588">
                <a:solidFill>
                  <a:srgbClr val="000000"/>
                </a:solidFill>
                <a:prstDash val="solid"/>
                <a:round/>
                <a:headEnd/>
                <a:tailEnd/>
              </a:ln>
            </p:spPr>
            <p:txBody>
              <a:bodyPr/>
              <a:lstStyle/>
              <a:p>
                <a:endParaRPr lang="en-US"/>
              </a:p>
            </p:txBody>
          </p:sp>
          <p:sp>
            <p:nvSpPr>
              <p:cNvPr id="28749" name="Freeform 46"/>
              <p:cNvSpPr>
                <a:spLocks/>
              </p:cNvSpPr>
              <p:nvPr/>
            </p:nvSpPr>
            <p:spPr bwMode="auto">
              <a:xfrm>
                <a:off x="942" y="3388"/>
                <a:ext cx="88" cy="88"/>
              </a:xfrm>
              <a:custGeom>
                <a:avLst/>
                <a:gdLst>
                  <a:gd name="T0" fmla="*/ 88 w 177"/>
                  <a:gd name="T1" fmla="*/ 88 h 176"/>
                  <a:gd name="T2" fmla="*/ 0 w 177"/>
                  <a:gd name="T3" fmla="*/ 88 h 176"/>
                  <a:gd name="T4" fmla="*/ 0 w 177"/>
                  <a:gd name="T5" fmla="*/ 0 h 176"/>
                  <a:gd name="T6" fmla="*/ 14 w 177"/>
                  <a:gd name="T7" fmla="*/ 1 h 176"/>
                  <a:gd name="T8" fmla="*/ 28 w 177"/>
                  <a:gd name="T9" fmla="*/ 5 h 176"/>
                  <a:gd name="T10" fmla="*/ 40 w 177"/>
                  <a:gd name="T11" fmla="*/ 10 h 176"/>
                  <a:gd name="T12" fmla="*/ 52 w 177"/>
                  <a:gd name="T13" fmla="*/ 17 h 176"/>
                  <a:gd name="T14" fmla="*/ 62 w 177"/>
                  <a:gd name="T15" fmla="*/ 26 h 176"/>
                  <a:gd name="T16" fmla="*/ 72 w 177"/>
                  <a:gd name="T17" fmla="*/ 37 h 176"/>
                  <a:gd name="T18" fmla="*/ 79 w 177"/>
                  <a:gd name="T19" fmla="*/ 48 h 176"/>
                  <a:gd name="T20" fmla="*/ 84 w 177"/>
                  <a:gd name="T21" fmla="*/ 61 h 176"/>
                  <a:gd name="T22" fmla="*/ 87 w 177"/>
                  <a:gd name="T23" fmla="*/ 75 h 176"/>
                  <a:gd name="T24" fmla="*/ 88 w 177"/>
                  <a:gd name="T25" fmla="*/ 88 h 1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7"/>
                  <a:gd name="T40" fmla="*/ 0 h 176"/>
                  <a:gd name="T41" fmla="*/ 177 w 177"/>
                  <a:gd name="T42" fmla="*/ 176 h 17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7" h="176">
                    <a:moveTo>
                      <a:pt x="177" y="176"/>
                    </a:moveTo>
                    <a:lnTo>
                      <a:pt x="0" y="176"/>
                    </a:lnTo>
                    <a:lnTo>
                      <a:pt x="0" y="0"/>
                    </a:lnTo>
                    <a:lnTo>
                      <a:pt x="29" y="3"/>
                    </a:lnTo>
                    <a:lnTo>
                      <a:pt x="56" y="10"/>
                    </a:lnTo>
                    <a:lnTo>
                      <a:pt x="80" y="20"/>
                    </a:lnTo>
                    <a:lnTo>
                      <a:pt x="105" y="34"/>
                    </a:lnTo>
                    <a:lnTo>
                      <a:pt x="125" y="52"/>
                    </a:lnTo>
                    <a:lnTo>
                      <a:pt x="144" y="73"/>
                    </a:lnTo>
                    <a:lnTo>
                      <a:pt x="158" y="97"/>
                    </a:lnTo>
                    <a:lnTo>
                      <a:pt x="168" y="122"/>
                    </a:lnTo>
                    <a:lnTo>
                      <a:pt x="175" y="149"/>
                    </a:lnTo>
                    <a:lnTo>
                      <a:pt x="177" y="176"/>
                    </a:lnTo>
                    <a:close/>
                  </a:path>
                </a:pathLst>
              </a:custGeom>
              <a:solidFill>
                <a:schemeClr val="bg1"/>
              </a:solidFill>
              <a:ln w="1588">
                <a:solidFill>
                  <a:srgbClr val="000000"/>
                </a:solidFill>
                <a:prstDash val="solid"/>
                <a:round/>
                <a:headEnd/>
                <a:tailEnd/>
              </a:ln>
            </p:spPr>
            <p:txBody>
              <a:bodyPr/>
              <a:lstStyle/>
              <a:p>
                <a:endParaRPr lang="en-US"/>
              </a:p>
            </p:txBody>
          </p:sp>
          <p:sp>
            <p:nvSpPr>
              <p:cNvPr id="28750" name="Freeform 47"/>
              <p:cNvSpPr>
                <a:spLocks/>
              </p:cNvSpPr>
              <p:nvPr/>
            </p:nvSpPr>
            <p:spPr bwMode="auto">
              <a:xfrm>
                <a:off x="942" y="3476"/>
                <a:ext cx="88" cy="88"/>
              </a:xfrm>
              <a:custGeom>
                <a:avLst/>
                <a:gdLst>
                  <a:gd name="T0" fmla="*/ 0 w 177"/>
                  <a:gd name="T1" fmla="*/ 0 h 177"/>
                  <a:gd name="T2" fmla="*/ 88 w 177"/>
                  <a:gd name="T3" fmla="*/ 0 h 177"/>
                  <a:gd name="T4" fmla="*/ 87 w 177"/>
                  <a:gd name="T5" fmla="*/ 14 h 177"/>
                  <a:gd name="T6" fmla="*/ 84 w 177"/>
                  <a:gd name="T7" fmla="*/ 28 h 177"/>
                  <a:gd name="T8" fmla="*/ 79 w 177"/>
                  <a:gd name="T9" fmla="*/ 40 h 177"/>
                  <a:gd name="T10" fmla="*/ 72 w 177"/>
                  <a:gd name="T11" fmla="*/ 52 h 177"/>
                  <a:gd name="T12" fmla="*/ 62 w 177"/>
                  <a:gd name="T13" fmla="*/ 62 h 177"/>
                  <a:gd name="T14" fmla="*/ 52 w 177"/>
                  <a:gd name="T15" fmla="*/ 72 h 177"/>
                  <a:gd name="T16" fmla="*/ 40 w 177"/>
                  <a:gd name="T17" fmla="*/ 79 h 177"/>
                  <a:gd name="T18" fmla="*/ 28 w 177"/>
                  <a:gd name="T19" fmla="*/ 84 h 177"/>
                  <a:gd name="T20" fmla="*/ 14 w 177"/>
                  <a:gd name="T21" fmla="*/ 87 h 177"/>
                  <a:gd name="T22" fmla="*/ 0 w 177"/>
                  <a:gd name="T23" fmla="*/ 88 h 177"/>
                  <a:gd name="T24" fmla="*/ 0 w 177"/>
                  <a:gd name="T25" fmla="*/ 0 h 1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7"/>
                  <a:gd name="T40" fmla="*/ 0 h 177"/>
                  <a:gd name="T41" fmla="*/ 177 w 177"/>
                  <a:gd name="T42" fmla="*/ 177 h 1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7" h="177">
                    <a:moveTo>
                      <a:pt x="0" y="0"/>
                    </a:moveTo>
                    <a:lnTo>
                      <a:pt x="177" y="0"/>
                    </a:lnTo>
                    <a:lnTo>
                      <a:pt x="175" y="29"/>
                    </a:lnTo>
                    <a:lnTo>
                      <a:pt x="168" y="56"/>
                    </a:lnTo>
                    <a:lnTo>
                      <a:pt x="158" y="80"/>
                    </a:lnTo>
                    <a:lnTo>
                      <a:pt x="144" y="105"/>
                    </a:lnTo>
                    <a:lnTo>
                      <a:pt x="125" y="125"/>
                    </a:lnTo>
                    <a:lnTo>
                      <a:pt x="105" y="144"/>
                    </a:lnTo>
                    <a:lnTo>
                      <a:pt x="80" y="158"/>
                    </a:lnTo>
                    <a:lnTo>
                      <a:pt x="56" y="168"/>
                    </a:lnTo>
                    <a:lnTo>
                      <a:pt x="29" y="175"/>
                    </a:lnTo>
                    <a:lnTo>
                      <a:pt x="0" y="177"/>
                    </a:lnTo>
                    <a:lnTo>
                      <a:pt x="0" y="0"/>
                    </a:lnTo>
                    <a:close/>
                  </a:path>
                </a:pathLst>
              </a:custGeom>
              <a:solidFill>
                <a:srgbClr val="FF3300"/>
              </a:solidFill>
              <a:ln w="1588">
                <a:solidFill>
                  <a:srgbClr val="FF3300"/>
                </a:solidFill>
                <a:prstDash val="solid"/>
                <a:round/>
                <a:headEnd/>
                <a:tailEnd/>
              </a:ln>
            </p:spPr>
            <p:txBody>
              <a:bodyPr/>
              <a:lstStyle/>
              <a:p>
                <a:endParaRPr lang="en-US"/>
              </a:p>
            </p:txBody>
          </p:sp>
          <p:sp>
            <p:nvSpPr>
              <p:cNvPr id="28751" name="Freeform 48"/>
              <p:cNvSpPr>
                <a:spLocks/>
              </p:cNvSpPr>
              <p:nvPr/>
            </p:nvSpPr>
            <p:spPr bwMode="auto">
              <a:xfrm>
                <a:off x="854" y="3388"/>
                <a:ext cx="88" cy="88"/>
              </a:xfrm>
              <a:custGeom>
                <a:avLst/>
                <a:gdLst>
                  <a:gd name="T0" fmla="*/ 0 w 176"/>
                  <a:gd name="T1" fmla="*/ 88 h 176"/>
                  <a:gd name="T2" fmla="*/ 88 w 176"/>
                  <a:gd name="T3" fmla="*/ 88 h 176"/>
                  <a:gd name="T4" fmla="*/ 88 w 176"/>
                  <a:gd name="T5" fmla="*/ 0 h 176"/>
                  <a:gd name="T6" fmla="*/ 75 w 176"/>
                  <a:gd name="T7" fmla="*/ 1 h 176"/>
                  <a:gd name="T8" fmla="*/ 61 w 176"/>
                  <a:gd name="T9" fmla="*/ 5 h 176"/>
                  <a:gd name="T10" fmla="*/ 48 w 176"/>
                  <a:gd name="T11" fmla="*/ 10 h 176"/>
                  <a:gd name="T12" fmla="*/ 37 w 176"/>
                  <a:gd name="T13" fmla="*/ 17 h 176"/>
                  <a:gd name="T14" fmla="*/ 26 w 176"/>
                  <a:gd name="T15" fmla="*/ 26 h 176"/>
                  <a:gd name="T16" fmla="*/ 17 w 176"/>
                  <a:gd name="T17" fmla="*/ 37 h 176"/>
                  <a:gd name="T18" fmla="*/ 10 w 176"/>
                  <a:gd name="T19" fmla="*/ 48 h 176"/>
                  <a:gd name="T20" fmla="*/ 5 w 176"/>
                  <a:gd name="T21" fmla="*/ 61 h 176"/>
                  <a:gd name="T22" fmla="*/ 1 w 176"/>
                  <a:gd name="T23" fmla="*/ 75 h 176"/>
                  <a:gd name="T24" fmla="*/ 0 w 176"/>
                  <a:gd name="T25" fmla="*/ 88 h 1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6"/>
                  <a:gd name="T40" fmla="*/ 0 h 176"/>
                  <a:gd name="T41" fmla="*/ 176 w 176"/>
                  <a:gd name="T42" fmla="*/ 176 h 17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6" h="176">
                    <a:moveTo>
                      <a:pt x="0" y="176"/>
                    </a:moveTo>
                    <a:lnTo>
                      <a:pt x="176" y="176"/>
                    </a:lnTo>
                    <a:lnTo>
                      <a:pt x="176" y="0"/>
                    </a:lnTo>
                    <a:lnTo>
                      <a:pt x="149" y="3"/>
                    </a:lnTo>
                    <a:lnTo>
                      <a:pt x="122" y="10"/>
                    </a:lnTo>
                    <a:lnTo>
                      <a:pt x="97" y="20"/>
                    </a:lnTo>
                    <a:lnTo>
                      <a:pt x="73" y="34"/>
                    </a:lnTo>
                    <a:lnTo>
                      <a:pt x="52" y="52"/>
                    </a:lnTo>
                    <a:lnTo>
                      <a:pt x="34" y="73"/>
                    </a:lnTo>
                    <a:lnTo>
                      <a:pt x="20" y="97"/>
                    </a:lnTo>
                    <a:lnTo>
                      <a:pt x="10" y="122"/>
                    </a:lnTo>
                    <a:lnTo>
                      <a:pt x="3" y="149"/>
                    </a:lnTo>
                    <a:lnTo>
                      <a:pt x="0" y="176"/>
                    </a:lnTo>
                    <a:close/>
                  </a:path>
                </a:pathLst>
              </a:custGeom>
              <a:solidFill>
                <a:srgbClr val="FF3300"/>
              </a:solidFill>
              <a:ln w="1588">
                <a:solidFill>
                  <a:srgbClr val="FF3300"/>
                </a:solidFill>
                <a:prstDash val="solid"/>
                <a:round/>
                <a:headEnd/>
                <a:tailEnd/>
              </a:ln>
            </p:spPr>
            <p:txBody>
              <a:bodyPr/>
              <a:lstStyle/>
              <a:p>
                <a:endParaRPr lang="en-US"/>
              </a:p>
            </p:txBody>
          </p:sp>
          <p:sp>
            <p:nvSpPr>
              <p:cNvPr id="28752" name="Oval 49"/>
              <p:cNvSpPr>
                <a:spLocks noChangeArrowheads="1"/>
              </p:cNvSpPr>
              <p:nvPr/>
            </p:nvSpPr>
            <p:spPr bwMode="auto">
              <a:xfrm>
                <a:off x="854" y="3388"/>
                <a:ext cx="176" cy="176"/>
              </a:xfrm>
              <a:prstGeom prst="ellipse">
                <a:avLst/>
              </a:prstGeom>
              <a:noFill/>
              <a:ln w="9525">
                <a:solidFill>
                  <a:srgbClr val="FF3300"/>
                </a:solidFill>
                <a:round/>
                <a:headEnd/>
                <a:tailEnd/>
              </a:ln>
            </p:spPr>
            <p:txBody>
              <a:bodyPr anchor="ctr">
                <a:spAutoFit/>
              </a:bodyPr>
              <a:lstStyle/>
              <a:p>
                <a:endParaRPr lang="en-US"/>
              </a:p>
            </p:txBody>
          </p:sp>
        </p:grpSp>
      </p:grpSp>
      <p:grpSp>
        <p:nvGrpSpPr>
          <p:cNvPr id="28701" name="Group 53"/>
          <p:cNvGrpSpPr>
            <a:grpSpLocks/>
          </p:cNvGrpSpPr>
          <p:nvPr/>
        </p:nvGrpSpPr>
        <p:grpSpPr bwMode="auto">
          <a:xfrm>
            <a:off x="5078413" y="2809875"/>
            <a:ext cx="584200" cy="2320925"/>
            <a:chOff x="2441" y="1756"/>
            <a:chExt cx="368" cy="1462"/>
          </a:xfrm>
        </p:grpSpPr>
        <p:sp>
          <p:nvSpPr>
            <p:cNvPr id="28742" name="Freeform 54"/>
            <p:cNvSpPr>
              <a:spLocks/>
            </p:cNvSpPr>
            <p:nvPr/>
          </p:nvSpPr>
          <p:spPr bwMode="auto">
            <a:xfrm>
              <a:off x="2546" y="2477"/>
              <a:ext cx="263" cy="741"/>
            </a:xfrm>
            <a:custGeom>
              <a:avLst/>
              <a:gdLst>
                <a:gd name="T0" fmla="*/ 32 w 263"/>
                <a:gd name="T1" fmla="*/ 741 h 741"/>
                <a:gd name="T2" fmla="*/ 13 w 263"/>
                <a:gd name="T3" fmla="*/ 652 h 741"/>
                <a:gd name="T4" fmla="*/ 3 w 263"/>
                <a:gd name="T5" fmla="*/ 562 h 741"/>
                <a:gd name="T6" fmla="*/ 3 w 263"/>
                <a:gd name="T7" fmla="*/ 433 h 741"/>
                <a:gd name="T8" fmla="*/ 19 w 263"/>
                <a:gd name="T9" fmla="*/ 319 h 741"/>
                <a:gd name="T10" fmla="*/ 48 w 263"/>
                <a:gd name="T11" fmla="*/ 231 h 741"/>
                <a:gd name="T12" fmla="*/ 97 w 263"/>
                <a:gd name="T13" fmla="*/ 150 h 741"/>
                <a:gd name="T14" fmla="*/ 172 w 263"/>
                <a:gd name="T15" fmla="*/ 71 h 741"/>
                <a:gd name="T16" fmla="*/ 263 w 263"/>
                <a:gd name="T17" fmla="*/ 0 h 74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3"/>
                <a:gd name="T28" fmla="*/ 0 h 741"/>
                <a:gd name="T29" fmla="*/ 263 w 263"/>
                <a:gd name="T30" fmla="*/ 741 h 74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3" h="741">
                  <a:moveTo>
                    <a:pt x="32" y="741"/>
                  </a:moveTo>
                  <a:cubicBezTo>
                    <a:pt x="29" y="726"/>
                    <a:pt x="18" y="682"/>
                    <a:pt x="13" y="652"/>
                  </a:cubicBezTo>
                  <a:cubicBezTo>
                    <a:pt x="8" y="622"/>
                    <a:pt x="5" y="598"/>
                    <a:pt x="3" y="562"/>
                  </a:cubicBezTo>
                  <a:cubicBezTo>
                    <a:pt x="1" y="526"/>
                    <a:pt x="0" y="473"/>
                    <a:pt x="3" y="433"/>
                  </a:cubicBezTo>
                  <a:cubicBezTo>
                    <a:pt x="6" y="393"/>
                    <a:pt x="12" y="353"/>
                    <a:pt x="19" y="319"/>
                  </a:cubicBezTo>
                  <a:cubicBezTo>
                    <a:pt x="26" y="285"/>
                    <a:pt x="35" y="259"/>
                    <a:pt x="48" y="231"/>
                  </a:cubicBezTo>
                  <a:cubicBezTo>
                    <a:pt x="61" y="203"/>
                    <a:pt x="76" y="177"/>
                    <a:pt x="97" y="150"/>
                  </a:cubicBezTo>
                  <a:cubicBezTo>
                    <a:pt x="118" y="123"/>
                    <a:pt x="144" y="96"/>
                    <a:pt x="172" y="71"/>
                  </a:cubicBezTo>
                  <a:cubicBezTo>
                    <a:pt x="200" y="46"/>
                    <a:pt x="248" y="12"/>
                    <a:pt x="263" y="0"/>
                  </a:cubicBezTo>
                </a:path>
              </a:pathLst>
            </a:custGeom>
            <a:noFill/>
            <a:ln w="12700" cap="flat" cmpd="sng">
              <a:solidFill>
                <a:schemeClr val="tx1"/>
              </a:solidFill>
              <a:prstDash val="solid"/>
              <a:round/>
              <a:headEnd type="none" w="med" len="med"/>
              <a:tailEnd type="none" w="med" len="med"/>
            </a:ln>
          </p:spPr>
          <p:txBody>
            <a:bodyPr anchor="ctr">
              <a:spAutoFit/>
            </a:bodyPr>
            <a:lstStyle/>
            <a:p>
              <a:endParaRPr lang="en-US"/>
            </a:p>
          </p:txBody>
        </p:sp>
        <p:sp>
          <p:nvSpPr>
            <p:cNvPr id="28743" name="Freeform 55"/>
            <p:cNvSpPr>
              <a:spLocks/>
            </p:cNvSpPr>
            <p:nvPr/>
          </p:nvSpPr>
          <p:spPr bwMode="auto">
            <a:xfrm>
              <a:off x="2441" y="1756"/>
              <a:ext cx="368" cy="726"/>
            </a:xfrm>
            <a:custGeom>
              <a:avLst/>
              <a:gdLst>
                <a:gd name="T0" fmla="*/ 0 w 368"/>
                <a:gd name="T1" fmla="*/ 0 h 726"/>
                <a:gd name="T2" fmla="*/ 57 w 368"/>
                <a:gd name="T3" fmla="*/ 102 h 726"/>
                <a:gd name="T4" fmla="*/ 117 w 368"/>
                <a:gd name="T5" fmla="*/ 213 h 726"/>
                <a:gd name="T6" fmla="*/ 168 w 368"/>
                <a:gd name="T7" fmla="*/ 307 h 726"/>
                <a:gd name="T8" fmla="*/ 224 w 368"/>
                <a:gd name="T9" fmla="*/ 425 h 726"/>
                <a:gd name="T10" fmla="*/ 282 w 368"/>
                <a:gd name="T11" fmla="*/ 545 h 726"/>
                <a:gd name="T12" fmla="*/ 336 w 368"/>
                <a:gd name="T13" fmla="*/ 660 h 726"/>
                <a:gd name="T14" fmla="*/ 368 w 368"/>
                <a:gd name="T15" fmla="*/ 726 h 726"/>
                <a:gd name="T16" fmla="*/ 0 60000 65536"/>
                <a:gd name="T17" fmla="*/ 0 60000 65536"/>
                <a:gd name="T18" fmla="*/ 0 60000 65536"/>
                <a:gd name="T19" fmla="*/ 0 60000 65536"/>
                <a:gd name="T20" fmla="*/ 0 60000 65536"/>
                <a:gd name="T21" fmla="*/ 0 60000 65536"/>
                <a:gd name="T22" fmla="*/ 0 60000 65536"/>
                <a:gd name="T23" fmla="*/ 0 60000 65536"/>
                <a:gd name="T24" fmla="*/ 0 w 368"/>
                <a:gd name="T25" fmla="*/ 0 h 726"/>
                <a:gd name="T26" fmla="*/ 368 w 368"/>
                <a:gd name="T27" fmla="*/ 726 h 7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68" h="726">
                  <a:moveTo>
                    <a:pt x="0" y="0"/>
                  </a:moveTo>
                  <a:cubicBezTo>
                    <a:pt x="10" y="17"/>
                    <a:pt x="37" y="66"/>
                    <a:pt x="57" y="102"/>
                  </a:cubicBezTo>
                  <a:cubicBezTo>
                    <a:pt x="77" y="138"/>
                    <a:pt x="99" y="179"/>
                    <a:pt x="117" y="213"/>
                  </a:cubicBezTo>
                  <a:cubicBezTo>
                    <a:pt x="135" y="247"/>
                    <a:pt x="150" y="272"/>
                    <a:pt x="168" y="307"/>
                  </a:cubicBezTo>
                  <a:cubicBezTo>
                    <a:pt x="186" y="342"/>
                    <a:pt x="205" y="385"/>
                    <a:pt x="224" y="425"/>
                  </a:cubicBezTo>
                  <a:cubicBezTo>
                    <a:pt x="243" y="465"/>
                    <a:pt x="263" y="506"/>
                    <a:pt x="282" y="545"/>
                  </a:cubicBezTo>
                  <a:cubicBezTo>
                    <a:pt x="301" y="584"/>
                    <a:pt x="322" y="630"/>
                    <a:pt x="336" y="660"/>
                  </a:cubicBezTo>
                  <a:cubicBezTo>
                    <a:pt x="350" y="690"/>
                    <a:pt x="361" y="712"/>
                    <a:pt x="368" y="726"/>
                  </a:cubicBezTo>
                </a:path>
              </a:pathLst>
            </a:custGeom>
            <a:noFill/>
            <a:ln w="12700" cap="flat" cmpd="sng">
              <a:solidFill>
                <a:schemeClr val="tx1"/>
              </a:solidFill>
              <a:prstDash val="solid"/>
              <a:round/>
              <a:headEnd type="none" w="med" len="med"/>
              <a:tailEnd type="none" w="med" len="med"/>
            </a:ln>
          </p:spPr>
          <p:txBody>
            <a:bodyPr anchor="ctr">
              <a:spAutoFit/>
            </a:bodyPr>
            <a:lstStyle/>
            <a:p>
              <a:endParaRPr lang="en-US"/>
            </a:p>
          </p:txBody>
        </p:sp>
      </p:grpSp>
      <p:sp>
        <p:nvSpPr>
          <p:cNvPr id="28702" name="Line 56"/>
          <p:cNvSpPr>
            <a:spLocks noChangeShapeType="1"/>
          </p:cNvSpPr>
          <p:nvPr/>
        </p:nvSpPr>
        <p:spPr bwMode="auto">
          <a:xfrm flipV="1">
            <a:off x="4973638" y="5276850"/>
            <a:ext cx="736600" cy="549275"/>
          </a:xfrm>
          <a:prstGeom prst="line">
            <a:avLst/>
          </a:prstGeom>
          <a:noFill/>
          <a:ln w="25400">
            <a:solidFill>
              <a:srgbClr val="FF0000"/>
            </a:solidFill>
            <a:prstDash val="dash"/>
            <a:round/>
            <a:headEnd/>
            <a:tailEnd/>
          </a:ln>
        </p:spPr>
        <p:txBody>
          <a:bodyPr>
            <a:spAutoFit/>
          </a:bodyPr>
          <a:lstStyle/>
          <a:p>
            <a:endParaRPr lang="en-US"/>
          </a:p>
        </p:txBody>
      </p:sp>
      <p:sp>
        <p:nvSpPr>
          <p:cNvPr id="28703" name="Line 57"/>
          <p:cNvSpPr>
            <a:spLocks noChangeShapeType="1"/>
          </p:cNvSpPr>
          <p:nvPr/>
        </p:nvSpPr>
        <p:spPr bwMode="auto">
          <a:xfrm flipH="1" flipV="1">
            <a:off x="4067175" y="5059363"/>
            <a:ext cx="323850" cy="688975"/>
          </a:xfrm>
          <a:prstGeom prst="line">
            <a:avLst/>
          </a:prstGeom>
          <a:noFill/>
          <a:ln w="25400">
            <a:solidFill>
              <a:srgbClr val="FF0000"/>
            </a:solidFill>
            <a:prstDash val="dash"/>
            <a:round/>
            <a:headEnd/>
            <a:tailEnd/>
          </a:ln>
        </p:spPr>
        <p:txBody>
          <a:bodyPr>
            <a:spAutoFit/>
          </a:bodyPr>
          <a:lstStyle/>
          <a:p>
            <a:endParaRPr lang="en-US"/>
          </a:p>
        </p:txBody>
      </p:sp>
      <p:grpSp>
        <p:nvGrpSpPr>
          <p:cNvPr id="28704" name="Group 58"/>
          <p:cNvGrpSpPr>
            <a:grpSpLocks/>
          </p:cNvGrpSpPr>
          <p:nvPr/>
        </p:nvGrpSpPr>
        <p:grpSpPr bwMode="auto">
          <a:xfrm>
            <a:off x="4043363" y="5030788"/>
            <a:ext cx="55562" cy="57150"/>
            <a:chOff x="854" y="3388"/>
            <a:chExt cx="176" cy="176"/>
          </a:xfrm>
        </p:grpSpPr>
        <p:sp>
          <p:nvSpPr>
            <p:cNvPr id="28737" name="Freeform 59"/>
            <p:cNvSpPr>
              <a:spLocks/>
            </p:cNvSpPr>
            <p:nvPr/>
          </p:nvSpPr>
          <p:spPr bwMode="auto">
            <a:xfrm>
              <a:off x="854" y="3476"/>
              <a:ext cx="88" cy="88"/>
            </a:xfrm>
            <a:custGeom>
              <a:avLst/>
              <a:gdLst>
                <a:gd name="T0" fmla="*/ 88 w 176"/>
                <a:gd name="T1" fmla="*/ 0 h 177"/>
                <a:gd name="T2" fmla="*/ 0 w 176"/>
                <a:gd name="T3" fmla="*/ 0 h 177"/>
                <a:gd name="T4" fmla="*/ 1 w 176"/>
                <a:gd name="T5" fmla="*/ 14 h 177"/>
                <a:gd name="T6" fmla="*/ 5 w 176"/>
                <a:gd name="T7" fmla="*/ 28 h 177"/>
                <a:gd name="T8" fmla="*/ 10 w 176"/>
                <a:gd name="T9" fmla="*/ 40 h 177"/>
                <a:gd name="T10" fmla="*/ 17 w 176"/>
                <a:gd name="T11" fmla="*/ 52 h 177"/>
                <a:gd name="T12" fmla="*/ 26 w 176"/>
                <a:gd name="T13" fmla="*/ 62 h 177"/>
                <a:gd name="T14" fmla="*/ 37 w 176"/>
                <a:gd name="T15" fmla="*/ 72 h 177"/>
                <a:gd name="T16" fmla="*/ 48 w 176"/>
                <a:gd name="T17" fmla="*/ 79 h 177"/>
                <a:gd name="T18" fmla="*/ 61 w 176"/>
                <a:gd name="T19" fmla="*/ 84 h 177"/>
                <a:gd name="T20" fmla="*/ 75 w 176"/>
                <a:gd name="T21" fmla="*/ 87 h 177"/>
                <a:gd name="T22" fmla="*/ 88 w 176"/>
                <a:gd name="T23" fmla="*/ 88 h 177"/>
                <a:gd name="T24" fmla="*/ 88 w 176"/>
                <a:gd name="T25" fmla="*/ 0 h 1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6"/>
                <a:gd name="T40" fmla="*/ 0 h 177"/>
                <a:gd name="T41" fmla="*/ 176 w 176"/>
                <a:gd name="T42" fmla="*/ 177 h 1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6" h="177">
                  <a:moveTo>
                    <a:pt x="176" y="0"/>
                  </a:moveTo>
                  <a:lnTo>
                    <a:pt x="0" y="0"/>
                  </a:lnTo>
                  <a:lnTo>
                    <a:pt x="3" y="29"/>
                  </a:lnTo>
                  <a:lnTo>
                    <a:pt x="10" y="56"/>
                  </a:lnTo>
                  <a:lnTo>
                    <a:pt x="20" y="80"/>
                  </a:lnTo>
                  <a:lnTo>
                    <a:pt x="34" y="105"/>
                  </a:lnTo>
                  <a:lnTo>
                    <a:pt x="52" y="125"/>
                  </a:lnTo>
                  <a:lnTo>
                    <a:pt x="73" y="144"/>
                  </a:lnTo>
                  <a:lnTo>
                    <a:pt x="97" y="158"/>
                  </a:lnTo>
                  <a:lnTo>
                    <a:pt x="122" y="168"/>
                  </a:lnTo>
                  <a:lnTo>
                    <a:pt x="149" y="175"/>
                  </a:lnTo>
                  <a:lnTo>
                    <a:pt x="176" y="177"/>
                  </a:lnTo>
                  <a:lnTo>
                    <a:pt x="176" y="0"/>
                  </a:lnTo>
                  <a:close/>
                </a:path>
              </a:pathLst>
            </a:custGeom>
            <a:solidFill>
              <a:schemeClr val="bg1"/>
            </a:solidFill>
            <a:ln w="1588">
              <a:solidFill>
                <a:srgbClr val="000000"/>
              </a:solidFill>
              <a:prstDash val="solid"/>
              <a:round/>
              <a:headEnd/>
              <a:tailEnd/>
            </a:ln>
          </p:spPr>
          <p:txBody>
            <a:bodyPr/>
            <a:lstStyle/>
            <a:p>
              <a:endParaRPr lang="en-US"/>
            </a:p>
          </p:txBody>
        </p:sp>
        <p:sp>
          <p:nvSpPr>
            <p:cNvPr id="28738" name="Freeform 60"/>
            <p:cNvSpPr>
              <a:spLocks/>
            </p:cNvSpPr>
            <p:nvPr/>
          </p:nvSpPr>
          <p:spPr bwMode="auto">
            <a:xfrm>
              <a:off x="942" y="3388"/>
              <a:ext cx="88" cy="88"/>
            </a:xfrm>
            <a:custGeom>
              <a:avLst/>
              <a:gdLst>
                <a:gd name="T0" fmla="*/ 88 w 177"/>
                <a:gd name="T1" fmla="*/ 88 h 176"/>
                <a:gd name="T2" fmla="*/ 0 w 177"/>
                <a:gd name="T3" fmla="*/ 88 h 176"/>
                <a:gd name="T4" fmla="*/ 0 w 177"/>
                <a:gd name="T5" fmla="*/ 0 h 176"/>
                <a:gd name="T6" fmla="*/ 14 w 177"/>
                <a:gd name="T7" fmla="*/ 1 h 176"/>
                <a:gd name="T8" fmla="*/ 28 w 177"/>
                <a:gd name="T9" fmla="*/ 5 h 176"/>
                <a:gd name="T10" fmla="*/ 40 w 177"/>
                <a:gd name="T11" fmla="*/ 10 h 176"/>
                <a:gd name="T12" fmla="*/ 52 w 177"/>
                <a:gd name="T13" fmla="*/ 17 h 176"/>
                <a:gd name="T14" fmla="*/ 62 w 177"/>
                <a:gd name="T15" fmla="*/ 26 h 176"/>
                <a:gd name="T16" fmla="*/ 72 w 177"/>
                <a:gd name="T17" fmla="*/ 37 h 176"/>
                <a:gd name="T18" fmla="*/ 79 w 177"/>
                <a:gd name="T19" fmla="*/ 48 h 176"/>
                <a:gd name="T20" fmla="*/ 84 w 177"/>
                <a:gd name="T21" fmla="*/ 61 h 176"/>
                <a:gd name="T22" fmla="*/ 87 w 177"/>
                <a:gd name="T23" fmla="*/ 75 h 176"/>
                <a:gd name="T24" fmla="*/ 88 w 177"/>
                <a:gd name="T25" fmla="*/ 88 h 1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7"/>
                <a:gd name="T40" fmla="*/ 0 h 176"/>
                <a:gd name="T41" fmla="*/ 177 w 177"/>
                <a:gd name="T42" fmla="*/ 176 h 17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7" h="176">
                  <a:moveTo>
                    <a:pt x="177" y="176"/>
                  </a:moveTo>
                  <a:lnTo>
                    <a:pt x="0" y="176"/>
                  </a:lnTo>
                  <a:lnTo>
                    <a:pt x="0" y="0"/>
                  </a:lnTo>
                  <a:lnTo>
                    <a:pt x="29" y="3"/>
                  </a:lnTo>
                  <a:lnTo>
                    <a:pt x="56" y="10"/>
                  </a:lnTo>
                  <a:lnTo>
                    <a:pt x="80" y="20"/>
                  </a:lnTo>
                  <a:lnTo>
                    <a:pt x="105" y="34"/>
                  </a:lnTo>
                  <a:lnTo>
                    <a:pt x="125" y="52"/>
                  </a:lnTo>
                  <a:lnTo>
                    <a:pt x="144" y="73"/>
                  </a:lnTo>
                  <a:lnTo>
                    <a:pt x="158" y="97"/>
                  </a:lnTo>
                  <a:lnTo>
                    <a:pt x="168" y="122"/>
                  </a:lnTo>
                  <a:lnTo>
                    <a:pt x="175" y="149"/>
                  </a:lnTo>
                  <a:lnTo>
                    <a:pt x="177" y="176"/>
                  </a:lnTo>
                  <a:close/>
                </a:path>
              </a:pathLst>
            </a:custGeom>
            <a:solidFill>
              <a:schemeClr val="bg1"/>
            </a:solidFill>
            <a:ln w="1588">
              <a:solidFill>
                <a:srgbClr val="000000"/>
              </a:solidFill>
              <a:prstDash val="solid"/>
              <a:round/>
              <a:headEnd/>
              <a:tailEnd/>
            </a:ln>
          </p:spPr>
          <p:txBody>
            <a:bodyPr/>
            <a:lstStyle/>
            <a:p>
              <a:endParaRPr lang="en-US"/>
            </a:p>
          </p:txBody>
        </p:sp>
        <p:sp>
          <p:nvSpPr>
            <p:cNvPr id="28739" name="Freeform 61"/>
            <p:cNvSpPr>
              <a:spLocks/>
            </p:cNvSpPr>
            <p:nvPr/>
          </p:nvSpPr>
          <p:spPr bwMode="auto">
            <a:xfrm>
              <a:off x="942" y="3476"/>
              <a:ext cx="88" cy="88"/>
            </a:xfrm>
            <a:custGeom>
              <a:avLst/>
              <a:gdLst>
                <a:gd name="T0" fmla="*/ 0 w 177"/>
                <a:gd name="T1" fmla="*/ 0 h 177"/>
                <a:gd name="T2" fmla="*/ 88 w 177"/>
                <a:gd name="T3" fmla="*/ 0 h 177"/>
                <a:gd name="T4" fmla="*/ 87 w 177"/>
                <a:gd name="T5" fmla="*/ 14 h 177"/>
                <a:gd name="T6" fmla="*/ 84 w 177"/>
                <a:gd name="T7" fmla="*/ 28 h 177"/>
                <a:gd name="T8" fmla="*/ 79 w 177"/>
                <a:gd name="T9" fmla="*/ 40 h 177"/>
                <a:gd name="T10" fmla="*/ 72 w 177"/>
                <a:gd name="T11" fmla="*/ 52 h 177"/>
                <a:gd name="T12" fmla="*/ 62 w 177"/>
                <a:gd name="T13" fmla="*/ 62 h 177"/>
                <a:gd name="T14" fmla="*/ 52 w 177"/>
                <a:gd name="T15" fmla="*/ 72 h 177"/>
                <a:gd name="T16" fmla="*/ 40 w 177"/>
                <a:gd name="T17" fmla="*/ 79 h 177"/>
                <a:gd name="T18" fmla="*/ 28 w 177"/>
                <a:gd name="T19" fmla="*/ 84 h 177"/>
                <a:gd name="T20" fmla="*/ 14 w 177"/>
                <a:gd name="T21" fmla="*/ 87 h 177"/>
                <a:gd name="T22" fmla="*/ 0 w 177"/>
                <a:gd name="T23" fmla="*/ 88 h 177"/>
                <a:gd name="T24" fmla="*/ 0 w 177"/>
                <a:gd name="T25" fmla="*/ 0 h 1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7"/>
                <a:gd name="T40" fmla="*/ 0 h 177"/>
                <a:gd name="T41" fmla="*/ 177 w 177"/>
                <a:gd name="T42" fmla="*/ 177 h 1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7" h="177">
                  <a:moveTo>
                    <a:pt x="0" y="0"/>
                  </a:moveTo>
                  <a:lnTo>
                    <a:pt x="177" y="0"/>
                  </a:lnTo>
                  <a:lnTo>
                    <a:pt x="175" y="29"/>
                  </a:lnTo>
                  <a:lnTo>
                    <a:pt x="168" y="56"/>
                  </a:lnTo>
                  <a:lnTo>
                    <a:pt x="158" y="80"/>
                  </a:lnTo>
                  <a:lnTo>
                    <a:pt x="144" y="105"/>
                  </a:lnTo>
                  <a:lnTo>
                    <a:pt x="125" y="125"/>
                  </a:lnTo>
                  <a:lnTo>
                    <a:pt x="105" y="144"/>
                  </a:lnTo>
                  <a:lnTo>
                    <a:pt x="80" y="158"/>
                  </a:lnTo>
                  <a:lnTo>
                    <a:pt x="56" y="168"/>
                  </a:lnTo>
                  <a:lnTo>
                    <a:pt x="29" y="175"/>
                  </a:lnTo>
                  <a:lnTo>
                    <a:pt x="0" y="177"/>
                  </a:lnTo>
                  <a:lnTo>
                    <a:pt x="0" y="0"/>
                  </a:lnTo>
                  <a:close/>
                </a:path>
              </a:pathLst>
            </a:custGeom>
            <a:solidFill>
              <a:srgbClr val="FF3300"/>
            </a:solidFill>
            <a:ln w="1588">
              <a:solidFill>
                <a:srgbClr val="FF3300"/>
              </a:solidFill>
              <a:prstDash val="solid"/>
              <a:round/>
              <a:headEnd/>
              <a:tailEnd/>
            </a:ln>
          </p:spPr>
          <p:txBody>
            <a:bodyPr/>
            <a:lstStyle/>
            <a:p>
              <a:endParaRPr lang="en-US"/>
            </a:p>
          </p:txBody>
        </p:sp>
        <p:sp>
          <p:nvSpPr>
            <p:cNvPr id="28740" name="Freeform 62"/>
            <p:cNvSpPr>
              <a:spLocks/>
            </p:cNvSpPr>
            <p:nvPr/>
          </p:nvSpPr>
          <p:spPr bwMode="auto">
            <a:xfrm>
              <a:off x="854" y="3388"/>
              <a:ext cx="88" cy="88"/>
            </a:xfrm>
            <a:custGeom>
              <a:avLst/>
              <a:gdLst>
                <a:gd name="T0" fmla="*/ 0 w 176"/>
                <a:gd name="T1" fmla="*/ 88 h 176"/>
                <a:gd name="T2" fmla="*/ 88 w 176"/>
                <a:gd name="T3" fmla="*/ 88 h 176"/>
                <a:gd name="T4" fmla="*/ 88 w 176"/>
                <a:gd name="T5" fmla="*/ 0 h 176"/>
                <a:gd name="T6" fmla="*/ 75 w 176"/>
                <a:gd name="T7" fmla="*/ 1 h 176"/>
                <a:gd name="T8" fmla="*/ 61 w 176"/>
                <a:gd name="T9" fmla="*/ 5 h 176"/>
                <a:gd name="T10" fmla="*/ 48 w 176"/>
                <a:gd name="T11" fmla="*/ 10 h 176"/>
                <a:gd name="T12" fmla="*/ 37 w 176"/>
                <a:gd name="T13" fmla="*/ 17 h 176"/>
                <a:gd name="T14" fmla="*/ 26 w 176"/>
                <a:gd name="T15" fmla="*/ 26 h 176"/>
                <a:gd name="T16" fmla="*/ 17 w 176"/>
                <a:gd name="T17" fmla="*/ 37 h 176"/>
                <a:gd name="T18" fmla="*/ 10 w 176"/>
                <a:gd name="T19" fmla="*/ 48 h 176"/>
                <a:gd name="T20" fmla="*/ 5 w 176"/>
                <a:gd name="T21" fmla="*/ 61 h 176"/>
                <a:gd name="T22" fmla="*/ 1 w 176"/>
                <a:gd name="T23" fmla="*/ 75 h 176"/>
                <a:gd name="T24" fmla="*/ 0 w 176"/>
                <a:gd name="T25" fmla="*/ 88 h 1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6"/>
                <a:gd name="T40" fmla="*/ 0 h 176"/>
                <a:gd name="T41" fmla="*/ 176 w 176"/>
                <a:gd name="T42" fmla="*/ 176 h 17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6" h="176">
                  <a:moveTo>
                    <a:pt x="0" y="176"/>
                  </a:moveTo>
                  <a:lnTo>
                    <a:pt x="176" y="176"/>
                  </a:lnTo>
                  <a:lnTo>
                    <a:pt x="176" y="0"/>
                  </a:lnTo>
                  <a:lnTo>
                    <a:pt x="149" y="3"/>
                  </a:lnTo>
                  <a:lnTo>
                    <a:pt x="122" y="10"/>
                  </a:lnTo>
                  <a:lnTo>
                    <a:pt x="97" y="20"/>
                  </a:lnTo>
                  <a:lnTo>
                    <a:pt x="73" y="34"/>
                  </a:lnTo>
                  <a:lnTo>
                    <a:pt x="52" y="52"/>
                  </a:lnTo>
                  <a:lnTo>
                    <a:pt x="34" y="73"/>
                  </a:lnTo>
                  <a:lnTo>
                    <a:pt x="20" y="97"/>
                  </a:lnTo>
                  <a:lnTo>
                    <a:pt x="10" y="122"/>
                  </a:lnTo>
                  <a:lnTo>
                    <a:pt x="3" y="149"/>
                  </a:lnTo>
                  <a:lnTo>
                    <a:pt x="0" y="176"/>
                  </a:lnTo>
                  <a:close/>
                </a:path>
              </a:pathLst>
            </a:custGeom>
            <a:solidFill>
              <a:srgbClr val="FF3300"/>
            </a:solidFill>
            <a:ln w="1588">
              <a:solidFill>
                <a:srgbClr val="FF3300"/>
              </a:solidFill>
              <a:prstDash val="solid"/>
              <a:round/>
              <a:headEnd/>
              <a:tailEnd/>
            </a:ln>
          </p:spPr>
          <p:txBody>
            <a:bodyPr/>
            <a:lstStyle/>
            <a:p>
              <a:endParaRPr lang="en-US"/>
            </a:p>
          </p:txBody>
        </p:sp>
        <p:sp>
          <p:nvSpPr>
            <p:cNvPr id="28741" name="Oval 63"/>
            <p:cNvSpPr>
              <a:spLocks noChangeArrowheads="1"/>
            </p:cNvSpPr>
            <p:nvPr/>
          </p:nvSpPr>
          <p:spPr bwMode="auto">
            <a:xfrm>
              <a:off x="854" y="3388"/>
              <a:ext cx="176" cy="176"/>
            </a:xfrm>
            <a:prstGeom prst="ellipse">
              <a:avLst/>
            </a:prstGeom>
            <a:noFill/>
            <a:ln w="9525">
              <a:solidFill>
                <a:srgbClr val="FF3300"/>
              </a:solidFill>
              <a:round/>
              <a:headEnd/>
              <a:tailEnd/>
            </a:ln>
          </p:spPr>
          <p:txBody>
            <a:bodyPr anchor="ctr">
              <a:spAutoFit/>
            </a:bodyPr>
            <a:lstStyle/>
            <a:p>
              <a:endParaRPr lang="en-US"/>
            </a:p>
          </p:txBody>
        </p:sp>
      </p:grpSp>
      <p:sp>
        <p:nvSpPr>
          <p:cNvPr id="28705" name="Line 64"/>
          <p:cNvSpPr>
            <a:spLocks noChangeShapeType="1"/>
          </p:cNvSpPr>
          <p:nvPr/>
        </p:nvSpPr>
        <p:spPr bwMode="auto">
          <a:xfrm flipH="1" flipV="1">
            <a:off x="5311775" y="5135563"/>
            <a:ext cx="390525" cy="131762"/>
          </a:xfrm>
          <a:prstGeom prst="line">
            <a:avLst/>
          </a:prstGeom>
          <a:noFill/>
          <a:ln w="25400">
            <a:solidFill>
              <a:srgbClr val="FF0000"/>
            </a:solidFill>
            <a:prstDash val="dash"/>
            <a:round/>
            <a:headEnd/>
            <a:tailEnd/>
          </a:ln>
        </p:spPr>
        <p:txBody>
          <a:bodyPr>
            <a:spAutoFit/>
          </a:bodyPr>
          <a:lstStyle/>
          <a:p>
            <a:endParaRPr lang="en-US"/>
          </a:p>
        </p:txBody>
      </p:sp>
      <p:grpSp>
        <p:nvGrpSpPr>
          <p:cNvPr id="28706" name="Group 65"/>
          <p:cNvGrpSpPr>
            <a:grpSpLocks/>
          </p:cNvGrpSpPr>
          <p:nvPr/>
        </p:nvGrpSpPr>
        <p:grpSpPr bwMode="auto">
          <a:xfrm>
            <a:off x="5272088" y="5100638"/>
            <a:ext cx="55562" cy="57150"/>
            <a:chOff x="854" y="3388"/>
            <a:chExt cx="176" cy="176"/>
          </a:xfrm>
        </p:grpSpPr>
        <p:sp>
          <p:nvSpPr>
            <p:cNvPr id="28732" name="Freeform 66"/>
            <p:cNvSpPr>
              <a:spLocks/>
            </p:cNvSpPr>
            <p:nvPr/>
          </p:nvSpPr>
          <p:spPr bwMode="auto">
            <a:xfrm>
              <a:off x="854" y="3476"/>
              <a:ext cx="88" cy="88"/>
            </a:xfrm>
            <a:custGeom>
              <a:avLst/>
              <a:gdLst>
                <a:gd name="T0" fmla="*/ 88 w 176"/>
                <a:gd name="T1" fmla="*/ 0 h 177"/>
                <a:gd name="T2" fmla="*/ 0 w 176"/>
                <a:gd name="T3" fmla="*/ 0 h 177"/>
                <a:gd name="T4" fmla="*/ 1 w 176"/>
                <a:gd name="T5" fmla="*/ 14 h 177"/>
                <a:gd name="T6" fmla="*/ 5 w 176"/>
                <a:gd name="T7" fmla="*/ 28 h 177"/>
                <a:gd name="T8" fmla="*/ 10 w 176"/>
                <a:gd name="T9" fmla="*/ 40 h 177"/>
                <a:gd name="T10" fmla="*/ 17 w 176"/>
                <a:gd name="T11" fmla="*/ 52 h 177"/>
                <a:gd name="T12" fmla="*/ 26 w 176"/>
                <a:gd name="T13" fmla="*/ 62 h 177"/>
                <a:gd name="T14" fmla="*/ 37 w 176"/>
                <a:gd name="T15" fmla="*/ 72 h 177"/>
                <a:gd name="T16" fmla="*/ 48 w 176"/>
                <a:gd name="T17" fmla="*/ 79 h 177"/>
                <a:gd name="T18" fmla="*/ 61 w 176"/>
                <a:gd name="T19" fmla="*/ 84 h 177"/>
                <a:gd name="T20" fmla="*/ 75 w 176"/>
                <a:gd name="T21" fmla="*/ 87 h 177"/>
                <a:gd name="T22" fmla="*/ 88 w 176"/>
                <a:gd name="T23" fmla="*/ 88 h 177"/>
                <a:gd name="T24" fmla="*/ 88 w 176"/>
                <a:gd name="T25" fmla="*/ 0 h 1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6"/>
                <a:gd name="T40" fmla="*/ 0 h 177"/>
                <a:gd name="T41" fmla="*/ 176 w 176"/>
                <a:gd name="T42" fmla="*/ 177 h 1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6" h="177">
                  <a:moveTo>
                    <a:pt x="176" y="0"/>
                  </a:moveTo>
                  <a:lnTo>
                    <a:pt x="0" y="0"/>
                  </a:lnTo>
                  <a:lnTo>
                    <a:pt x="3" y="29"/>
                  </a:lnTo>
                  <a:lnTo>
                    <a:pt x="10" y="56"/>
                  </a:lnTo>
                  <a:lnTo>
                    <a:pt x="20" y="80"/>
                  </a:lnTo>
                  <a:lnTo>
                    <a:pt x="34" y="105"/>
                  </a:lnTo>
                  <a:lnTo>
                    <a:pt x="52" y="125"/>
                  </a:lnTo>
                  <a:lnTo>
                    <a:pt x="73" y="144"/>
                  </a:lnTo>
                  <a:lnTo>
                    <a:pt x="97" y="158"/>
                  </a:lnTo>
                  <a:lnTo>
                    <a:pt x="122" y="168"/>
                  </a:lnTo>
                  <a:lnTo>
                    <a:pt x="149" y="175"/>
                  </a:lnTo>
                  <a:lnTo>
                    <a:pt x="176" y="177"/>
                  </a:lnTo>
                  <a:lnTo>
                    <a:pt x="176" y="0"/>
                  </a:lnTo>
                  <a:close/>
                </a:path>
              </a:pathLst>
            </a:custGeom>
            <a:solidFill>
              <a:schemeClr val="bg1"/>
            </a:solidFill>
            <a:ln w="1588">
              <a:solidFill>
                <a:srgbClr val="000000"/>
              </a:solidFill>
              <a:prstDash val="solid"/>
              <a:round/>
              <a:headEnd/>
              <a:tailEnd/>
            </a:ln>
          </p:spPr>
          <p:txBody>
            <a:bodyPr/>
            <a:lstStyle/>
            <a:p>
              <a:endParaRPr lang="en-US"/>
            </a:p>
          </p:txBody>
        </p:sp>
        <p:sp>
          <p:nvSpPr>
            <p:cNvPr id="28733" name="Freeform 67"/>
            <p:cNvSpPr>
              <a:spLocks/>
            </p:cNvSpPr>
            <p:nvPr/>
          </p:nvSpPr>
          <p:spPr bwMode="auto">
            <a:xfrm>
              <a:off x="942" y="3388"/>
              <a:ext cx="88" cy="88"/>
            </a:xfrm>
            <a:custGeom>
              <a:avLst/>
              <a:gdLst>
                <a:gd name="T0" fmla="*/ 88 w 177"/>
                <a:gd name="T1" fmla="*/ 88 h 176"/>
                <a:gd name="T2" fmla="*/ 0 w 177"/>
                <a:gd name="T3" fmla="*/ 88 h 176"/>
                <a:gd name="T4" fmla="*/ 0 w 177"/>
                <a:gd name="T5" fmla="*/ 0 h 176"/>
                <a:gd name="T6" fmla="*/ 14 w 177"/>
                <a:gd name="T7" fmla="*/ 1 h 176"/>
                <a:gd name="T8" fmla="*/ 28 w 177"/>
                <a:gd name="T9" fmla="*/ 5 h 176"/>
                <a:gd name="T10" fmla="*/ 40 w 177"/>
                <a:gd name="T11" fmla="*/ 10 h 176"/>
                <a:gd name="T12" fmla="*/ 52 w 177"/>
                <a:gd name="T13" fmla="*/ 17 h 176"/>
                <a:gd name="T14" fmla="*/ 62 w 177"/>
                <a:gd name="T15" fmla="*/ 26 h 176"/>
                <a:gd name="T16" fmla="*/ 72 w 177"/>
                <a:gd name="T17" fmla="*/ 37 h 176"/>
                <a:gd name="T18" fmla="*/ 79 w 177"/>
                <a:gd name="T19" fmla="*/ 48 h 176"/>
                <a:gd name="T20" fmla="*/ 84 w 177"/>
                <a:gd name="T21" fmla="*/ 61 h 176"/>
                <a:gd name="T22" fmla="*/ 87 w 177"/>
                <a:gd name="T23" fmla="*/ 75 h 176"/>
                <a:gd name="T24" fmla="*/ 88 w 177"/>
                <a:gd name="T25" fmla="*/ 88 h 1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7"/>
                <a:gd name="T40" fmla="*/ 0 h 176"/>
                <a:gd name="T41" fmla="*/ 177 w 177"/>
                <a:gd name="T42" fmla="*/ 176 h 17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7" h="176">
                  <a:moveTo>
                    <a:pt x="177" y="176"/>
                  </a:moveTo>
                  <a:lnTo>
                    <a:pt x="0" y="176"/>
                  </a:lnTo>
                  <a:lnTo>
                    <a:pt x="0" y="0"/>
                  </a:lnTo>
                  <a:lnTo>
                    <a:pt x="29" y="3"/>
                  </a:lnTo>
                  <a:lnTo>
                    <a:pt x="56" y="10"/>
                  </a:lnTo>
                  <a:lnTo>
                    <a:pt x="80" y="20"/>
                  </a:lnTo>
                  <a:lnTo>
                    <a:pt x="105" y="34"/>
                  </a:lnTo>
                  <a:lnTo>
                    <a:pt x="125" y="52"/>
                  </a:lnTo>
                  <a:lnTo>
                    <a:pt x="144" y="73"/>
                  </a:lnTo>
                  <a:lnTo>
                    <a:pt x="158" y="97"/>
                  </a:lnTo>
                  <a:lnTo>
                    <a:pt x="168" y="122"/>
                  </a:lnTo>
                  <a:lnTo>
                    <a:pt x="175" y="149"/>
                  </a:lnTo>
                  <a:lnTo>
                    <a:pt x="177" y="176"/>
                  </a:lnTo>
                  <a:close/>
                </a:path>
              </a:pathLst>
            </a:custGeom>
            <a:solidFill>
              <a:schemeClr val="bg1"/>
            </a:solidFill>
            <a:ln w="1588">
              <a:solidFill>
                <a:srgbClr val="000000"/>
              </a:solidFill>
              <a:prstDash val="solid"/>
              <a:round/>
              <a:headEnd/>
              <a:tailEnd/>
            </a:ln>
          </p:spPr>
          <p:txBody>
            <a:bodyPr/>
            <a:lstStyle/>
            <a:p>
              <a:endParaRPr lang="en-US"/>
            </a:p>
          </p:txBody>
        </p:sp>
        <p:sp>
          <p:nvSpPr>
            <p:cNvPr id="28734" name="Freeform 68"/>
            <p:cNvSpPr>
              <a:spLocks/>
            </p:cNvSpPr>
            <p:nvPr/>
          </p:nvSpPr>
          <p:spPr bwMode="auto">
            <a:xfrm>
              <a:off x="942" y="3476"/>
              <a:ext cx="88" cy="88"/>
            </a:xfrm>
            <a:custGeom>
              <a:avLst/>
              <a:gdLst>
                <a:gd name="T0" fmla="*/ 0 w 177"/>
                <a:gd name="T1" fmla="*/ 0 h 177"/>
                <a:gd name="T2" fmla="*/ 88 w 177"/>
                <a:gd name="T3" fmla="*/ 0 h 177"/>
                <a:gd name="T4" fmla="*/ 87 w 177"/>
                <a:gd name="T5" fmla="*/ 14 h 177"/>
                <a:gd name="T6" fmla="*/ 84 w 177"/>
                <a:gd name="T7" fmla="*/ 28 h 177"/>
                <a:gd name="T8" fmla="*/ 79 w 177"/>
                <a:gd name="T9" fmla="*/ 40 h 177"/>
                <a:gd name="T10" fmla="*/ 72 w 177"/>
                <a:gd name="T11" fmla="*/ 52 h 177"/>
                <a:gd name="T12" fmla="*/ 62 w 177"/>
                <a:gd name="T13" fmla="*/ 62 h 177"/>
                <a:gd name="T14" fmla="*/ 52 w 177"/>
                <a:gd name="T15" fmla="*/ 72 h 177"/>
                <a:gd name="T16" fmla="*/ 40 w 177"/>
                <a:gd name="T17" fmla="*/ 79 h 177"/>
                <a:gd name="T18" fmla="*/ 28 w 177"/>
                <a:gd name="T19" fmla="*/ 84 h 177"/>
                <a:gd name="T20" fmla="*/ 14 w 177"/>
                <a:gd name="T21" fmla="*/ 87 h 177"/>
                <a:gd name="T22" fmla="*/ 0 w 177"/>
                <a:gd name="T23" fmla="*/ 88 h 177"/>
                <a:gd name="T24" fmla="*/ 0 w 177"/>
                <a:gd name="T25" fmla="*/ 0 h 1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7"/>
                <a:gd name="T40" fmla="*/ 0 h 177"/>
                <a:gd name="T41" fmla="*/ 177 w 177"/>
                <a:gd name="T42" fmla="*/ 177 h 1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7" h="177">
                  <a:moveTo>
                    <a:pt x="0" y="0"/>
                  </a:moveTo>
                  <a:lnTo>
                    <a:pt x="177" y="0"/>
                  </a:lnTo>
                  <a:lnTo>
                    <a:pt x="175" y="29"/>
                  </a:lnTo>
                  <a:lnTo>
                    <a:pt x="168" y="56"/>
                  </a:lnTo>
                  <a:lnTo>
                    <a:pt x="158" y="80"/>
                  </a:lnTo>
                  <a:lnTo>
                    <a:pt x="144" y="105"/>
                  </a:lnTo>
                  <a:lnTo>
                    <a:pt x="125" y="125"/>
                  </a:lnTo>
                  <a:lnTo>
                    <a:pt x="105" y="144"/>
                  </a:lnTo>
                  <a:lnTo>
                    <a:pt x="80" y="158"/>
                  </a:lnTo>
                  <a:lnTo>
                    <a:pt x="56" y="168"/>
                  </a:lnTo>
                  <a:lnTo>
                    <a:pt x="29" y="175"/>
                  </a:lnTo>
                  <a:lnTo>
                    <a:pt x="0" y="177"/>
                  </a:lnTo>
                  <a:lnTo>
                    <a:pt x="0" y="0"/>
                  </a:lnTo>
                  <a:close/>
                </a:path>
              </a:pathLst>
            </a:custGeom>
            <a:solidFill>
              <a:srgbClr val="FF3300"/>
            </a:solidFill>
            <a:ln w="1588">
              <a:solidFill>
                <a:srgbClr val="FF3300"/>
              </a:solidFill>
              <a:prstDash val="solid"/>
              <a:round/>
              <a:headEnd/>
              <a:tailEnd/>
            </a:ln>
          </p:spPr>
          <p:txBody>
            <a:bodyPr/>
            <a:lstStyle/>
            <a:p>
              <a:endParaRPr lang="en-US"/>
            </a:p>
          </p:txBody>
        </p:sp>
        <p:sp>
          <p:nvSpPr>
            <p:cNvPr id="28735" name="Freeform 69"/>
            <p:cNvSpPr>
              <a:spLocks/>
            </p:cNvSpPr>
            <p:nvPr/>
          </p:nvSpPr>
          <p:spPr bwMode="auto">
            <a:xfrm>
              <a:off x="854" y="3388"/>
              <a:ext cx="88" cy="88"/>
            </a:xfrm>
            <a:custGeom>
              <a:avLst/>
              <a:gdLst>
                <a:gd name="T0" fmla="*/ 0 w 176"/>
                <a:gd name="T1" fmla="*/ 88 h 176"/>
                <a:gd name="T2" fmla="*/ 88 w 176"/>
                <a:gd name="T3" fmla="*/ 88 h 176"/>
                <a:gd name="T4" fmla="*/ 88 w 176"/>
                <a:gd name="T5" fmla="*/ 0 h 176"/>
                <a:gd name="T6" fmla="*/ 75 w 176"/>
                <a:gd name="T7" fmla="*/ 1 h 176"/>
                <a:gd name="T8" fmla="*/ 61 w 176"/>
                <a:gd name="T9" fmla="*/ 5 h 176"/>
                <a:gd name="T10" fmla="*/ 48 w 176"/>
                <a:gd name="T11" fmla="*/ 10 h 176"/>
                <a:gd name="T12" fmla="*/ 37 w 176"/>
                <a:gd name="T13" fmla="*/ 17 h 176"/>
                <a:gd name="T14" fmla="*/ 26 w 176"/>
                <a:gd name="T15" fmla="*/ 26 h 176"/>
                <a:gd name="T16" fmla="*/ 17 w 176"/>
                <a:gd name="T17" fmla="*/ 37 h 176"/>
                <a:gd name="T18" fmla="*/ 10 w 176"/>
                <a:gd name="T19" fmla="*/ 48 h 176"/>
                <a:gd name="T20" fmla="*/ 5 w 176"/>
                <a:gd name="T21" fmla="*/ 61 h 176"/>
                <a:gd name="T22" fmla="*/ 1 w 176"/>
                <a:gd name="T23" fmla="*/ 75 h 176"/>
                <a:gd name="T24" fmla="*/ 0 w 176"/>
                <a:gd name="T25" fmla="*/ 88 h 1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6"/>
                <a:gd name="T40" fmla="*/ 0 h 176"/>
                <a:gd name="T41" fmla="*/ 176 w 176"/>
                <a:gd name="T42" fmla="*/ 176 h 17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6" h="176">
                  <a:moveTo>
                    <a:pt x="0" y="176"/>
                  </a:moveTo>
                  <a:lnTo>
                    <a:pt x="176" y="176"/>
                  </a:lnTo>
                  <a:lnTo>
                    <a:pt x="176" y="0"/>
                  </a:lnTo>
                  <a:lnTo>
                    <a:pt x="149" y="3"/>
                  </a:lnTo>
                  <a:lnTo>
                    <a:pt x="122" y="10"/>
                  </a:lnTo>
                  <a:lnTo>
                    <a:pt x="97" y="20"/>
                  </a:lnTo>
                  <a:lnTo>
                    <a:pt x="73" y="34"/>
                  </a:lnTo>
                  <a:lnTo>
                    <a:pt x="52" y="52"/>
                  </a:lnTo>
                  <a:lnTo>
                    <a:pt x="34" y="73"/>
                  </a:lnTo>
                  <a:lnTo>
                    <a:pt x="20" y="97"/>
                  </a:lnTo>
                  <a:lnTo>
                    <a:pt x="10" y="122"/>
                  </a:lnTo>
                  <a:lnTo>
                    <a:pt x="3" y="149"/>
                  </a:lnTo>
                  <a:lnTo>
                    <a:pt x="0" y="176"/>
                  </a:lnTo>
                  <a:close/>
                </a:path>
              </a:pathLst>
            </a:custGeom>
            <a:solidFill>
              <a:srgbClr val="FF3300"/>
            </a:solidFill>
            <a:ln w="1588">
              <a:solidFill>
                <a:srgbClr val="FF3300"/>
              </a:solidFill>
              <a:prstDash val="solid"/>
              <a:round/>
              <a:headEnd/>
              <a:tailEnd/>
            </a:ln>
          </p:spPr>
          <p:txBody>
            <a:bodyPr/>
            <a:lstStyle/>
            <a:p>
              <a:endParaRPr lang="en-US"/>
            </a:p>
          </p:txBody>
        </p:sp>
        <p:sp>
          <p:nvSpPr>
            <p:cNvPr id="28736" name="Oval 70"/>
            <p:cNvSpPr>
              <a:spLocks noChangeArrowheads="1"/>
            </p:cNvSpPr>
            <p:nvPr/>
          </p:nvSpPr>
          <p:spPr bwMode="auto">
            <a:xfrm>
              <a:off x="854" y="3388"/>
              <a:ext cx="176" cy="176"/>
            </a:xfrm>
            <a:prstGeom prst="ellipse">
              <a:avLst/>
            </a:prstGeom>
            <a:noFill/>
            <a:ln w="9525">
              <a:solidFill>
                <a:srgbClr val="FF3300"/>
              </a:solidFill>
              <a:round/>
              <a:headEnd/>
              <a:tailEnd/>
            </a:ln>
          </p:spPr>
          <p:txBody>
            <a:bodyPr anchor="ctr">
              <a:spAutoFit/>
            </a:bodyPr>
            <a:lstStyle/>
            <a:p>
              <a:endParaRPr lang="en-US"/>
            </a:p>
          </p:txBody>
        </p:sp>
      </p:grpSp>
      <p:grpSp>
        <p:nvGrpSpPr>
          <p:cNvPr id="28707" name="Group 71"/>
          <p:cNvGrpSpPr>
            <a:grpSpLocks/>
          </p:cNvGrpSpPr>
          <p:nvPr/>
        </p:nvGrpSpPr>
        <p:grpSpPr bwMode="auto">
          <a:xfrm>
            <a:off x="5681663" y="5245100"/>
            <a:ext cx="55562" cy="57150"/>
            <a:chOff x="3579" y="3304"/>
            <a:chExt cx="35" cy="36"/>
          </a:xfrm>
        </p:grpSpPr>
        <p:sp>
          <p:nvSpPr>
            <p:cNvPr id="28727" name="Freeform 72"/>
            <p:cNvSpPr>
              <a:spLocks/>
            </p:cNvSpPr>
            <p:nvPr/>
          </p:nvSpPr>
          <p:spPr bwMode="auto">
            <a:xfrm>
              <a:off x="3579" y="3322"/>
              <a:ext cx="18" cy="18"/>
            </a:xfrm>
            <a:custGeom>
              <a:avLst/>
              <a:gdLst>
                <a:gd name="T0" fmla="*/ 18 w 176"/>
                <a:gd name="T1" fmla="*/ 0 h 177"/>
                <a:gd name="T2" fmla="*/ 0 w 176"/>
                <a:gd name="T3" fmla="*/ 0 h 177"/>
                <a:gd name="T4" fmla="*/ 0 w 176"/>
                <a:gd name="T5" fmla="*/ 3 h 177"/>
                <a:gd name="T6" fmla="*/ 1 w 176"/>
                <a:gd name="T7" fmla="*/ 6 h 177"/>
                <a:gd name="T8" fmla="*/ 2 w 176"/>
                <a:gd name="T9" fmla="*/ 8 h 177"/>
                <a:gd name="T10" fmla="*/ 3 w 176"/>
                <a:gd name="T11" fmla="*/ 11 h 177"/>
                <a:gd name="T12" fmla="*/ 5 w 176"/>
                <a:gd name="T13" fmla="*/ 13 h 177"/>
                <a:gd name="T14" fmla="*/ 7 w 176"/>
                <a:gd name="T15" fmla="*/ 15 h 177"/>
                <a:gd name="T16" fmla="*/ 10 w 176"/>
                <a:gd name="T17" fmla="*/ 16 h 177"/>
                <a:gd name="T18" fmla="*/ 12 w 176"/>
                <a:gd name="T19" fmla="*/ 17 h 177"/>
                <a:gd name="T20" fmla="*/ 15 w 176"/>
                <a:gd name="T21" fmla="*/ 18 h 177"/>
                <a:gd name="T22" fmla="*/ 18 w 176"/>
                <a:gd name="T23" fmla="*/ 18 h 177"/>
                <a:gd name="T24" fmla="*/ 18 w 176"/>
                <a:gd name="T25" fmla="*/ 0 h 1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6"/>
                <a:gd name="T40" fmla="*/ 0 h 177"/>
                <a:gd name="T41" fmla="*/ 176 w 176"/>
                <a:gd name="T42" fmla="*/ 177 h 1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6" h="177">
                  <a:moveTo>
                    <a:pt x="176" y="0"/>
                  </a:moveTo>
                  <a:lnTo>
                    <a:pt x="0" y="0"/>
                  </a:lnTo>
                  <a:lnTo>
                    <a:pt x="3" y="29"/>
                  </a:lnTo>
                  <a:lnTo>
                    <a:pt x="10" y="56"/>
                  </a:lnTo>
                  <a:lnTo>
                    <a:pt x="20" y="80"/>
                  </a:lnTo>
                  <a:lnTo>
                    <a:pt x="34" y="105"/>
                  </a:lnTo>
                  <a:lnTo>
                    <a:pt x="52" y="125"/>
                  </a:lnTo>
                  <a:lnTo>
                    <a:pt x="73" y="144"/>
                  </a:lnTo>
                  <a:lnTo>
                    <a:pt x="97" y="158"/>
                  </a:lnTo>
                  <a:lnTo>
                    <a:pt x="122" y="168"/>
                  </a:lnTo>
                  <a:lnTo>
                    <a:pt x="149" y="175"/>
                  </a:lnTo>
                  <a:lnTo>
                    <a:pt x="176" y="177"/>
                  </a:lnTo>
                  <a:lnTo>
                    <a:pt x="176" y="0"/>
                  </a:lnTo>
                  <a:close/>
                </a:path>
              </a:pathLst>
            </a:custGeom>
            <a:solidFill>
              <a:schemeClr val="bg1"/>
            </a:solidFill>
            <a:ln w="1588">
              <a:solidFill>
                <a:srgbClr val="000000"/>
              </a:solidFill>
              <a:prstDash val="solid"/>
              <a:round/>
              <a:headEnd/>
              <a:tailEnd/>
            </a:ln>
          </p:spPr>
          <p:txBody>
            <a:bodyPr/>
            <a:lstStyle/>
            <a:p>
              <a:endParaRPr lang="en-US"/>
            </a:p>
          </p:txBody>
        </p:sp>
        <p:sp>
          <p:nvSpPr>
            <p:cNvPr id="28728" name="Freeform 73"/>
            <p:cNvSpPr>
              <a:spLocks/>
            </p:cNvSpPr>
            <p:nvPr/>
          </p:nvSpPr>
          <p:spPr bwMode="auto">
            <a:xfrm>
              <a:off x="3597" y="3304"/>
              <a:ext cx="17" cy="18"/>
            </a:xfrm>
            <a:custGeom>
              <a:avLst/>
              <a:gdLst>
                <a:gd name="T0" fmla="*/ 17 w 177"/>
                <a:gd name="T1" fmla="*/ 18 h 176"/>
                <a:gd name="T2" fmla="*/ 0 w 177"/>
                <a:gd name="T3" fmla="*/ 18 h 176"/>
                <a:gd name="T4" fmla="*/ 0 w 177"/>
                <a:gd name="T5" fmla="*/ 0 h 176"/>
                <a:gd name="T6" fmla="*/ 3 w 177"/>
                <a:gd name="T7" fmla="*/ 0 h 176"/>
                <a:gd name="T8" fmla="*/ 5 w 177"/>
                <a:gd name="T9" fmla="*/ 1 h 176"/>
                <a:gd name="T10" fmla="*/ 8 w 177"/>
                <a:gd name="T11" fmla="*/ 2 h 176"/>
                <a:gd name="T12" fmla="*/ 10 w 177"/>
                <a:gd name="T13" fmla="*/ 3 h 176"/>
                <a:gd name="T14" fmla="*/ 12 w 177"/>
                <a:gd name="T15" fmla="*/ 5 h 176"/>
                <a:gd name="T16" fmla="*/ 14 w 177"/>
                <a:gd name="T17" fmla="*/ 7 h 176"/>
                <a:gd name="T18" fmla="*/ 15 w 177"/>
                <a:gd name="T19" fmla="*/ 10 h 176"/>
                <a:gd name="T20" fmla="*/ 16 w 177"/>
                <a:gd name="T21" fmla="*/ 12 h 176"/>
                <a:gd name="T22" fmla="*/ 17 w 177"/>
                <a:gd name="T23" fmla="*/ 15 h 176"/>
                <a:gd name="T24" fmla="*/ 17 w 177"/>
                <a:gd name="T25" fmla="*/ 18 h 1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7"/>
                <a:gd name="T40" fmla="*/ 0 h 176"/>
                <a:gd name="T41" fmla="*/ 177 w 177"/>
                <a:gd name="T42" fmla="*/ 176 h 17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7" h="176">
                  <a:moveTo>
                    <a:pt x="177" y="176"/>
                  </a:moveTo>
                  <a:lnTo>
                    <a:pt x="0" y="176"/>
                  </a:lnTo>
                  <a:lnTo>
                    <a:pt x="0" y="0"/>
                  </a:lnTo>
                  <a:lnTo>
                    <a:pt x="29" y="3"/>
                  </a:lnTo>
                  <a:lnTo>
                    <a:pt x="56" y="10"/>
                  </a:lnTo>
                  <a:lnTo>
                    <a:pt x="80" y="20"/>
                  </a:lnTo>
                  <a:lnTo>
                    <a:pt x="105" y="34"/>
                  </a:lnTo>
                  <a:lnTo>
                    <a:pt x="125" y="52"/>
                  </a:lnTo>
                  <a:lnTo>
                    <a:pt x="144" y="73"/>
                  </a:lnTo>
                  <a:lnTo>
                    <a:pt x="158" y="97"/>
                  </a:lnTo>
                  <a:lnTo>
                    <a:pt x="168" y="122"/>
                  </a:lnTo>
                  <a:lnTo>
                    <a:pt x="175" y="149"/>
                  </a:lnTo>
                  <a:lnTo>
                    <a:pt x="177" y="176"/>
                  </a:lnTo>
                  <a:close/>
                </a:path>
              </a:pathLst>
            </a:custGeom>
            <a:solidFill>
              <a:schemeClr val="bg1"/>
            </a:solidFill>
            <a:ln w="1588">
              <a:solidFill>
                <a:srgbClr val="000000"/>
              </a:solidFill>
              <a:prstDash val="solid"/>
              <a:round/>
              <a:headEnd/>
              <a:tailEnd/>
            </a:ln>
          </p:spPr>
          <p:txBody>
            <a:bodyPr/>
            <a:lstStyle/>
            <a:p>
              <a:endParaRPr lang="en-US"/>
            </a:p>
          </p:txBody>
        </p:sp>
        <p:sp>
          <p:nvSpPr>
            <p:cNvPr id="28729" name="Freeform 74"/>
            <p:cNvSpPr>
              <a:spLocks/>
            </p:cNvSpPr>
            <p:nvPr/>
          </p:nvSpPr>
          <p:spPr bwMode="auto">
            <a:xfrm>
              <a:off x="3597" y="3322"/>
              <a:ext cx="17" cy="18"/>
            </a:xfrm>
            <a:custGeom>
              <a:avLst/>
              <a:gdLst>
                <a:gd name="T0" fmla="*/ 0 w 177"/>
                <a:gd name="T1" fmla="*/ 0 h 177"/>
                <a:gd name="T2" fmla="*/ 17 w 177"/>
                <a:gd name="T3" fmla="*/ 0 h 177"/>
                <a:gd name="T4" fmla="*/ 17 w 177"/>
                <a:gd name="T5" fmla="*/ 3 h 177"/>
                <a:gd name="T6" fmla="*/ 16 w 177"/>
                <a:gd name="T7" fmla="*/ 6 h 177"/>
                <a:gd name="T8" fmla="*/ 15 w 177"/>
                <a:gd name="T9" fmla="*/ 8 h 177"/>
                <a:gd name="T10" fmla="*/ 14 w 177"/>
                <a:gd name="T11" fmla="*/ 11 h 177"/>
                <a:gd name="T12" fmla="*/ 12 w 177"/>
                <a:gd name="T13" fmla="*/ 13 h 177"/>
                <a:gd name="T14" fmla="*/ 10 w 177"/>
                <a:gd name="T15" fmla="*/ 15 h 177"/>
                <a:gd name="T16" fmla="*/ 8 w 177"/>
                <a:gd name="T17" fmla="*/ 16 h 177"/>
                <a:gd name="T18" fmla="*/ 5 w 177"/>
                <a:gd name="T19" fmla="*/ 17 h 177"/>
                <a:gd name="T20" fmla="*/ 3 w 177"/>
                <a:gd name="T21" fmla="*/ 18 h 177"/>
                <a:gd name="T22" fmla="*/ 0 w 177"/>
                <a:gd name="T23" fmla="*/ 18 h 177"/>
                <a:gd name="T24" fmla="*/ 0 w 177"/>
                <a:gd name="T25" fmla="*/ 0 h 1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7"/>
                <a:gd name="T40" fmla="*/ 0 h 177"/>
                <a:gd name="T41" fmla="*/ 177 w 177"/>
                <a:gd name="T42" fmla="*/ 177 h 1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7" h="177">
                  <a:moveTo>
                    <a:pt x="0" y="0"/>
                  </a:moveTo>
                  <a:lnTo>
                    <a:pt x="177" y="0"/>
                  </a:lnTo>
                  <a:lnTo>
                    <a:pt x="175" y="29"/>
                  </a:lnTo>
                  <a:lnTo>
                    <a:pt x="168" y="56"/>
                  </a:lnTo>
                  <a:lnTo>
                    <a:pt x="158" y="80"/>
                  </a:lnTo>
                  <a:lnTo>
                    <a:pt x="144" y="105"/>
                  </a:lnTo>
                  <a:lnTo>
                    <a:pt x="125" y="125"/>
                  </a:lnTo>
                  <a:lnTo>
                    <a:pt x="105" y="144"/>
                  </a:lnTo>
                  <a:lnTo>
                    <a:pt x="80" y="158"/>
                  </a:lnTo>
                  <a:lnTo>
                    <a:pt x="56" y="168"/>
                  </a:lnTo>
                  <a:lnTo>
                    <a:pt x="29" y="175"/>
                  </a:lnTo>
                  <a:lnTo>
                    <a:pt x="0" y="177"/>
                  </a:lnTo>
                  <a:lnTo>
                    <a:pt x="0" y="0"/>
                  </a:lnTo>
                  <a:close/>
                </a:path>
              </a:pathLst>
            </a:custGeom>
            <a:solidFill>
              <a:srgbClr val="FF3300"/>
            </a:solidFill>
            <a:ln w="1588">
              <a:solidFill>
                <a:srgbClr val="FF3300"/>
              </a:solidFill>
              <a:prstDash val="solid"/>
              <a:round/>
              <a:headEnd/>
              <a:tailEnd/>
            </a:ln>
          </p:spPr>
          <p:txBody>
            <a:bodyPr/>
            <a:lstStyle/>
            <a:p>
              <a:endParaRPr lang="en-US"/>
            </a:p>
          </p:txBody>
        </p:sp>
        <p:sp>
          <p:nvSpPr>
            <p:cNvPr id="28730" name="Freeform 75"/>
            <p:cNvSpPr>
              <a:spLocks/>
            </p:cNvSpPr>
            <p:nvPr/>
          </p:nvSpPr>
          <p:spPr bwMode="auto">
            <a:xfrm>
              <a:off x="3579" y="3304"/>
              <a:ext cx="18" cy="18"/>
            </a:xfrm>
            <a:custGeom>
              <a:avLst/>
              <a:gdLst>
                <a:gd name="T0" fmla="*/ 0 w 176"/>
                <a:gd name="T1" fmla="*/ 18 h 176"/>
                <a:gd name="T2" fmla="*/ 18 w 176"/>
                <a:gd name="T3" fmla="*/ 18 h 176"/>
                <a:gd name="T4" fmla="*/ 18 w 176"/>
                <a:gd name="T5" fmla="*/ 0 h 176"/>
                <a:gd name="T6" fmla="*/ 15 w 176"/>
                <a:gd name="T7" fmla="*/ 0 h 176"/>
                <a:gd name="T8" fmla="*/ 12 w 176"/>
                <a:gd name="T9" fmla="*/ 1 h 176"/>
                <a:gd name="T10" fmla="*/ 10 w 176"/>
                <a:gd name="T11" fmla="*/ 2 h 176"/>
                <a:gd name="T12" fmla="*/ 7 w 176"/>
                <a:gd name="T13" fmla="*/ 3 h 176"/>
                <a:gd name="T14" fmla="*/ 5 w 176"/>
                <a:gd name="T15" fmla="*/ 5 h 176"/>
                <a:gd name="T16" fmla="*/ 3 w 176"/>
                <a:gd name="T17" fmla="*/ 7 h 176"/>
                <a:gd name="T18" fmla="*/ 2 w 176"/>
                <a:gd name="T19" fmla="*/ 10 h 176"/>
                <a:gd name="T20" fmla="*/ 1 w 176"/>
                <a:gd name="T21" fmla="*/ 12 h 176"/>
                <a:gd name="T22" fmla="*/ 0 w 176"/>
                <a:gd name="T23" fmla="*/ 15 h 176"/>
                <a:gd name="T24" fmla="*/ 0 w 176"/>
                <a:gd name="T25" fmla="*/ 18 h 1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6"/>
                <a:gd name="T40" fmla="*/ 0 h 176"/>
                <a:gd name="T41" fmla="*/ 176 w 176"/>
                <a:gd name="T42" fmla="*/ 176 h 17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6" h="176">
                  <a:moveTo>
                    <a:pt x="0" y="176"/>
                  </a:moveTo>
                  <a:lnTo>
                    <a:pt x="176" y="176"/>
                  </a:lnTo>
                  <a:lnTo>
                    <a:pt x="176" y="0"/>
                  </a:lnTo>
                  <a:lnTo>
                    <a:pt x="149" y="3"/>
                  </a:lnTo>
                  <a:lnTo>
                    <a:pt x="122" y="10"/>
                  </a:lnTo>
                  <a:lnTo>
                    <a:pt x="97" y="20"/>
                  </a:lnTo>
                  <a:lnTo>
                    <a:pt x="73" y="34"/>
                  </a:lnTo>
                  <a:lnTo>
                    <a:pt x="52" y="52"/>
                  </a:lnTo>
                  <a:lnTo>
                    <a:pt x="34" y="73"/>
                  </a:lnTo>
                  <a:lnTo>
                    <a:pt x="20" y="97"/>
                  </a:lnTo>
                  <a:lnTo>
                    <a:pt x="10" y="122"/>
                  </a:lnTo>
                  <a:lnTo>
                    <a:pt x="3" y="149"/>
                  </a:lnTo>
                  <a:lnTo>
                    <a:pt x="0" y="176"/>
                  </a:lnTo>
                  <a:close/>
                </a:path>
              </a:pathLst>
            </a:custGeom>
            <a:solidFill>
              <a:srgbClr val="FF3300"/>
            </a:solidFill>
            <a:ln w="1588">
              <a:solidFill>
                <a:srgbClr val="FF3300"/>
              </a:solidFill>
              <a:prstDash val="solid"/>
              <a:round/>
              <a:headEnd/>
              <a:tailEnd/>
            </a:ln>
          </p:spPr>
          <p:txBody>
            <a:bodyPr/>
            <a:lstStyle/>
            <a:p>
              <a:endParaRPr lang="en-US"/>
            </a:p>
          </p:txBody>
        </p:sp>
        <p:sp>
          <p:nvSpPr>
            <p:cNvPr id="28731" name="Oval 76"/>
            <p:cNvSpPr>
              <a:spLocks noChangeArrowheads="1"/>
            </p:cNvSpPr>
            <p:nvPr/>
          </p:nvSpPr>
          <p:spPr bwMode="auto">
            <a:xfrm>
              <a:off x="3579" y="3304"/>
              <a:ext cx="35" cy="36"/>
            </a:xfrm>
            <a:prstGeom prst="ellipse">
              <a:avLst/>
            </a:prstGeom>
            <a:noFill/>
            <a:ln w="9525">
              <a:solidFill>
                <a:srgbClr val="FF3300"/>
              </a:solidFill>
              <a:round/>
              <a:headEnd/>
              <a:tailEnd/>
            </a:ln>
          </p:spPr>
          <p:txBody>
            <a:bodyPr anchor="ctr">
              <a:spAutoFit/>
            </a:bodyPr>
            <a:lstStyle/>
            <a:p>
              <a:endParaRPr lang="en-US"/>
            </a:p>
          </p:txBody>
        </p:sp>
      </p:grpSp>
      <p:sp>
        <p:nvSpPr>
          <p:cNvPr id="28708" name="Line 77"/>
          <p:cNvSpPr>
            <a:spLocks noChangeShapeType="1"/>
          </p:cNvSpPr>
          <p:nvPr/>
        </p:nvSpPr>
        <p:spPr bwMode="auto">
          <a:xfrm flipH="1" flipV="1">
            <a:off x="3221038" y="1898650"/>
            <a:ext cx="663575" cy="4314825"/>
          </a:xfrm>
          <a:prstGeom prst="line">
            <a:avLst/>
          </a:prstGeom>
          <a:noFill/>
          <a:ln w="38100">
            <a:solidFill>
              <a:schemeClr val="tx1"/>
            </a:solidFill>
            <a:round/>
            <a:headEnd/>
            <a:tailEnd/>
          </a:ln>
        </p:spPr>
        <p:txBody>
          <a:bodyPr>
            <a:spAutoFit/>
          </a:bodyPr>
          <a:lstStyle/>
          <a:p>
            <a:endParaRPr lang="en-US"/>
          </a:p>
        </p:txBody>
      </p:sp>
      <p:sp>
        <p:nvSpPr>
          <p:cNvPr id="28709" name="Line 78"/>
          <p:cNvSpPr>
            <a:spLocks noChangeShapeType="1"/>
          </p:cNvSpPr>
          <p:nvPr/>
        </p:nvSpPr>
        <p:spPr bwMode="auto">
          <a:xfrm flipV="1">
            <a:off x="5418138" y="1901825"/>
            <a:ext cx="889000" cy="4318000"/>
          </a:xfrm>
          <a:prstGeom prst="line">
            <a:avLst/>
          </a:prstGeom>
          <a:noFill/>
          <a:ln w="38100">
            <a:solidFill>
              <a:schemeClr val="tx1"/>
            </a:solidFill>
            <a:round/>
            <a:headEnd/>
            <a:tailEnd/>
          </a:ln>
        </p:spPr>
        <p:txBody>
          <a:bodyPr>
            <a:spAutoFit/>
          </a:bodyPr>
          <a:lstStyle/>
          <a:p>
            <a:endParaRPr lang="en-US"/>
          </a:p>
        </p:txBody>
      </p:sp>
      <p:sp useBgFill="1">
        <p:nvSpPr>
          <p:cNvPr id="28710" name="Text Box 79"/>
          <p:cNvSpPr txBox="1">
            <a:spLocks noChangeArrowheads="1"/>
          </p:cNvSpPr>
          <p:nvPr/>
        </p:nvSpPr>
        <p:spPr bwMode="auto">
          <a:xfrm>
            <a:off x="4327525" y="2538413"/>
            <a:ext cx="701675" cy="274637"/>
          </a:xfrm>
          <a:prstGeom prst="rect">
            <a:avLst/>
          </a:prstGeom>
          <a:ln w="9525" algn="ctr">
            <a:noFill/>
            <a:miter lim="800000"/>
            <a:headEnd/>
            <a:tailEnd/>
          </a:ln>
        </p:spPr>
        <p:txBody>
          <a:bodyPr wrap="none">
            <a:spAutoFit/>
          </a:bodyPr>
          <a:lstStyle/>
          <a:p>
            <a:pPr algn="ctr"/>
            <a:r>
              <a:rPr lang="en-US" sz="1200"/>
              <a:t>MTOW</a:t>
            </a:r>
          </a:p>
        </p:txBody>
      </p:sp>
      <p:sp useBgFill="1">
        <p:nvSpPr>
          <p:cNvPr id="28711" name="Text Box 80"/>
          <p:cNvSpPr txBox="1">
            <a:spLocks noChangeArrowheads="1"/>
          </p:cNvSpPr>
          <p:nvPr/>
        </p:nvSpPr>
        <p:spPr bwMode="auto">
          <a:xfrm>
            <a:off x="4391025" y="3421063"/>
            <a:ext cx="582613" cy="274637"/>
          </a:xfrm>
          <a:prstGeom prst="rect">
            <a:avLst/>
          </a:prstGeom>
          <a:ln w="9525" algn="ctr">
            <a:noFill/>
            <a:miter lim="800000"/>
            <a:headEnd/>
            <a:tailEnd/>
          </a:ln>
        </p:spPr>
        <p:txBody>
          <a:bodyPr wrap="none">
            <a:spAutoFit/>
          </a:bodyPr>
          <a:lstStyle/>
          <a:p>
            <a:pPr algn="ctr"/>
            <a:r>
              <a:rPr lang="en-US" sz="1200"/>
              <a:t>MLW</a:t>
            </a:r>
          </a:p>
        </p:txBody>
      </p:sp>
      <p:sp useBgFill="1">
        <p:nvSpPr>
          <p:cNvPr id="28712" name="Text Box 81"/>
          <p:cNvSpPr txBox="1">
            <a:spLocks noChangeArrowheads="1"/>
          </p:cNvSpPr>
          <p:nvPr/>
        </p:nvSpPr>
        <p:spPr bwMode="auto">
          <a:xfrm>
            <a:off x="4340225" y="4037013"/>
            <a:ext cx="676275" cy="274637"/>
          </a:xfrm>
          <a:prstGeom prst="rect">
            <a:avLst/>
          </a:prstGeom>
          <a:ln w="9525" algn="ctr">
            <a:noFill/>
            <a:miter lim="800000"/>
            <a:headEnd/>
            <a:tailEnd/>
          </a:ln>
        </p:spPr>
        <p:txBody>
          <a:bodyPr wrap="none">
            <a:spAutoFit/>
          </a:bodyPr>
          <a:lstStyle/>
          <a:p>
            <a:pPr algn="ctr"/>
            <a:r>
              <a:rPr lang="en-US" sz="1200"/>
              <a:t>MZFW</a:t>
            </a:r>
          </a:p>
        </p:txBody>
      </p:sp>
      <p:sp>
        <p:nvSpPr>
          <p:cNvPr id="28713" name="Line 82"/>
          <p:cNvSpPr>
            <a:spLocks noChangeShapeType="1"/>
          </p:cNvSpPr>
          <p:nvPr/>
        </p:nvSpPr>
        <p:spPr bwMode="auto">
          <a:xfrm>
            <a:off x="3346450" y="2806700"/>
            <a:ext cx="2774950" cy="0"/>
          </a:xfrm>
          <a:prstGeom prst="line">
            <a:avLst/>
          </a:prstGeom>
          <a:noFill/>
          <a:ln w="50800">
            <a:solidFill>
              <a:schemeClr val="tx1"/>
            </a:solidFill>
            <a:round/>
            <a:headEnd/>
            <a:tailEnd/>
          </a:ln>
        </p:spPr>
        <p:txBody>
          <a:bodyPr>
            <a:spAutoFit/>
          </a:bodyPr>
          <a:lstStyle/>
          <a:p>
            <a:endParaRPr lang="en-US"/>
          </a:p>
        </p:txBody>
      </p:sp>
      <p:sp>
        <p:nvSpPr>
          <p:cNvPr id="28714" name="Line 83"/>
          <p:cNvSpPr>
            <a:spLocks noChangeShapeType="1"/>
          </p:cNvSpPr>
          <p:nvPr/>
        </p:nvSpPr>
        <p:spPr bwMode="auto">
          <a:xfrm>
            <a:off x="3505200" y="3695700"/>
            <a:ext cx="2419350" cy="0"/>
          </a:xfrm>
          <a:prstGeom prst="line">
            <a:avLst/>
          </a:prstGeom>
          <a:noFill/>
          <a:ln w="50800">
            <a:solidFill>
              <a:schemeClr val="tx1"/>
            </a:solidFill>
            <a:round/>
            <a:headEnd/>
            <a:tailEnd/>
          </a:ln>
        </p:spPr>
        <p:txBody>
          <a:bodyPr>
            <a:spAutoFit/>
          </a:bodyPr>
          <a:lstStyle/>
          <a:p>
            <a:endParaRPr lang="en-US"/>
          </a:p>
        </p:txBody>
      </p:sp>
      <p:sp>
        <p:nvSpPr>
          <p:cNvPr id="28715" name="Line 84"/>
          <p:cNvSpPr>
            <a:spLocks noChangeShapeType="1"/>
          </p:cNvSpPr>
          <p:nvPr/>
        </p:nvSpPr>
        <p:spPr bwMode="auto">
          <a:xfrm>
            <a:off x="3587750" y="4292600"/>
            <a:ext cx="2228850" cy="0"/>
          </a:xfrm>
          <a:prstGeom prst="line">
            <a:avLst/>
          </a:prstGeom>
          <a:noFill/>
          <a:ln w="50800">
            <a:solidFill>
              <a:schemeClr val="tx1"/>
            </a:solidFill>
            <a:round/>
            <a:headEnd/>
            <a:tailEnd/>
          </a:ln>
        </p:spPr>
        <p:txBody>
          <a:bodyPr>
            <a:spAutoFit/>
          </a:bodyPr>
          <a:lstStyle/>
          <a:p>
            <a:endParaRPr lang="en-US"/>
          </a:p>
        </p:txBody>
      </p:sp>
      <p:sp>
        <p:nvSpPr>
          <p:cNvPr id="28723" name="Line 92"/>
          <p:cNvSpPr>
            <a:spLocks noChangeShapeType="1"/>
          </p:cNvSpPr>
          <p:nvPr/>
        </p:nvSpPr>
        <p:spPr bwMode="auto">
          <a:xfrm flipH="1">
            <a:off x="3416301" y="2482850"/>
            <a:ext cx="241300" cy="2762250"/>
          </a:xfrm>
          <a:prstGeom prst="line">
            <a:avLst/>
          </a:prstGeom>
          <a:noFill/>
          <a:ln w="28575">
            <a:solidFill>
              <a:schemeClr val="tx1"/>
            </a:solidFill>
            <a:prstDash val="dash"/>
            <a:round/>
            <a:headEnd/>
            <a:tailEnd/>
          </a:ln>
        </p:spPr>
        <p:txBody>
          <a:bodyPr anchor="ctr">
            <a:spAutoFit/>
          </a:bodyPr>
          <a:lstStyle/>
          <a:p>
            <a:endParaRPr lang="en-US"/>
          </a:p>
        </p:txBody>
      </p:sp>
      <p:sp>
        <p:nvSpPr>
          <p:cNvPr id="28719" name="Text Box 105"/>
          <p:cNvSpPr txBox="1">
            <a:spLocks noChangeArrowheads="1"/>
          </p:cNvSpPr>
          <p:nvPr/>
        </p:nvSpPr>
        <p:spPr bwMode="auto">
          <a:xfrm>
            <a:off x="4286250" y="6334125"/>
            <a:ext cx="989013" cy="304800"/>
          </a:xfrm>
          <a:prstGeom prst="rect">
            <a:avLst/>
          </a:prstGeom>
          <a:noFill/>
          <a:ln w="9525">
            <a:noFill/>
            <a:miter lim="800000"/>
            <a:headEnd/>
            <a:tailEnd/>
          </a:ln>
        </p:spPr>
        <p:txBody>
          <a:bodyPr wrap="none">
            <a:spAutoFit/>
          </a:bodyPr>
          <a:lstStyle/>
          <a:p>
            <a:pPr algn="ctr"/>
            <a:r>
              <a:rPr lang="en-US" sz="1400">
                <a:solidFill>
                  <a:srgbClr val="333399"/>
                </a:solidFill>
                <a:latin typeface="Verdana" pitchFamily="34" charset="0"/>
              </a:rPr>
              <a:t>Moment</a:t>
            </a:r>
          </a:p>
        </p:txBody>
      </p:sp>
      <p:sp>
        <p:nvSpPr>
          <p:cNvPr id="28720" name="Text Box 106"/>
          <p:cNvSpPr txBox="1">
            <a:spLocks noChangeArrowheads="1"/>
          </p:cNvSpPr>
          <p:nvPr/>
        </p:nvSpPr>
        <p:spPr bwMode="auto">
          <a:xfrm>
            <a:off x="6896100" y="1570038"/>
            <a:ext cx="855663" cy="260350"/>
          </a:xfrm>
          <a:prstGeom prst="rect">
            <a:avLst/>
          </a:prstGeom>
          <a:noFill/>
          <a:ln w="9525">
            <a:noFill/>
            <a:miter lim="800000"/>
            <a:headEnd/>
            <a:tailEnd/>
          </a:ln>
        </p:spPr>
        <p:txBody>
          <a:bodyPr wrap="none">
            <a:spAutoFit/>
          </a:bodyPr>
          <a:lstStyle/>
          <a:p>
            <a:pPr algn="ctr"/>
            <a:r>
              <a:rPr lang="en-US" sz="1100">
                <a:latin typeface="Verdana" pitchFamily="34" charset="0"/>
              </a:rPr>
              <a:t>(%MAC)</a:t>
            </a:r>
          </a:p>
        </p:txBody>
      </p:sp>
      <p:sp>
        <p:nvSpPr>
          <p:cNvPr id="99" name="Line 89"/>
          <p:cNvSpPr>
            <a:spLocks noChangeShapeType="1"/>
          </p:cNvSpPr>
          <p:nvPr/>
        </p:nvSpPr>
        <p:spPr bwMode="auto">
          <a:xfrm flipV="1">
            <a:off x="2501901" y="2514602"/>
            <a:ext cx="2933700" cy="596900"/>
          </a:xfrm>
          <a:prstGeom prst="line">
            <a:avLst/>
          </a:prstGeom>
          <a:noFill/>
          <a:ln w="28575">
            <a:solidFill>
              <a:schemeClr val="tx1"/>
            </a:solidFill>
            <a:prstDash val="dash"/>
            <a:round/>
            <a:headEnd/>
            <a:tailEnd/>
          </a:ln>
        </p:spPr>
        <p:txBody>
          <a:bodyPr anchor="ctr">
            <a:spAutoFit/>
          </a:bodyPr>
          <a:lstStyle/>
          <a:p>
            <a:endParaRPr lang="en-US"/>
          </a:p>
        </p:txBody>
      </p:sp>
      <p:grpSp>
        <p:nvGrpSpPr>
          <p:cNvPr id="100" name="Group 51"/>
          <p:cNvGrpSpPr>
            <a:grpSpLocks/>
          </p:cNvGrpSpPr>
          <p:nvPr/>
        </p:nvGrpSpPr>
        <p:grpSpPr bwMode="auto">
          <a:xfrm>
            <a:off x="3890962" y="2800350"/>
            <a:ext cx="549275" cy="2270125"/>
            <a:chOff x="2441" y="1756"/>
            <a:chExt cx="368" cy="1462"/>
          </a:xfrm>
        </p:grpSpPr>
        <p:sp>
          <p:nvSpPr>
            <p:cNvPr id="101" name="Freeform 52"/>
            <p:cNvSpPr>
              <a:spLocks/>
            </p:cNvSpPr>
            <p:nvPr/>
          </p:nvSpPr>
          <p:spPr bwMode="auto">
            <a:xfrm>
              <a:off x="2546" y="2477"/>
              <a:ext cx="263" cy="741"/>
            </a:xfrm>
            <a:custGeom>
              <a:avLst/>
              <a:gdLst>
                <a:gd name="T0" fmla="*/ 32 w 263"/>
                <a:gd name="T1" fmla="*/ 741 h 741"/>
                <a:gd name="T2" fmla="*/ 13 w 263"/>
                <a:gd name="T3" fmla="*/ 652 h 741"/>
                <a:gd name="T4" fmla="*/ 3 w 263"/>
                <a:gd name="T5" fmla="*/ 562 h 741"/>
                <a:gd name="T6" fmla="*/ 3 w 263"/>
                <a:gd name="T7" fmla="*/ 433 h 741"/>
                <a:gd name="T8" fmla="*/ 19 w 263"/>
                <a:gd name="T9" fmla="*/ 319 h 741"/>
                <a:gd name="T10" fmla="*/ 48 w 263"/>
                <a:gd name="T11" fmla="*/ 231 h 741"/>
                <a:gd name="T12" fmla="*/ 97 w 263"/>
                <a:gd name="T13" fmla="*/ 150 h 741"/>
                <a:gd name="T14" fmla="*/ 172 w 263"/>
                <a:gd name="T15" fmla="*/ 71 h 741"/>
                <a:gd name="T16" fmla="*/ 263 w 263"/>
                <a:gd name="T17" fmla="*/ 0 h 74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3"/>
                <a:gd name="T28" fmla="*/ 0 h 741"/>
                <a:gd name="T29" fmla="*/ 263 w 263"/>
                <a:gd name="T30" fmla="*/ 741 h 74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3" h="741">
                  <a:moveTo>
                    <a:pt x="32" y="741"/>
                  </a:moveTo>
                  <a:cubicBezTo>
                    <a:pt x="29" y="726"/>
                    <a:pt x="18" y="682"/>
                    <a:pt x="13" y="652"/>
                  </a:cubicBezTo>
                  <a:cubicBezTo>
                    <a:pt x="8" y="622"/>
                    <a:pt x="5" y="598"/>
                    <a:pt x="3" y="562"/>
                  </a:cubicBezTo>
                  <a:cubicBezTo>
                    <a:pt x="1" y="526"/>
                    <a:pt x="0" y="473"/>
                    <a:pt x="3" y="433"/>
                  </a:cubicBezTo>
                  <a:cubicBezTo>
                    <a:pt x="6" y="393"/>
                    <a:pt x="12" y="353"/>
                    <a:pt x="19" y="319"/>
                  </a:cubicBezTo>
                  <a:cubicBezTo>
                    <a:pt x="26" y="285"/>
                    <a:pt x="35" y="259"/>
                    <a:pt x="48" y="231"/>
                  </a:cubicBezTo>
                  <a:cubicBezTo>
                    <a:pt x="61" y="203"/>
                    <a:pt x="76" y="177"/>
                    <a:pt x="97" y="150"/>
                  </a:cubicBezTo>
                  <a:cubicBezTo>
                    <a:pt x="118" y="123"/>
                    <a:pt x="144" y="96"/>
                    <a:pt x="172" y="71"/>
                  </a:cubicBezTo>
                  <a:cubicBezTo>
                    <a:pt x="200" y="46"/>
                    <a:pt x="248" y="12"/>
                    <a:pt x="263" y="0"/>
                  </a:cubicBezTo>
                </a:path>
              </a:pathLst>
            </a:custGeom>
            <a:noFill/>
            <a:ln w="12700" cap="flat" cmpd="sng">
              <a:solidFill>
                <a:schemeClr val="tx1"/>
              </a:solidFill>
              <a:prstDash val="solid"/>
              <a:round/>
              <a:headEnd type="none" w="med" len="med"/>
              <a:tailEnd type="none" w="med" len="med"/>
            </a:ln>
          </p:spPr>
          <p:txBody>
            <a:bodyPr anchor="ctr">
              <a:spAutoFit/>
            </a:bodyPr>
            <a:lstStyle/>
            <a:p>
              <a:endParaRPr lang="en-US"/>
            </a:p>
          </p:txBody>
        </p:sp>
        <p:sp>
          <p:nvSpPr>
            <p:cNvPr id="102" name="Freeform 53"/>
            <p:cNvSpPr>
              <a:spLocks/>
            </p:cNvSpPr>
            <p:nvPr/>
          </p:nvSpPr>
          <p:spPr bwMode="auto">
            <a:xfrm>
              <a:off x="2441" y="1756"/>
              <a:ext cx="368" cy="726"/>
            </a:xfrm>
            <a:custGeom>
              <a:avLst/>
              <a:gdLst>
                <a:gd name="T0" fmla="*/ 0 w 368"/>
                <a:gd name="T1" fmla="*/ 0 h 726"/>
                <a:gd name="T2" fmla="*/ 57 w 368"/>
                <a:gd name="T3" fmla="*/ 102 h 726"/>
                <a:gd name="T4" fmla="*/ 117 w 368"/>
                <a:gd name="T5" fmla="*/ 213 h 726"/>
                <a:gd name="T6" fmla="*/ 168 w 368"/>
                <a:gd name="T7" fmla="*/ 307 h 726"/>
                <a:gd name="T8" fmla="*/ 224 w 368"/>
                <a:gd name="T9" fmla="*/ 425 h 726"/>
                <a:gd name="T10" fmla="*/ 282 w 368"/>
                <a:gd name="T11" fmla="*/ 545 h 726"/>
                <a:gd name="T12" fmla="*/ 336 w 368"/>
                <a:gd name="T13" fmla="*/ 660 h 726"/>
                <a:gd name="T14" fmla="*/ 368 w 368"/>
                <a:gd name="T15" fmla="*/ 726 h 726"/>
                <a:gd name="T16" fmla="*/ 0 60000 65536"/>
                <a:gd name="T17" fmla="*/ 0 60000 65536"/>
                <a:gd name="T18" fmla="*/ 0 60000 65536"/>
                <a:gd name="T19" fmla="*/ 0 60000 65536"/>
                <a:gd name="T20" fmla="*/ 0 60000 65536"/>
                <a:gd name="T21" fmla="*/ 0 60000 65536"/>
                <a:gd name="T22" fmla="*/ 0 60000 65536"/>
                <a:gd name="T23" fmla="*/ 0 60000 65536"/>
                <a:gd name="T24" fmla="*/ 0 w 368"/>
                <a:gd name="T25" fmla="*/ 0 h 726"/>
                <a:gd name="T26" fmla="*/ 368 w 368"/>
                <a:gd name="T27" fmla="*/ 726 h 7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68" h="726">
                  <a:moveTo>
                    <a:pt x="0" y="0"/>
                  </a:moveTo>
                  <a:cubicBezTo>
                    <a:pt x="10" y="17"/>
                    <a:pt x="37" y="66"/>
                    <a:pt x="57" y="102"/>
                  </a:cubicBezTo>
                  <a:cubicBezTo>
                    <a:pt x="77" y="138"/>
                    <a:pt x="99" y="179"/>
                    <a:pt x="117" y="213"/>
                  </a:cubicBezTo>
                  <a:cubicBezTo>
                    <a:pt x="135" y="247"/>
                    <a:pt x="150" y="272"/>
                    <a:pt x="168" y="307"/>
                  </a:cubicBezTo>
                  <a:cubicBezTo>
                    <a:pt x="186" y="342"/>
                    <a:pt x="205" y="385"/>
                    <a:pt x="224" y="425"/>
                  </a:cubicBezTo>
                  <a:cubicBezTo>
                    <a:pt x="243" y="465"/>
                    <a:pt x="263" y="506"/>
                    <a:pt x="282" y="545"/>
                  </a:cubicBezTo>
                  <a:cubicBezTo>
                    <a:pt x="301" y="584"/>
                    <a:pt x="322" y="630"/>
                    <a:pt x="336" y="660"/>
                  </a:cubicBezTo>
                  <a:cubicBezTo>
                    <a:pt x="350" y="690"/>
                    <a:pt x="361" y="712"/>
                    <a:pt x="368" y="726"/>
                  </a:cubicBezTo>
                </a:path>
              </a:pathLst>
            </a:custGeom>
            <a:noFill/>
            <a:ln w="12700" cap="flat" cmpd="sng">
              <a:solidFill>
                <a:schemeClr val="tx1"/>
              </a:solidFill>
              <a:prstDash val="solid"/>
              <a:round/>
              <a:headEnd type="none" w="med" len="med"/>
              <a:tailEnd type="none" w="med" len="med"/>
            </a:ln>
          </p:spPr>
          <p:txBody>
            <a:bodyPr anchor="ctr">
              <a:spAutoFit/>
            </a:bodyPr>
            <a:lstStyle/>
            <a:p>
              <a:endParaRPr lang="en-US"/>
            </a:p>
          </p:txBody>
        </p:sp>
      </p:grpSp>
      <p:sp>
        <p:nvSpPr>
          <p:cNvPr id="103" name="Line 103"/>
          <p:cNvSpPr>
            <a:spLocks noChangeShapeType="1"/>
          </p:cNvSpPr>
          <p:nvPr/>
        </p:nvSpPr>
        <p:spPr bwMode="auto">
          <a:xfrm flipH="1">
            <a:off x="2997200" y="2254251"/>
            <a:ext cx="1016000" cy="1377950"/>
          </a:xfrm>
          <a:prstGeom prst="line">
            <a:avLst/>
          </a:prstGeom>
          <a:noFill/>
          <a:ln w="28575">
            <a:solidFill>
              <a:schemeClr val="tx1"/>
            </a:solidFill>
            <a:prstDash val="dash"/>
            <a:round/>
            <a:headEnd/>
            <a:tailEnd/>
          </a:ln>
        </p:spPr>
        <p:txBody>
          <a:bodyPr anchor="ctr">
            <a:spAutoFit/>
          </a:bodyPr>
          <a:lstStyle/>
          <a:p>
            <a:endParaRPr lang="en-US"/>
          </a:p>
        </p:txBody>
      </p:sp>
      <p:grpSp>
        <p:nvGrpSpPr>
          <p:cNvPr id="104" name="Group 93"/>
          <p:cNvGrpSpPr>
            <a:grpSpLocks/>
          </p:cNvGrpSpPr>
          <p:nvPr/>
        </p:nvGrpSpPr>
        <p:grpSpPr bwMode="auto">
          <a:xfrm>
            <a:off x="4648202" y="2239949"/>
            <a:ext cx="3149601" cy="909630"/>
            <a:chOff x="3064" y="1187"/>
            <a:chExt cx="1984" cy="573"/>
          </a:xfrm>
        </p:grpSpPr>
        <p:sp>
          <p:nvSpPr>
            <p:cNvPr id="105" name="Text Box 94"/>
            <p:cNvSpPr txBox="1">
              <a:spLocks noChangeArrowheads="1"/>
            </p:cNvSpPr>
            <p:nvPr/>
          </p:nvSpPr>
          <p:spPr bwMode="auto">
            <a:xfrm>
              <a:off x="4187" y="1187"/>
              <a:ext cx="861" cy="300"/>
            </a:xfrm>
            <a:prstGeom prst="rect">
              <a:avLst/>
            </a:prstGeom>
            <a:noFill/>
            <a:ln w="9525">
              <a:noFill/>
              <a:miter lim="800000"/>
              <a:headEnd/>
              <a:tailEnd/>
            </a:ln>
          </p:spPr>
          <p:txBody>
            <a:bodyPr>
              <a:spAutoFit/>
            </a:bodyPr>
            <a:lstStyle/>
            <a:p>
              <a:pPr algn="ctr">
                <a:lnSpc>
                  <a:spcPct val="90000"/>
                </a:lnSpc>
              </a:pPr>
              <a:r>
                <a:rPr lang="en-US" sz="1400" dirty="0">
                  <a:solidFill>
                    <a:srgbClr val="6600CC"/>
                  </a:solidFill>
                  <a:latin typeface="Verdana" pitchFamily="34" charset="0"/>
                </a:rPr>
                <a:t>Constant MLG Load</a:t>
              </a:r>
            </a:p>
          </p:txBody>
        </p:sp>
        <p:sp>
          <p:nvSpPr>
            <p:cNvPr id="106" name="Line 95"/>
            <p:cNvSpPr>
              <a:spLocks noChangeShapeType="1"/>
            </p:cNvSpPr>
            <p:nvPr/>
          </p:nvSpPr>
          <p:spPr bwMode="auto">
            <a:xfrm flipH="1">
              <a:off x="4030" y="1354"/>
              <a:ext cx="256" cy="336"/>
            </a:xfrm>
            <a:prstGeom prst="line">
              <a:avLst/>
            </a:prstGeom>
            <a:noFill/>
            <a:ln w="19050">
              <a:solidFill>
                <a:srgbClr val="6600CC"/>
              </a:solidFill>
              <a:round/>
              <a:headEnd/>
              <a:tailEnd type="triangle" w="sm" len="med"/>
            </a:ln>
          </p:spPr>
          <p:txBody>
            <a:bodyPr anchor="ctr">
              <a:spAutoFit/>
            </a:bodyPr>
            <a:lstStyle/>
            <a:p>
              <a:endParaRPr lang="en-US"/>
            </a:p>
          </p:txBody>
        </p:sp>
        <p:sp>
          <p:nvSpPr>
            <p:cNvPr id="107" name="Line 96"/>
            <p:cNvSpPr>
              <a:spLocks noChangeShapeType="1"/>
            </p:cNvSpPr>
            <p:nvPr/>
          </p:nvSpPr>
          <p:spPr bwMode="auto">
            <a:xfrm flipH="1" flipV="1">
              <a:off x="3064" y="1528"/>
              <a:ext cx="1240" cy="232"/>
            </a:xfrm>
            <a:prstGeom prst="line">
              <a:avLst/>
            </a:prstGeom>
            <a:noFill/>
            <a:ln w="28575">
              <a:solidFill>
                <a:srgbClr val="6600CC"/>
              </a:solidFill>
              <a:prstDash val="dash"/>
              <a:round/>
              <a:headEnd/>
              <a:tailEnd/>
            </a:ln>
          </p:spPr>
          <p:txBody>
            <a:bodyPr anchor="ctr">
              <a:spAutoFit/>
            </a:bodyPr>
            <a:lstStyle/>
            <a:p>
              <a:endParaRPr lang="en-US"/>
            </a:p>
          </p:txBody>
        </p:sp>
      </p:grpSp>
    </p:spTree>
    <p:extLst>
      <p:ext uri="{BB962C8B-B14F-4D97-AF65-F5344CB8AC3E}">
        <p14:creationId xmlns:p14="http://schemas.microsoft.com/office/powerpoint/2010/main" val="3564345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dissolve">
                                      <p:cBhvr>
                                        <p:cTn id="7" dur="500"/>
                                        <p:tgtEl>
                                          <p:spTgt spid="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33"/>
          <p:cNvGrpSpPr>
            <a:grpSpLocks/>
          </p:cNvGrpSpPr>
          <p:nvPr/>
        </p:nvGrpSpPr>
        <p:grpSpPr bwMode="auto">
          <a:xfrm>
            <a:off x="565508" y="4690650"/>
            <a:ext cx="8504237" cy="1924050"/>
            <a:chOff x="403" y="2325"/>
            <a:chExt cx="5357" cy="1212"/>
          </a:xfrm>
        </p:grpSpPr>
        <p:sp>
          <p:nvSpPr>
            <p:cNvPr id="22" name="Text Box 34"/>
            <p:cNvSpPr txBox="1">
              <a:spLocks noChangeArrowheads="1"/>
            </p:cNvSpPr>
            <p:nvPr/>
          </p:nvSpPr>
          <p:spPr bwMode="auto">
            <a:xfrm>
              <a:off x="403" y="2325"/>
              <a:ext cx="5357" cy="458"/>
            </a:xfrm>
            <a:prstGeom prst="rect">
              <a:avLst/>
            </a:prstGeom>
            <a:noFill/>
            <a:ln w="9525">
              <a:noFill/>
              <a:miter lim="800000"/>
              <a:headEnd/>
              <a:tailEnd/>
            </a:ln>
          </p:spPr>
          <p:txBody>
            <a:bodyPr lIns="0" tIns="0" rIns="0" bIns="0">
              <a:spAutoFit/>
            </a:bodyPr>
            <a:lstStyle/>
            <a:p>
              <a:pPr>
                <a:lnSpc>
                  <a:spcPct val="155000"/>
                </a:lnSpc>
                <a:spcAft>
                  <a:spcPct val="40000"/>
                </a:spcAft>
              </a:pPr>
              <a:r>
                <a:rPr lang="en-US" sz="1600" u="sng" dirty="0"/>
                <a:t>MAIN LANDING GEAR LOAD</a:t>
              </a:r>
            </a:p>
            <a:p>
              <a:r>
                <a:rPr lang="en-US" sz="1600" dirty="0"/>
                <a:t>For the airplane to be in equilibrium, the sum </a:t>
              </a:r>
              <a:r>
                <a:rPr lang="en-US" sz="1600" dirty="0" smtClean="0"/>
                <a:t>of </a:t>
              </a:r>
              <a:r>
                <a:rPr lang="en-US" sz="1600" dirty="0"/>
                <a:t>the moments about the nose landing gear must = </a:t>
              </a:r>
              <a:r>
                <a:rPr lang="en-US" sz="1600" dirty="0" smtClean="0"/>
                <a:t>0:</a:t>
              </a:r>
              <a:endParaRPr lang="en-US" sz="1600" dirty="0"/>
            </a:p>
          </p:txBody>
        </p:sp>
        <p:sp>
          <p:nvSpPr>
            <p:cNvPr id="23" name="Text Box 35"/>
            <p:cNvSpPr txBox="1">
              <a:spLocks noChangeArrowheads="1"/>
            </p:cNvSpPr>
            <p:nvPr/>
          </p:nvSpPr>
          <p:spPr bwMode="auto">
            <a:xfrm>
              <a:off x="1678" y="2919"/>
              <a:ext cx="3940" cy="618"/>
            </a:xfrm>
            <a:prstGeom prst="rect">
              <a:avLst/>
            </a:prstGeom>
            <a:noFill/>
            <a:ln w="9525">
              <a:noFill/>
              <a:miter lim="800000"/>
              <a:headEnd/>
              <a:tailEnd/>
            </a:ln>
          </p:spPr>
          <p:txBody>
            <a:bodyPr lIns="0" tIns="0" rIns="0" bIns="0">
              <a:spAutoFit/>
            </a:bodyPr>
            <a:lstStyle/>
            <a:p>
              <a:pPr>
                <a:lnSpc>
                  <a:spcPct val="90000"/>
                </a:lnSpc>
                <a:buFont typeface="Symbol" pitchFamily="18" charset="2"/>
                <a:buChar char="S"/>
                <a:tabLst>
                  <a:tab pos="749300" algn="l"/>
                  <a:tab pos="1290638" algn="ctr"/>
                </a:tabLst>
              </a:pPr>
              <a:r>
                <a:rPr lang="en-US" sz="1600" dirty="0">
                  <a:latin typeface="Arial" charset="0"/>
                </a:rPr>
                <a:t>M </a:t>
              </a:r>
              <a:r>
                <a:rPr lang="en-US" sz="1600" baseline="-12000" dirty="0">
                  <a:latin typeface="Arial" charset="0"/>
                </a:rPr>
                <a:t>NLG</a:t>
              </a:r>
              <a:r>
                <a:rPr lang="en-US" sz="1200" dirty="0">
                  <a:latin typeface="Arial" charset="0"/>
                </a:rPr>
                <a:t> 	</a:t>
              </a:r>
              <a:r>
                <a:rPr lang="en-US" sz="1600" dirty="0">
                  <a:latin typeface="Arial" charset="0"/>
                </a:rPr>
                <a:t>= L</a:t>
              </a:r>
              <a:r>
                <a:rPr lang="en-US" sz="1600" baseline="-12000" dirty="0">
                  <a:latin typeface="Arial" charset="0"/>
                </a:rPr>
                <a:t>MLG</a:t>
              </a:r>
              <a:r>
                <a:rPr lang="en-US" sz="1600" dirty="0">
                  <a:latin typeface="Arial" charset="0"/>
                </a:rPr>
                <a:t> (B.A. </a:t>
              </a:r>
              <a:r>
                <a:rPr lang="en-US" sz="1600" baseline="-12000" dirty="0">
                  <a:latin typeface="Arial" charset="0"/>
                </a:rPr>
                <a:t>MLG</a:t>
              </a:r>
              <a:r>
                <a:rPr lang="en-US" sz="1200" dirty="0">
                  <a:latin typeface="Arial" charset="0"/>
                </a:rPr>
                <a:t> </a:t>
              </a:r>
              <a:r>
                <a:rPr lang="en-US" sz="1600" dirty="0">
                  <a:latin typeface="Arial" charset="0"/>
                </a:rPr>
                <a:t>– B.A. </a:t>
              </a:r>
              <a:r>
                <a:rPr lang="en-US" sz="1600" baseline="-12000" dirty="0">
                  <a:latin typeface="Arial" charset="0"/>
                </a:rPr>
                <a:t>NLG</a:t>
              </a:r>
              <a:r>
                <a:rPr lang="en-US" sz="1600" dirty="0">
                  <a:latin typeface="Arial" charset="0"/>
                </a:rPr>
                <a:t>) – W</a:t>
              </a:r>
              <a:r>
                <a:rPr lang="en-US" sz="1600" baseline="-12000" dirty="0">
                  <a:latin typeface="Arial" charset="0"/>
                </a:rPr>
                <a:t> </a:t>
              </a:r>
              <a:r>
                <a:rPr lang="en-US" sz="1600" dirty="0">
                  <a:latin typeface="Arial" charset="0"/>
                </a:rPr>
                <a:t>(B.A.</a:t>
              </a:r>
              <a:r>
                <a:rPr lang="en-US" sz="1600" baseline="-12000" dirty="0">
                  <a:latin typeface="Arial" charset="0"/>
                </a:rPr>
                <a:t> C.G.</a:t>
              </a:r>
              <a:r>
                <a:rPr lang="en-US" sz="1200" dirty="0">
                  <a:latin typeface="Arial" charset="0"/>
                </a:rPr>
                <a:t> </a:t>
              </a:r>
              <a:r>
                <a:rPr lang="en-US" sz="1600" dirty="0">
                  <a:latin typeface="Arial" charset="0"/>
                </a:rPr>
                <a:t>– B.A.</a:t>
              </a:r>
              <a:r>
                <a:rPr lang="en-US" sz="1600" baseline="-12000" dirty="0">
                  <a:latin typeface="Arial" charset="0"/>
                </a:rPr>
                <a:t> NLG</a:t>
              </a:r>
              <a:r>
                <a:rPr lang="en-US" sz="1600" dirty="0">
                  <a:latin typeface="Arial" charset="0"/>
                </a:rPr>
                <a:t>) = 0</a:t>
              </a:r>
            </a:p>
            <a:p>
              <a:pPr>
                <a:lnSpc>
                  <a:spcPct val="90000"/>
                </a:lnSpc>
                <a:spcBef>
                  <a:spcPct val="100000"/>
                </a:spcBef>
                <a:spcAft>
                  <a:spcPct val="25000"/>
                </a:spcAft>
                <a:buFont typeface="Symbol" pitchFamily="18" charset="2"/>
                <a:buNone/>
                <a:tabLst>
                  <a:tab pos="749300" algn="l"/>
                  <a:tab pos="1290638" algn="ctr"/>
                </a:tabLst>
              </a:pPr>
              <a:r>
                <a:rPr lang="en-US" sz="1600" dirty="0">
                  <a:latin typeface="Arial" charset="0"/>
                </a:rPr>
                <a:t>  L</a:t>
              </a:r>
              <a:r>
                <a:rPr lang="en-US" sz="1600" baseline="-12000" dirty="0">
                  <a:latin typeface="Arial" charset="0"/>
                </a:rPr>
                <a:t>MLG</a:t>
              </a:r>
              <a:r>
                <a:rPr lang="en-US" sz="1600" dirty="0">
                  <a:latin typeface="Arial" charset="0"/>
                </a:rPr>
                <a:t> 	= W (B.A. </a:t>
              </a:r>
              <a:r>
                <a:rPr lang="en-US" sz="1600" baseline="-12000" dirty="0">
                  <a:latin typeface="Arial" charset="0"/>
                </a:rPr>
                <a:t>C.G.</a:t>
              </a:r>
              <a:r>
                <a:rPr lang="en-US" sz="1200" dirty="0">
                  <a:latin typeface="Arial" charset="0"/>
                </a:rPr>
                <a:t> </a:t>
              </a:r>
              <a:r>
                <a:rPr lang="en-US" sz="1600" dirty="0">
                  <a:latin typeface="Arial" charset="0"/>
                </a:rPr>
                <a:t>– B.A. </a:t>
              </a:r>
              <a:r>
                <a:rPr lang="en-US" sz="1600" baseline="-12000" dirty="0">
                  <a:latin typeface="Arial" charset="0"/>
                </a:rPr>
                <a:t>NLG</a:t>
              </a:r>
              <a:r>
                <a:rPr lang="en-US" sz="1600" dirty="0">
                  <a:latin typeface="Arial" charset="0"/>
                </a:rPr>
                <a:t>)</a:t>
              </a:r>
            </a:p>
            <a:p>
              <a:pPr>
                <a:lnSpc>
                  <a:spcPct val="90000"/>
                </a:lnSpc>
                <a:spcBef>
                  <a:spcPct val="5000"/>
                </a:spcBef>
                <a:spcAft>
                  <a:spcPct val="25000"/>
                </a:spcAft>
                <a:buFont typeface="Symbol" pitchFamily="18" charset="2"/>
                <a:buNone/>
                <a:tabLst>
                  <a:tab pos="749300" algn="l"/>
                  <a:tab pos="1290638" algn="ctr"/>
                </a:tabLst>
              </a:pPr>
              <a:r>
                <a:rPr lang="en-US" sz="1600" dirty="0">
                  <a:latin typeface="Arial" charset="0"/>
                </a:rPr>
                <a:t>                  (B.A.</a:t>
              </a:r>
              <a:r>
                <a:rPr lang="en-US" sz="1600" baseline="-12000" dirty="0">
                  <a:latin typeface="Arial" charset="0"/>
                </a:rPr>
                <a:t> MLG</a:t>
              </a:r>
              <a:r>
                <a:rPr lang="en-US" sz="1200" dirty="0">
                  <a:latin typeface="Arial" charset="0"/>
                </a:rPr>
                <a:t> </a:t>
              </a:r>
              <a:r>
                <a:rPr lang="en-US" sz="1600" dirty="0">
                  <a:latin typeface="Arial" charset="0"/>
                </a:rPr>
                <a:t>– B.A.</a:t>
              </a:r>
              <a:r>
                <a:rPr lang="en-US" sz="1600" baseline="-12000" dirty="0">
                  <a:latin typeface="Arial" charset="0"/>
                </a:rPr>
                <a:t> NLG</a:t>
              </a:r>
              <a:r>
                <a:rPr lang="en-US" sz="1600" dirty="0">
                  <a:latin typeface="Arial" charset="0"/>
                </a:rPr>
                <a:t>)</a:t>
              </a:r>
            </a:p>
          </p:txBody>
        </p:sp>
        <p:sp>
          <p:nvSpPr>
            <p:cNvPr id="24" name="Line 36"/>
            <p:cNvSpPr>
              <a:spLocks noChangeShapeType="1"/>
            </p:cNvSpPr>
            <p:nvPr/>
          </p:nvSpPr>
          <p:spPr bwMode="auto">
            <a:xfrm>
              <a:off x="2245" y="3366"/>
              <a:ext cx="1349" cy="0"/>
            </a:xfrm>
            <a:prstGeom prst="line">
              <a:avLst/>
            </a:prstGeom>
            <a:noFill/>
            <a:ln w="12700">
              <a:solidFill>
                <a:schemeClr val="tx1"/>
              </a:solidFill>
              <a:round/>
              <a:headEnd/>
              <a:tailEnd/>
            </a:ln>
          </p:spPr>
          <p:txBody>
            <a:bodyPr/>
            <a:lstStyle/>
            <a:p>
              <a:endParaRPr lang="en-US"/>
            </a:p>
          </p:txBody>
        </p:sp>
      </p:grpSp>
      <p:sp>
        <p:nvSpPr>
          <p:cNvPr id="19" name="TextBox 18"/>
          <p:cNvSpPr txBox="1"/>
          <p:nvPr/>
        </p:nvSpPr>
        <p:spPr>
          <a:xfrm>
            <a:off x="140676" y="1164809"/>
            <a:ext cx="8838224" cy="1077218"/>
          </a:xfrm>
          <a:prstGeom prst="rect">
            <a:avLst/>
          </a:prstGeom>
          <a:noFill/>
        </p:spPr>
        <p:txBody>
          <a:bodyPr wrap="square" rtlCol="0">
            <a:spAutoFit/>
          </a:bodyPr>
          <a:lstStyle/>
          <a:p>
            <a:pPr>
              <a:spcAft>
                <a:spcPct val="30000"/>
              </a:spcAft>
            </a:pPr>
            <a:r>
              <a:rPr lang="en-US" sz="1600" dirty="0" smtClean="0"/>
              <a:t>The </a:t>
            </a:r>
            <a:r>
              <a:rPr lang="en-US" sz="1600" dirty="0"/>
              <a:t>strength of </a:t>
            </a:r>
            <a:r>
              <a:rPr lang="en-US" sz="1600" dirty="0" smtClean="0"/>
              <a:t>the main landing gear structure </a:t>
            </a:r>
            <a:r>
              <a:rPr lang="en-US" sz="1600" dirty="0"/>
              <a:t>can impose a limitation on the </a:t>
            </a:r>
            <a:r>
              <a:rPr lang="en-US" sz="1600" dirty="0" smtClean="0"/>
              <a:t>aft </a:t>
            </a:r>
            <a:r>
              <a:rPr lang="en-US" sz="1600" dirty="0"/>
              <a:t>C.G. </a:t>
            </a:r>
            <a:r>
              <a:rPr lang="en-US" sz="1600" dirty="0" smtClean="0"/>
              <a:t>limits.</a:t>
            </a:r>
          </a:p>
          <a:p>
            <a:pPr>
              <a:lnSpc>
                <a:spcPct val="90000"/>
              </a:lnSpc>
            </a:pPr>
            <a:endParaRPr lang="en-US" sz="1600" dirty="0" smtClean="0"/>
          </a:p>
          <a:p>
            <a:pPr>
              <a:lnSpc>
                <a:spcPct val="90000"/>
              </a:lnSpc>
            </a:pPr>
            <a:r>
              <a:rPr lang="en-US" sz="1600" dirty="0" smtClean="0"/>
              <a:t>The load on the MLG is increased both by increasing airplane weight, and by aft movement of the center of gravity.  Eventually, the MLG limits are reached.</a:t>
            </a:r>
            <a:endParaRPr lang="en-US" sz="1600" dirty="0"/>
          </a:p>
        </p:txBody>
      </p:sp>
      <p:grpSp>
        <p:nvGrpSpPr>
          <p:cNvPr id="20" name="Group 36"/>
          <p:cNvGrpSpPr>
            <a:grpSpLocks/>
          </p:cNvGrpSpPr>
          <p:nvPr/>
        </p:nvGrpSpPr>
        <p:grpSpPr bwMode="auto">
          <a:xfrm>
            <a:off x="1749912" y="2249225"/>
            <a:ext cx="5446713" cy="2370138"/>
            <a:chOff x="1486" y="852"/>
            <a:chExt cx="3431" cy="1493"/>
          </a:xfrm>
        </p:grpSpPr>
        <p:pic>
          <p:nvPicPr>
            <p:cNvPr id="25" name="Picture 2" descr="767-300 left_top"/>
            <p:cNvPicPr>
              <a:picLocks noChangeAspect="1" noChangeArrowheads="1"/>
            </p:cNvPicPr>
            <p:nvPr/>
          </p:nvPicPr>
          <p:blipFill>
            <a:blip r:embed="rId3" cstate="print"/>
            <a:srcRect/>
            <a:stretch>
              <a:fillRect/>
            </a:stretch>
          </p:blipFill>
          <p:spPr bwMode="auto">
            <a:xfrm>
              <a:off x="1486" y="852"/>
              <a:ext cx="3431" cy="1000"/>
            </a:xfrm>
            <a:prstGeom prst="rect">
              <a:avLst/>
            </a:prstGeom>
            <a:noFill/>
            <a:ln w="9525">
              <a:noFill/>
              <a:miter lim="800000"/>
              <a:headEnd/>
              <a:tailEnd/>
            </a:ln>
          </p:spPr>
        </p:pic>
        <p:sp>
          <p:nvSpPr>
            <p:cNvPr id="26" name="Text Box 5"/>
            <p:cNvSpPr txBox="1">
              <a:spLocks noChangeArrowheads="1"/>
            </p:cNvSpPr>
            <p:nvPr/>
          </p:nvSpPr>
          <p:spPr bwMode="auto">
            <a:xfrm>
              <a:off x="3221" y="2133"/>
              <a:ext cx="671" cy="212"/>
            </a:xfrm>
            <a:prstGeom prst="rect">
              <a:avLst/>
            </a:prstGeom>
            <a:noFill/>
            <a:ln w="9525">
              <a:noFill/>
              <a:miter lim="800000"/>
              <a:headEnd/>
              <a:tailEnd/>
            </a:ln>
          </p:spPr>
          <p:txBody>
            <a:bodyPr wrap="none">
              <a:spAutoFit/>
            </a:bodyPr>
            <a:lstStyle/>
            <a:p>
              <a:r>
                <a:rPr lang="en-US" sz="1600" dirty="0">
                  <a:latin typeface="Arial" charset="0"/>
                </a:rPr>
                <a:t>Load </a:t>
              </a:r>
              <a:r>
                <a:rPr lang="en-US" sz="1800" baseline="-12000" dirty="0">
                  <a:latin typeface="Arial" charset="0"/>
                </a:rPr>
                <a:t>MLG</a:t>
              </a:r>
            </a:p>
          </p:txBody>
        </p:sp>
        <p:sp>
          <p:nvSpPr>
            <p:cNvPr id="27" name="Line 16"/>
            <p:cNvSpPr>
              <a:spLocks noChangeShapeType="1"/>
            </p:cNvSpPr>
            <p:nvPr/>
          </p:nvSpPr>
          <p:spPr bwMode="auto">
            <a:xfrm rot="10800000">
              <a:off x="3194" y="1829"/>
              <a:ext cx="1" cy="425"/>
            </a:xfrm>
            <a:prstGeom prst="line">
              <a:avLst/>
            </a:prstGeom>
            <a:noFill/>
            <a:ln w="38100">
              <a:solidFill>
                <a:srgbClr val="FF3300"/>
              </a:solidFill>
              <a:round/>
              <a:headEnd/>
              <a:tailEnd type="triangle" w="sm" len="med"/>
            </a:ln>
          </p:spPr>
          <p:txBody>
            <a:bodyPr/>
            <a:lstStyle/>
            <a:p>
              <a:endParaRPr lang="en-US"/>
            </a:p>
          </p:txBody>
        </p:sp>
        <p:sp>
          <p:nvSpPr>
            <p:cNvPr id="28" name="Text Box 17"/>
            <p:cNvSpPr txBox="1">
              <a:spLocks noChangeArrowheads="1"/>
            </p:cNvSpPr>
            <p:nvPr/>
          </p:nvSpPr>
          <p:spPr bwMode="auto">
            <a:xfrm>
              <a:off x="1554" y="2061"/>
              <a:ext cx="660" cy="212"/>
            </a:xfrm>
            <a:prstGeom prst="rect">
              <a:avLst/>
            </a:prstGeom>
            <a:noFill/>
            <a:ln w="9525">
              <a:noFill/>
              <a:miter lim="800000"/>
              <a:headEnd/>
              <a:tailEnd/>
            </a:ln>
          </p:spPr>
          <p:txBody>
            <a:bodyPr wrap="none">
              <a:spAutoFit/>
            </a:bodyPr>
            <a:lstStyle/>
            <a:p>
              <a:r>
                <a:rPr lang="en-US" sz="1600" dirty="0">
                  <a:latin typeface="Arial" charset="0"/>
                </a:rPr>
                <a:t>Load </a:t>
              </a:r>
              <a:r>
                <a:rPr lang="en-US" sz="1800" baseline="-12000" dirty="0">
                  <a:latin typeface="Arial" charset="0"/>
                </a:rPr>
                <a:t>NLG</a:t>
              </a:r>
            </a:p>
          </p:txBody>
        </p:sp>
        <p:grpSp>
          <p:nvGrpSpPr>
            <p:cNvPr id="29" name="Group 35"/>
            <p:cNvGrpSpPr>
              <a:grpSpLocks/>
            </p:cNvGrpSpPr>
            <p:nvPr/>
          </p:nvGrpSpPr>
          <p:grpSpPr bwMode="auto">
            <a:xfrm>
              <a:off x="2937" y="1576"/>
              <a:ext cx="103" cy="99"/>
              <a:chOff x="2937" y="1576"/>
              <a:chExt cx="103" cy="99"/>
            </a:xfrm>
          </p:grpSpPr>
          <p:sp>
            <p:nvSpPr>
              <p:cNvPr id="33" name="Oval 21"/>
              <p:cNvSpPr>
                <a:spLocks noChangeArrowheads="1"/>
              </p:cNvSpPr>
              <p:nvPr/>
            </p:nvSpPr>
            <p:spPr bwMode="auto">
              <a:xfrm>
                <a:off x="2941" y="1576"/>
                <a:ext cx="98" cy="97"/>
              </a:xfrm>
              <a:prstGeom prst="ellipse">
                <a:avLst/>
              </a:prstGeom>
              <a:solidFill>
                <a:schemeClr val="bg1"/>
              </a:solidFill>
              <a:ln w="9525">
                <a:solidFill>
                  <a:schemeClr val="tx1"/>
                </a:solidFill>
                <a:round/>
                <a:headEnd/>
                <a:tailEnd/>
              </a:ln>
            </p:spPr>
            <p:txBody>
              <a:bodyPr wrap="none" anchor="ctr">
                <a:spAutoFit/>
              </a:bodyPr>
              <a:lstStyle/>
              <a:p>
                <a:endParaRPr lang="en-US"/>
              </a:p>
            </p:txBody>
          </p:sp>
          <p:sp>
            <p:nvSpPr>
              <p:cNvPr id="34" name="Freeform 22"/>
              <p:cNvSpPr>
                <a:spLocks/>
              </p:cNvSpPr>
              <p:nvPr/>
            </p:nvSpPr>
            <p:spPr bwMode="auto">
              <a:xfrm>
                <a:off x="2983" y="1622"/>
                <a:ext cx="57" cy="53"/>
              </a:xfrm>
              <a:custGeom>
                <a:avLst/>
                <a:gdLst>
                  <a:gd name="T0" fmla="*/ 5 w 57"/>
                  <a:gd name="T1" fmla="*/ 4 h 53"/>
                  <a:gd name="T2" fmla="*/ 3 w 57"/>
                  <a:gd name="T3" fmla="*/ 26 h 53"/>
                  <a:gd name="T4" fmla="*/ 6 w 57"/>
                  <a:gd name="T5" fmla="*/ 51 h 53"/>
                  <a:gd name="T6" fmla="*/ 37 w 57"/>
                  <a:gd name="T7" fmla="*/ 39 h 53"/>
                  <a:gd name="T8" fmla="*/ 48 w 57"/>
                  <a:gd name="T9" fmla="*/ 23 h 53"/>
                  <a:gd name="T10" fmla="*/ 54 w 57"/>
                  <a:gd name="T11" fmla="*/ 5 h 53"/>
                  <a:gd name="T12" fmla="*/ 30 w 57"/>
                  <a:gd name="T13" fmla="*/ 4 h 53"/>
                  <a:gd name="T14" fmla="*/ 5 w 57"/>
                  <a:gd name="T15" fmla="*/ 4 h 53"/>
                  <a:gd name="T16" fmla="*/ 0 60000 65536"/>
                  <a:gd name="T17" fmla="*/ 0 60000 65536"/>
                  <a:gd name="T18" fmla="*/ 0 60000 65536"/>
                  <a:gd name="T19" fmla="*/ 0 60000 65536"/>
                  <a:gd name="T20" fmla="*/ 0 60000 65536"/>
                  <a:gd name="T21" fmla="*/ 0 60000 65536"/>
                  <a:gd name="T22" fmla="*/ 0 60000 65536"/>
                  <a:gd name="T23" fmla="*/ 0 60000 65536"/>
                  <a:gd name="T24" fmla="*/ 0 w 57"/>
                  <a:gd name="T25" fmla="*/ 0 h 53"/>
                  <a:gd name="T26" fmla="*/ 57 w 57"/>
                  <a:gd name="T27" fmla="*/ 53 h 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7" h="53">
                    <a:moveTo>
                      <a:pt x="5" y="4"/>
                    </a:moveTo>
                    <a:cubicBezTo>
                      <a:pt x="1" y="8"/>
                      <a:pt x="3" y="18"/>
                      <a:pt x="3" y="26"/>
                    </a:cubicBezTo>
                    <a:cubicBezTo>
                      <a:pt x="3" y="34"/>
                      <a:pt x="0" y="49"/>
                      <a:pt x="6" y="51"/>
                    </a:cubicBezTo>
                    <a:cubicBezTo>
                      <a:pt x="12" y="53"/>
                      <a:pt x="30" y="44"/>
                      <a:pt x="37" y="39"/>
                    </a:cubicBezTo>
                    <a:cubicBezTo>
                      <a:pt x="43" y="34"/>
                      <a:pt x="45" y="29"/>
                      <a:pt x="48" y="23"/>
                    </a:cubicBezTo>
                    <a:cubicBezTo>
                      <a:pt x="51" y="17"/>
                      <a:pt x="57" y="8"/>
                      <a:pt x="54" y="5"/>
                    </a:cubicBezTo>
                    <a:cubicBezTo>
                      <a:pt x="51" y="2"/>
                      <a:pt x="38" y="4"/>
                      <a:pt x="30" y="4"/>
                    </a:cubicBezTo>
                    <a:cubicBezTo>
                      <a:pt x="22" y="4"/>
                      <a:pt x="9" y="0"/>
                      <a:pt x="5" y="4"/>
                    </a:cubicBezTo>
                    <a:close/>
                  </a:path>
                </a:pathLst>
              </a:custGeom>
              <a:solidFill>
                <a:schemeClr val="tx2"/>
              </a:solidFill>
              <a:ln w="9525" cap="flat" cmpd="sng">
                <a:noFill/>
                <a:prstDash val="solid"/>
                <a:round/>
                <a:headEnd/>
                <a:tailEnd/>
              </a:ln>
            </p:spPr>
            <p:txBody>
              <a:bodyPr wrap="none" anchor="ctr">
                <a:spAutoFit/>
              </a:bodyPr>
              <a:lstStyle/>
              <a:p>
                <a:endParaRPr lang="en-US"/>
              </a:p>
            </p:txBody>
          </p:sp>
          <p:sp>
            <p:nvSpPr>
              <p:cNvPr id="35" name="Freeform 23"/>
              <p:cNvSpPr>
                <a:spLocks/>
              </p:cNvSpPr>
              <p:nvPr/>
            </p:nvSpPr>
            <p:spPr bwMode="auto">
              <a:xfrm flipH="1" flipV="1">
                <a:off x="2937" y="1576"/>
                <a:ext cx="57" cy="53"/>
              </a:xfrm>
              <a:custGeom>
                <a:avLst/>
                <a:gdLst>
                  <a:gd name="T0" fmla="*/ 5 w 57"/>
                  <a:gd name="T1" fmla="*/ 4 h 53"/>
                  <a:gd name="T2" fmla="*/ 3 w 57"/>
                  <a:gd name="T3" fmla="*/ 26 h 53"/>
                  <a:gd name="T4" fmla="*/ 6 w 57"/>
                  <a:gd name="T5" fmla="*/ 51 h 53"/>
                  <a:gd name="T6" fmla="*/ 37 w 57"/>
                  <a:gd name="T7" fmla="*/ 39 h 53"/>
                  <a:gd name="T8" fmla="*/ 48 w 57"/>
                  <a:gd name="T9" fmla="*/ 23 h 53"/>
                  <a:gd name="T10" fmla="*/ 54 w 57"/>
                  <a:gd name="T11" fmla="*/ 5 h 53"/>
                  <a:gd name="T12" fmla="*/ 30 w 57"/>
                  <a:gd name="T13" fmla="*/ 4 h 53"/>
                  <a:gd name="T14" fmla="*/ 5 w 57"/>
                  <a:gd name="T15" fmla="*/ 4 h 53"/>
                  <a:gd name="T16" fmla="*/ 0 60000 65536"/>
                  <a:gd name="T17" fmla="*/ 0 60000 65536"/>
                  <a:gd name="T18" fmla="*/ 0 60000 65536"/>
                  <a:gd name="T19" fmla="*/ 0 60000 65536"/>
                  <a:gd name="T20" fmla="*/ 0 60000 65536"/>
                  <a:gd name="T21" fmla="*/ 0 60000 65536"/>
                  <a:gd name="T22" fmla="*/ 0 60000 65536"/>
                  <a:gd name="T23" fmla="*/ 0 60000 65536"/>
                  <a:gd name="T24" fmla="*/ 0 w 57"/>
                  <a:gd name="T25" fmla="*/ 0 h 53"/>
                  <a:gd name="T26" fmla="*/ 57 w 57"/>
                  <a:gd name="T27" fmla="*/ 53 h 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7" h="53">
                    <a:moveTo>
                      <a:pt x="5" y="4"/>
                    </a:moveTo>
                    <a:cubicBezTo>
                      <a:pt x="1" y="8"/>
                      <a:pt x="3" y="18"/>
                      <a:pt x="3" y="26"/>
                    </a:cubicBezTo>
                    <a:cubicBezTo>
                      <a:pt x="3" y="34"/>
                      <a:pt x="0" y="49"/>
                      <a:pt x="6" y="51"/>
                    </a:cubicBezTo>
                    <a:cubicBezTo>
                      <a:pt x="12" y="53"/>
                      <a:pt x="30" y="44"/>
                      <a:pt x="37" y="39"/>
                    </a:cubicBezTo>
                    <a:cubicBezTo>
                      <a:pt x="43" y="34"/>
                      <a:pt x="45" y="29"/>
                      <a:pt x="48" y="23"/>
                    </a:cubicBezTo>
                    <a:cubicBezTo>
                      <a:pt x="51" y="17"/>
                      <a:pt x="57" y="8"/>
                      <a:pt x="54" y="5"/>
                    </a:cubicBezTo>
                    <a:cubicBezTo>
                      <a:pt x="51" y="2"/>
                      <a:pt x="38" y="4"/>
                      <a:pt x="30" y="4"/>
                    </a:cubicBezTo>
                    <a:cubicBezTo>
                      <a:pt x="22" y="4"/>
                      <a:pt x="9" y="0"/>
                      <a:pt x="5" y="4"/>
                    </a:cubicBezTo>
                    <a:close/>
                  </a:path>
                </a:pathLst>
              </a:custGeom>
              <a:solidFill>
                <a:schemeClr val="tx2"/>
              </a:solidFill>
              <a:ln w="9525" cap="flat" cmpd="sng">
                <a:noFill/>
                <a:prstDash val="solid"/>
                <a:round/>
                <a:headEnd/>
                <a:tailEnd/>
              </a:ln>
            </p:spPr>
            <p:txBody>
              <a:bodyPr wrap="none" anchor="ctr">
                <a:spAutoFit/>
              </a:bodyPr>
              <a:lstStyle/>
              <a:p>
                <a:endParaRPr lang="en-US"/>
              </a:p>
            </p:txBody>
          </p:sp>
        </p:grpSp>
        <p:sp>
          <p:nvSpPr>
            <p:cNvPr id="30" name="Text Box 24"/>
            <p:cNvSpPr txBox="1">
              <a:spLocks noChangeArrowheads="1"/>
            </p:cNvSpPr>
            <p:nvPr/>
          </p:nvSpPr>
          <p:spPr bwMode="auto">
            <a:xfrm>
              <a:off x="2637" y="2032"/>
              <a:ext cx="516" cy="213"/>
            </a:xfrm>
            <a:prstGeom prst="rect">
              <a:avLst/>
            </a:prstGeom>
            <a:noFill/>
            <a:ln w="9525">
              <a:noFill/>
              <a:miter lim="800000"/>
              <a:headEnd/>
              <a:tailEnd/>
            </a:ln>
          </p:spPr>
          <p:txBody>
            <a:bodyPr wrap="none">
              <a:spAutoFit/>
            </a:bodyPr>
            <a:lstStyle/>
            <a:p>
              <a:r>
                <a:rPr lang="en-US" sz="1600" dirty="0">
                  <a:latin typeface="Arial" charset="0"/>
                </a:rPr>
                <a:t>Weight</a:t>
              </a:r>
            </a:p>
          </p:txBody>
        </p:sp>
        <p:sp>
          <p:nvSpPr>
            <p:cNvPr id="31" name="Line 27"/>
            <p:cNvSpPr>
              <a:spLocks noChangeShapeType="1"/>
            </p:cNvSpPr>
            <p:nvPr/>
          </p:nvSpPr>
          <p:spPr bwMode="auto">
            <a:xfrm>
              <a:off x="2990" y="1681"/>
              <a:ext cx="0" cy="386"/>
            </a:xfrm>
            <a:prstGeom prst="line">
              <a:avLst/>
            </a:prstGeom>
            <a:noFill/>
            <a:ln w="38100">
              <a:solidFill>
                <a:srgbClr val="FF3300"/>
              </a:solidFill>
              <a:round/>
              <a:headEnd/>
              <a:tailEnd type="triangle" w="sm" len="med"/>
            </a:ln>
          </p:spPr>
          <p:txBody>
            <a:bodyPr/>
            <a:lstStyle/>
            <a:p>
              <a:endParaRPr lang="en-US"/>
            </a:p>
          </p:txBody>
        </p:sp>
        <p:sp>
          <p:nvSpPr>
            <p:cNvPr id="32" name="Line 30"/>
            <p:cNvSpPr>
              <a:spLocks noChangeShapeType="1"/>
            </p:cNvSpPr>
            <p:nvPr/>
          </p:nvSpPr>
          <p:spPr bwMode="auto">
            <a:xfrm rot="10800000">
              <a:off x="1778" y="1845"/>
              <a:ext cx="1" cy="217"/>
            </a:xfrm>
            <a:prstGeom prst="line">
              <a:avLst/>
            </a:prstGeom>
            <a:noFill/>
            <a:ln w="38100">
              <a:solidFill>
                <a:srgbClr val="FF3300"/>
              </a:solidFill>
              <a:round/>
              <a:headEnd/>
              <a:tailEnd type="triangle" w="sm" len="med"/>
            </a:ln>
          </p:spPr>
          <p:txBody>
            <a:bodyPr/>
            <a:lstStyle/>
            <a:p>
              <a:endParaRPr lang="en-US"/>
            </a:p>
          </p:txBody>
        </p:sp>
      </p:grpSp>
    </p:spTree>
    <p:extLst>
      <p:ext uri="{BB962C8B-B14F-4D97-AF65-F5344CB8AC3E}">
        <p14:creationId xmlns:p14="http://schemas.microsoft.com/office/powerpoint/2010/main" val="34428457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0676" y="1711569"/>
            <a:ext cx="8836270" cy="3093154"/>
          </a:xfrm>
          <a:prstGeom prst="rect">
            <a:avLst/>
          </a:prstGeom>
          <a:noFill/>
        </p:spPr>
        <p:txBody>
          <a:bodyPr wrap="square" rtlCol="0">
            <a:spAutoFit/>
          </a:bodyPr>
          <a:lstStyle/>
          <a:p>
            <a:pPr marL="285750" indent="-285750">
              <a:spcAft>
                <a:spcPts val="600"/>
              </a:spcAft>
              <a:buFontTx/>
              <a:buChar char="-"/>
            </a:pPr>
            <a:r>
              <a:rPr lang="en-US" sz="1600" dirty="0" smtClean="0"/>
              <a:t>Gain a deeper understanding of the importance of vehicle weight and mass distribution, as well as the roles and responsibilities of a weight and mass properties engineer</a:t>
            </a:r>
          </a:p>
          <a:p>
            <a:pPr>
              <a:spcAft>
                <a:spcPts val="600"/>
              </a:spcAft>
            </a:pPr>
            <a:endParaRPr lang="en-US" sz="1600" dirty="0" smtClean="0"/>
          </a:p>
          <a:p>
            <a:pPr marL="285750" indent="-285750">
              <a:spcAft>
                <a:spcPts val="600"/>
              </a:spcAft>
              <a:buFontTx/>
              <a:buChar char="-"/>
            </a:pPr>
            <a:r>
              <a:rPr lang="en-US" sz="1600" dirty="0" smtClean="0"/>
              <a:t>Learn the process for estimating vehicle weight and mass properties as can be applied to senior design project</a:t>
            </a:r>
          </a:p>
          <a:p>
            <a:pPr marL="1200150" lvl="2" indent="-285750">
              <a:spcAft>
                <a:spcPts val="600"/>
              </a:spcAft>
              <a:buFontTx/>
              <a:buChar char="-"/>
            </a:pPr>
            <a:r>
              <a:rPr lang="en-US" sz="1600" dirty="0" smtClean="0"/>
              <a:t>Conceptual</a:t>
            </a:r>
          </a:p>
          <a:p>
            <a:pPr marL="1200150" lvl="2" indent="-285750">
              <a:spcAft>
                <a:spcPts val="600"/>
              </a:spcAft>
              <a:buFontTx/>
              <a:buChar char="-"/>
            </a:pPr>
            <a:r>
              <a:rPr lang="en-US" sz="1600" dirty="0" smtClean="0"/>
              <a:t>Statistical</a:t>
            </a:r>
          </a:p>
          <a:p>
            <a:pPr marL="1200150" lvl="2" indent="-285750">
              <a:spcAft>
                <a:spcPts val="600"/>
              </a:spcAft>
              <a:buFontTx/>
              <a:buChar char="-"/>
            </a:pPr>
            <a:r>
              <a:rPr lang="en-US" sz="1600" dirty="0" smtClean="0"/>
              <a:t>Analytical </a:t>
            </a:r>
          </a:p>
          <a:p>
            <a:pPr marL="1200150" lvl="2" indent="-285750">
              <a:spcAft>
                <a:spcPts val="600"/>
              </a:spcAft>
              <a:buFontTx/>
              <a:buChar char="-"/>
            </a:pPr>
            <a:endParaRPr lang="en-US" sz="1600" dirty="0"/>
          </a:p>
          <a:p>
            <a:pPr marL="285750" indent="-285750">
              <a:spcAft>
                <a:spcPts val="600"/>
              </a:spcAft>
              <a:buFontTx/>
              <a:buChar char="-"/>
            </a:pPr>
            <a:r>
              <a:rPr lang="en-US" sz="1600" dirty="0" smtClean="0"/>
              <a:t>Understand how a commercial aircraft Weight and C.G. diagram is developed</a:t>
            </a:r>
          </a:p>
        </p:txBody>
      </p:sp>
      <p:sp>
        <p:nvSpPr>
          <p:cNvPr id="3" name="TextBox 2"/>
          <p:cNvSpPr txBox="1"/>
          <p:nvPr/>
        </p:nvSpPr>
        <p:spPr>
          <a:xfrm>
            <a:off x="140676" y="1178169"/>
            <a:ext cx="8836270" cy="461665"/>
          </a:xfrm>
          <a:prstGeom prst="rect">
            <a:avLst/>
          </a:prstGeom>
          <a:noFill/>
        </p:spPr>
        <p:txBody>
          <a:bodyPr wrap="square" rtlCol="0">
            <a:spAutoFit/>
          </a:bodyPr>
          <a:lstStyle/>
          <a:p>
            <a:r>
              <a:rPr lang="en-US" sz="2400" b="1" dirty="0" smtClean="0">
                <a:solidFill>
                  <a:schemeClr val="accent1">
                    <a:lumMod val="75000"/>
                  </a:schemeClr>
                </a:solidFill>
              </a:rPr>
              <a:t>Learning Objective</a:t>
            </a:r>
            <a:endParaRPr lang="en-US" sz="2400" b="1" dirty="0">
              <a:solidFill>
                <a:schemeClr val="accent1">
                  <a:lumMod val="75000"/>
                </a:schemeClr>
              </a:solidFill>
            </a:endParaRPr>
          </a:p>
        </p:txBody>
      </p:sp>
    </p:spTree>
    <p:extLst>
      <p:ext uri="{BB962C8B-B14F-4D97-AF65-F5344CB8AC3E}">
        <p14:creationId xmlns:p14="http://schemas.microsoft.com/office/powerpoint/2010/main" val="307652177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Line 2"/>
          <p:cNvSpPr>
            <a:spLocks noChangeShapeType="1"/>
          </p:cNvSpPr>
          <p:nvPr/>
        </p:nvSpPr>
        <p:spPr bwMode="auto">
          <a:xfrm>
            <a:off x="2736850" y="1905000"/>
            <a:ext cx="1165225" cy="4311650"/>
          </a:xfrm>
          <a:prstGeom prst="line">
            <a:avLst/>
          </a:prstGeom>
          <a:noFill/>
          <a:ln w="12700">
            <a:solidFill>
              <a:schemeClr val="folHlink"/>
            </a:solidFill>
            <a:round/>
            <a:headEnd/>
            <a:tailEnd/>
          </a:ln>
        </p:spPr>
        <p:txBody>
          <a:bodyPr anchor="ctr">
            <a:spAutoFit/>
          </a:bodyPr>
          <a:lstStyle/>
          <a:p>
            <a:endParaRPr lang="en-US"/>
          </a:p>
        </p:txBody>
      </p:sp>
      <p:sp>
        <p:nvSpPr>
          <p:cNvPr id="28676" name="Line 3"/>
          <p:cNvSpPr>
            <a:spLocks noChangeShapeType="1"/>
          </p:cNvSpPr>
          <p:nvPr/>
        </p:nvSpPr>
        <p:spPr bwMode="auto">
          <a:xfrm>
            <a:off x="3713163" y="1908175"/>
            <a:ext cx="582612" cy="4311650"/>
          </a:xfrm>
          <a:prstGeom prst="line">
            <a:avLst/>
          </a:prstGeom>
          <a:noFill/>
          <a:ln w="12700">
            <a:solidFill>
              <a:schemeClr val="folHlink"/>
            </a:solidFill>
            <a:round/>
            <a:headEnd/>
            <a:tailEnd/>
          </a:ln>
        </p:spPr>
        <p:txBody>
          <a:bodyPr anchor="ctr">
            <a:spAutoFit/>
          </a:bodyPr>
          <a:lstStyle/>
          <a:p>
            <a:endParaRPr lang="en-US"/>
          </a:p>
        </p:txBody>
      </p:sp>
      <p:sp>
        <p:nvSpPr>
          <p:cNvPr id="28677" name="Text Box 4"/>
          <p:cNvSpPr txBox="1">
            <a:spLocks noChangeArrowheads="1"/>
          </p:cNvSpPr>
          <p:nvPr/>
        </p:nvSpPr>
        <p:spPr bwMode="auto">
          <a:xfrm rot="-5400000">
            <a:off x="538957" y="3906044"/>
            <a:ext cx="2836862" cy="304800"/>
          </a:xfrm>
          <a:prstGeom prst="rect">
            <a:avLst/>
          </a:prstGeom>
          <a:noFill/>
          <a:ln w="9525">
            <a:noFill/>
            <a:miter lim="800000"/>
            <a:headEnd/>
            <a:tailEnd/>
          </a:ln>
        </p:spPr>
        <p:txBody>
          <a:bodyPr wrap="none">
            <a:spAutoFit/>
          </a:bodyPr>
          <a:lstStyle/>
          <a:p>
            <a:r>
              <a:rPr lang="en-US" sz="1400">
                <a:solidFill>
                  <a:srgbClr val="333399"/>
                </a:solidFill>
                <a:latin typeface="Verdana" pitchFamily="34" charset="0"/>
              </a:rPr>
              <a:t>GROSS WEIGHT (1000 LB)</a:t>
            </a:r>
          </a:p>
        </p:txBody>
      </p:sp>
      <p:sp>
        <p:nvSpPr>
          <p:cNvPr id="28678" name="Text Box 6"/>
          <p:cNvSpPr txBox="1">
            <a:spLocks noChangeArrowheads="1"/>
          </p:cNvSpPr>
          <p:nvPr/>
        </p:nvSpPr>
        <p:spPr bwMode="auto">
          <a:xfrm>
            <a:off x="3427413" y="1579563"/>
            <a:ext cx="561975" cy="260350"/>
          </a:xfrm>
          <a:prstGeom prst="rect">
            <a:avLst/>
          </a:prstGeom>
          <a:noFill/>
          <a:ln w="9525">
            <a:noFill/>
            <a:miter lim="800000"/>
            <a:headEnd/>
            <a:tailEnd/>
          </a:ln>
        </p:spPr>
        <p:txBody>
          <a:bodyPr wrap="none">
            <a:spAutoFit/>
          </a:bodyPr>
          <a:lstStyle/>
          <a:p>
            <a:pPr algn="ctr"/>
            <a:r>
              <a:rPr lang="en-US" sz="1100">
                <a:solidFill>
                  <a:schemeClr val="tx2"/>
                </a:solidFill>
                <a:latin typeface="Verdana" pitchFamily="34" charset="0"/>
              </a:rPr>
              <a:t>10%</a:t>
            </a:r>
          </a:p>
        </p:txBody>
      </p:sp>
      <p:sp>
        <p:nvSpPr>
          <p:cNvPr id="28679" name="Text Box 7"/>
          <p:cNvSpPr txBox="1">
            <a:spLocks noChangeArrowheads="1"/>
          </p:cNvSpPr>
          <p:nvPr/>
        </p:nvSpPr>
        <p:spPr bwMode="auto">
          <a:xfrm>
            <a:off x="4603750" y="5862638"/>
            <a:ext cx="590550" cy="257175"/>
          </a:xfrm>
          <a:prstGeom prst="rect">
            <a:avLst/>
          </a:prstGeom>
          <a:noFill/>
          <a:ln w="9525">
            <a:noFill/>
            <a:miter lim="800000"/>
            <a:headEnd/>
            <a:tailEnd/>
          </a:ln>
        </p:spPr>
        <p:txBody>
          <a:bodyPr wrap="none">
            <a:spAutoFit/>
          </a:bodyPr>
          <a:lstStyle/>
          <a:p>
            <a:pPr algn="ctr">
              <a:lnSpc>
                <a:spcPct val="90000"/>
              </a:lnSpc>
            </a:pPr>
            <a:r>
              <a:rPr lang="en-US" sz="1200">
                <a:solidFill>
                  <a:srgbClr val="333399"/>
                </a:solidFill>
                <a:latin typeface="Verdana" pitchFamily="34" charset="0"/>
              </a:rPr>
              <a:t>OEW</a:t>
            </a:r>
          </a:p>
        </p:txBody>
      </p:sp>
      <p:sp>
        <p:nvSpPr>
          <p:cNvPr id="28680" name="Text Box 8"/>
          <p:cNvSpPr txBox="1">
            <a:spLocks noChangeArrowheads="1"/>
          </p:cNvSpPr>
          <p:nvPr/>
        </p:nvSpPr>
        <p:spPr bwMode="auto">
          <a:xfrm>
            <a:off x="4456113" y="1579563"/>
            <a:ext cx="561975" cy="260350"/>
          </a:xfrm>
          <a:prstGeom prst="rect">
            <a:avLst/>
          </a:prstGeom>
          <a:noFill/>
          <a:ln w="9525">
            <a:noFill/>
            <a:miter lim="800000"/>
            <a:headEnd/>
            <a:tailEnd/>
          </a:ln>
        </p:spPr>
        <p:txBody>
          <a:bodyPr wrap="none">
            <a:spAutoFit/>
          </a:bodyPr>
          <a:lstStyle/>
          <a:p>
            <a:pPr algn="ctr"/>
            <a:r>
              <a:rPr lang="en-US" sz="1100">
                <a:solidFill>
                  <a:schemeClr val="tx2"/>
                </a:solidFill>
                <a:latin typeface="Verdana" pitchFamily="34" charset="0"/>
              </a:rPr>
              <a:t>20%</a:t>
            </a:r>
          </a:p>
        </p:txBody>
      </p:sp>
      <p:sp>
        <p:nvSpPr>
          <p:cNvPr id="28681" name="Text Box 9"/>
          <p:cNvSpPr txBox="1">
            <a:spLocks noChangeArrowheads="1"/>
          </p:cNvSpPr>
          <p:nvPr/>
        </p:nvSpPr>
        <p:spPr bwMode="auto">
          <a:xfrm>
            <a:off x="5449888" y="1579563"/>
            <a:ext cx="561975" cy="260350"/>
          </a:xfrm>
          <a:prstGeom prst="rect">
            <a:avLst/>
          </a:prstGeom>
          <a:noFill/>
          <a:ln w="9525">
            <a:noFill/>
            <a:miter lim="800000"/>
            <a:headEnd/>
            <a:tailEnd/>
          </a:ln>
        </p:spPr>
        <p:txBody>
          <a:bodyPr wrap="none">
            <a:spAutoFit/>
          </a:bodyPr>
          <a:lstStyle/>
          <a:p>
            <a:pPr algn="ctr"/>
            <a:r>
              <a:rPr lang="en-US" sz="1100">
                <a:solidFill>
                  <a:schemeClr val="tx2"/>
                </a:solidFill>
                <a:latin typeface="Verdana" pitchFamily="34" charset="0"/>
              </a:rPr>
              <a:t>30%</a:t>
            </a:r>
          </a:p>
        </p:txBody>
      </p:sp>
      <p:sp>
        <p:nvSpPr>
          <p:cNvPr id="28682" name="Text Box 10"/>
          <p:cNvSpPr txBox="1">
            <a:spLocks noChangeArrowheads="1"/>
          </p:cNvSpPr>
          <p:nvPr/>
        </p:nvSpPr>
        <p:spPr bwMode="auto">
          <a:xfrm>
            <a:off x="6405563" y="1579563"/>
            <a:ext cx="561975" cy="260350"/>
          </a:xfrm>
          <a:prstGeom prst="rect">
            <a:avLst/>
          </a:prstGeom>
          <a:noFill/>
          <a:ln w="9525">
            <a:noFill/>
            <a:miter lim="800000"/>
            <a:headEnd/>
            <a:tailEnd/>
          </a:ln>
        </p:spPr>
        <p:txBody>
          <a:bodyPr wrap="none">
            <a:spAutoFit/>
          </a:bodyPr>
          <a:lstStyle/>
          <a:p>
            <a:pPr algn="ctr"/>
            <a:r>
              <a:rPr lang="en-US" sz="1100">
                <a:solidFill>
                  <a:schemeClr val="tx2"/>
                </a:solidFill>
                <a:latin typeface="Verdana" pitchFamily="34" charset="0"/>
              </a:rPr>
              <a:t>40%</a:t>
            </a:r>
          </a:p>
        </p:txBody>
      </p:sp>
      <p:sp>
        <p:nvSpPr>
          <p:cNvPr id="28683" name="Text Box 11"/>
          <p:cNvSpPr txBox="1">
            <a:spLocks noChangeArrowheads="1"/>
          </p:cNvSpPr>
          <p:nvPr/>
        </p:nvSpPr>
        <p:spPr bwMode="auto">
          <a:xfrm>
            <a:off x="2544763" y="1579563"/>
            <a:ext cx="461962" cy="260350"/>
          </a:xfrm>
          <a:prstGeom prst="rect">
            <a:avLst/>
          </a:prstGeom>
          <a:noFill/>
          <a:ln w="9525">
            <a:noFill/>
            <a:miter lim="800000"/>
            <a:headEnd/>
            <a:tailEnd/>
          </a:ln>
        </p:spPr>
        <p:txBody>
          <a:bodyPr wrap="none">
            <a:spAutoFit/>
          </a:bodyPr>
          <a:lstStyle/>
          <a:p>
            <a:pPr algn="ctr"/>
            <a:r>
              <a:rPr lang="en-US" sz="1100">
                <a:solidFill>
                  <a:schemeClr val="tx2"/>
                </a:solidFill>
                <a:latin typeface="Verdana" pitchFamily="34" charset="0"/>
              </a:rPr>
              <a:t>0%</a:t>
            </a:r>
          </a:p>
        </p:txBody>
      </p:sp>
      <p:sp>
        <p:nvSpPr>
          <p:cNvPr id="28684" name="Text Box 12"/>
          <p:cNvSpPr txBox="1">
            <a:spLocks noChangeArrowheads="1"/>
          </p:cNvSpPr>
          <p:nvPr/>
        </p:nvSpPr>
        <p:spPr bwMode="auto">
          <a:xfrm>
            <a:off x="2260600" y="4621213"/>
            <a:ext cx="484188" cy="260350"/>
          </a:xfrm>
          <a:prstGeom prst="rect">
            <a:avLst/>
          </a:prstGeom>
          <a:noFill/>
          <a:ln w="9525">
            <a:noFill/>
            <a:miter lim="800000"/>
            <a:headEnd/>
            <a:tailEnd/>
          </a:ln>
        </p:spPr>
        <p:txBody>
          <a:bodyPr wrap="none">
            <a:spAutoFit/>
          </a:bodyPr>
          <a:lstStyle/>
          <a:p>
            <a:pPr algn="ctr"/>
            <a:r>
              <a:rPr lang="en-US" sz="1100">
                <a:solidFill>
                  <a:schemeClr val="tx2"/>
                </a:solidFill>
                <a:latin typeface="Verdana" pitchFamily="34" charset="0"/>
              </a:rPr>
              <a:t>300</a:t>
            </a:r>
          </a:p>
        </p:txBody>
      </p:sp>
      <p:sp>
        <p:nvSpPr>
          <p:cNvPr id="28685" name="Text Box 13"/>
          <p:cNvSpPr txBox="1">
            <a:spLocks noChangeArrowheads="1"/>
          </p:cNvSpPr>
          <p:nvPr/>
        </p:nvSpPr>
        <p:spPr bwMode="auto">
          <a:xfrm>
            <a:off x="2260600" y="3206750"/>
            <a:ext cx="484188" cy="260350"/>
          </a:xfrm>
          <a:prstGeom prst="rect">
            <a:avLst/>
          </a:prstGeom>
          <a:noFill/>
          <a:ln w="9525">
            <a:noFill/>
            <a:miter lim="800000"/>
            <a:headEnd/>
            <a:tailEnd/>
          </a:ln>
        </p:spPr>
        <p:txBody>
          <a:bodyPr wrap="none">
            <a:spAutoFit/>
          </a:bodyPr>
          <a:lstStyle/>
          <a:p>
            <a:pPr algn="ctr"/>
            <a:r>
              <a:rPr lang="en-US" sz="1100">
                <a:solidFill>
                  <a:schemeClr val="tx2"/>
                </a:solidFill>
                <a:latin typeface="Verdana" pitchFamily="34" charset="0"/>
              </a:rPr>
              <a:t>400</a:t>
            </a:r>
          </a:p>
        </p:txBody>
      </p:sp>
      <p:sp>
        <p:nvSpPr>
          <p:cNvPr id="28686" name="Text Box 14"/>
          <p:cNvSpPr txBox="1">
            <a:spLocks noChangeArrowheads="1"/>
          </p:cNvSpPr>
          <p:nvPr/>
        </p:nvSpPr>
        <p:spPr bwMode="auto">
          <a:xfrm>
            <a:off x="2260600" y="6070600"/>
            <a:ext cx="484188" cy="260350"/>
          </a:xfrm>
          <a:prstGeom prst="rect">
            <a:avLst/>
          </a:prstGeom>
          <a:noFill/>
          <a:ln w="9525">
            <a:noFill/>
            <a:miter lim="800000"/>
            <a:headEnd/>
            <a:tailEnd/>
          </a:ln>
        </p:spPr>
        <p:txBody>
          <a:bodyPr wrap="none">
            <a:spAutoFit/>
          </a:bodyPr>
          <a:lstStyle/>
          <a:p>
            <a:pPr algn="ctr"/>
            <a:r>
              <a:rPr lang="en-US" sz="1100">
                <a:solidFill>
                  <a:schemeClr val="tx2"/>
                </a:solidFill>
                <a:latin typeface="Verdana" pitchFamily="34" charset="0"/>
              </a:rPr>
              <a:t>200</a:t>
            </a:r>
          </a:p>
        </p:txBody>
      </p:sp>
      <p:sp>
        <p:nvSpPr>
          <p:cNvPr id="28687" name="Line 15"/>
          <p:cNvSpPr>
            <a:spLocks noChangeShapeType="1"/>
          </p:cNvSpPr>
          <p:nvPr/>
        </p:nvSpPr>
        <p:spPr bwMode="auto">
          <a:xfrm>
            <a:off x="2730500" y="1905000"/>
            <a:ext cx="3924300" cy="0"/>
          </a:xfrm>
          <a:prstGeom prst="line">
            <a:avLst/>
          </a:prstGeom>
          <a:noFill/>
          <a:ln w="12700">
            <a:solidFill>
              <a:schemeClr val="folHlink"/>
            </a:solidFill>
            <a:round/>
            <a:headEnd/>
            <a:tailEnd/>
          </a:ln>
        </p:spPr>
        <p:txBody>
          <a:bodyPr anchor="ctr">
            <a:spAutoFit/>
          </a:bodyPr>
          <a:lstStyle/>
          <a:p>
            <a:endParaRPr lang="en-US"/>
          </a:p>
        </p:txBody>
      </p:sp>
      <p:sp>
        <p:nvSpPr>
          <p:cNvPr id="28688" name="Text Box 16"/>
          <p:cNvSpPr txBox="1">
            <a:spLocks noChangeArrowheads="1"/>
          </p:cNvSpPr>
          <p:nvPr/>
        </p:nvSpPr>
        <p:spPr bwMode="auto">
          <a:xfrm>
            <a:off x="2260600" y="1771650"/>
            <a:ext cx="484188" cy="260350"/>
          </a:xfrm>
          <a:prstGeom prst="rect">
            <a:avLst/>
          </a:prstGeom>
          <a:noFill/>
          <a:ln w="9525">
            <a:noFill/>
            <a:miter lim="800000"/>
            <a:headEnd/>
            <a:tailEnd/>
          </a:ln>
        </p:spPr>
        <p:txBody>
          <a:bodyPr wrap="none">
            <a:spAutoFit/>
          </a:bodyPr>
          <a:lstStyle/>
          <a:p>
            <a:pPr algn="ctr"/>
            <a:r>
              <a:rPr lang="en-US" sz="1100">
                <a:solidFill>
                  <a:schemeClr val="tx2"/>
                </a:solidFill>
                <a:latin typeface="Verdana" pitchFamily="34" charset="0"/>
              </a:rPr>
              <a:t>500</a:t>
            </a:r>
          </a:p>
        </p:txBody>
      </p:sp>
      <p:sp>
        <p:nvSpPr>
          <p:cNvPr id="28689" name="Line 17"/>
          <p:cNvSpPr>
            <a:spLocks noChangeShapeType="1"/>
          </p:cNvSpPr>
          <p:nvPr/>
        </p:nvSpPr>
        <p:spPr bwMode="auto">
          <a:xfrm>
            <a:off x="2730500" y="3340100"/>
            <a:ext cx="3924300" cy="0"/>
          </a:xfrm>
          <a:prstGeom prst="line">
            <a:avLst/>
          </a:prstGeom>
          <a:noFill/>
          <a:ln w="12700">
            <a:solidFill>
              <a:schemeClr val="folHlink"/>
            </a:solidFill>
            <a:round/>
            <a:headEnd/>
            <a:tailEnd/>
          </a:ln>
        </p:spPr>
        <p:txBody>
          <a:bodyPr anchor="ctr">
            <a:spAutoFit/>
          </a:bodyPr>
          <a:lstStyle/>
          <a:p>
            <a:endParaRPr lang="en-US"/>
          </a:p>
        </p:txBody>
      </p:sp>
      <p:sp>
        <p:nvSpPr>
          <p:cNvPr id="28690" name="Line 18"/>
          <p:cNvSpPr>
            <a:spLocks noChangeShapeType="1"/>
          </p:cNvSpPr>
          <p:nvPr/>
        </p:nvSpPr>
        <p:spPr bwMode="auto">
          <a:xfrm>
            <a:off x="2740025" y="4778375"/>
            <a:ext cx="3924300" cy="0"/>
          </a:xfrm>
          <a:prstGeom prst="line">
            <a:avLst/>
          </a:prstGeom>
          <a:noFill/>
          <a:ln w="12700">
            <a:solidFill>
              <a:schemeClr val="folHlink"/>
            </a:solidFill>
            <a:round/>
            <a:headEnd/>
            <a:tailEnd/>
          </a:ln>
        </p:spPr>
        <p:txBody>
          <a:bodyPr anchor="ctr">
            <a:spAutoFit/>
          </a:bodyPr>
          <a:lstStyle/>
          <a:p>
            <a:endParaRPr lang="en-US"/>
          </a:p>
        </p:txBody>
      </p:sp>
      <p:sp>
        <p:nvSpPr>
          <p:cNvPr id="28691" name="Line 19"/>
          <p:cNvSpPr>
            <a:spLocks noChangeShapeType="1"/>
          </p:cNvSpPr>
          <p:nvPr/>
        </p:nvSpPr>
        <p:spPr bwMode="auto">
          <a:xfrm>
            <a:off x="2740025" y="6216650"/>
            <a:ext cx="3924300" cy="0"/>
          </a:xfrm>
          <a:prstGeom prst="line">
            <a:avLst/>
          </a:prstGeom>
          <a:noFill/>
          <a:ln w="12700">
            <a:solidFill>
              <a:schemeClr val="folHlink"/>
            </a:solidFill>
            <a:round/>
            <a:headEnd/>
            <a:tailEnd/>
          </a:ln>
        </p:spPr>
        <p:txBody>
          <a:bodyPr anchor="ctr">
            <a:spAutoFit/>
          </a:bodyPr>
          <a:lstStyle/>
          <a:p>
            <a:endParaRPr lang="en-US"/>
          </a:p>
        </p:txBody>
      </p:sp>
      <p:sp>
        <p:nvSpPr>
          <p:cNvPr id="28692" name="Line 20"/>
          <p:cNvSpPr>
            <a:spLocks noChangeShapeType="1"/>
          </p:cNvSpPr>
          <p:nvPr/>
        </p:nvSpPr>
        <p:spPr bwMode="auto">
          <a:xfrm>
            <a:off x="4684713" y="1898650"/>
            <a:ext cx="3175" cy="4314825"/>
          </a:xfrm>
          <a:prstGeom prst="line">
            <a:avLst/>
          </a:prstGeom>
          <a:noFill/>
          <a:ln w="12700">
            <a:solidFill>
              <a:schemeClr val="folHlink"/>
            </a:solidFill>
            <a:round/>
            <a:headEnd/>
            <a:tailEnd/>
          </a:ln>
        </p:spPr>
        <p:txBody>
          <a:bodyPr anchor="ctr">
            <a:spAutoFit/>
          </a:bodyPr>
          <a:lstStyle/>
          <a:p>
            <a:endParaRPr lang="en-US"/>
          </a:p>
        </p:txBody>
      </p:sp>
      <p:sp>
        <p:nvSpPr>
          <p:cNvPr id="28693" name="Line 21"/>
          <p:cNvSpPr>
            <a:spLocks noChangeShapeType="1"/>
          </p:cNvSpPr>
          <p:nvPr/>
        </p:nvSpPr>
        <p:spPr bwMode="auto">
          <a:xfrm flipH="1">
            <a:off x="5072063" y="1903413"/>
            <a:ext cx="593725" cy="4310062"/>
          </a:xfrm>
          <a:prstGeom prst="line">
            <a:avLst/>
          </a:prstGeom>
          <a:noFill/>
          <a:ln w="12700">
            <a:solidFill>
              <a:schemeClr val="folHlink"/>
            </a:solidFill>
            <a:round/>
            <a:headEnd/>
            <a:tailEnd/>
          </a:ln>
        </p:spPr>
        <p:txBody>
          <a:bodyPr anchor="ctr">
            <a:spAutoFit/>
          </a:bodyPr>
          <a:lstStyle/>
          <a:p>
            <a:endParaRPr lang="en-US"/>
          </a:p>
        </p:txBody>
      </p:sp>
      <p:sp>
        <p:nvSpPr>
          <p:cNvPr id="28694" name="Line 22"/>
          <p:cNvSpPr>
            <a:spLocks noChangeShapeType="1"/>
          </p:cNvSpPr>
          <p:nvPr/>
        </p:nvSpPr>
        <p:spPr bwMode="auto">
          <a:xfrm flipH="1">
            <a:off x="5461000" y="1905000"/>
            <a:ext cx="1179513" cy="4308475"/>
          </a:xfrm>
          <a:prstGeom prst="line">
            <a:avLst/>
          </a:prstGeom>
          <a:noFill/>
          <a:ln w="12700">
            <a:solidFill>
              <a:schemeClr val="folHlink"/>
            </a:solidFill>
            <a:round/>
            <a:headEnd/>
            <a:tailEnd/>
          </a:ln>
        </p:spPr>
        <p:txBody>
          <a:bodyPr anchor="ctr">
            <a:spAutoFit/>
          </a:bodyPr>
          <a:lstStyle/>
          <a:p>
            <a:endParaRPr lang="en-US"/>
          </a:p>
        </p:txBody>
      </p:sp>
      <p:grpSp>
        <p:nvGrpSpPr>
          <p:cNvPr id="28696" name="Group 24"/>
          <p:cNvGrpSpPr>
            <a:grpSpLocks/>
          </p:cNvGrpSpPr>
          <p:nvPr/>
        </p:nvGrpSpPr>
        <p:grpSpPr bwMode="auto">
          <a:xfrm>
            <a:off x="4849813" y="5781675"/>
            <a:ext cx="88900" cy="80963"/>
            <a:chOff x="854" y="3388"/>
            <a:chExt cx="176" cy="176"/>
          </a:xfrm>
        </p:grpSpPr>
        <p:sp>
          <p:nvSpPr>
            <p:cNvPr id="28763" name="Freeform 25"/>
            <p:cNvSpPr>
              <a:spLocks/>
            </p:cNvSpPr>
            <p:nvPr/>
          </p:nvSpPr>
          <p:spPr bwMode="auto">
            <a:xfrm>
              <a:off x="854" y="3476"/>
              <a:ext cx="88" cy="88"/>
            </a:xfrm>
            <a:custGeom>
              <a:avLst/>
              <a:gdLst>
                <a:gd name="T0" fmla="*/ 88 w 176"/>
                <a:gd name="T1" fmla="*/ 0 h 177"/>
                <a:gd name="T2" fmla="*/ 0 w 176"/>
                <a:gd name="T3" fmla="*/ 0 h 177"/>
                <a:gd name="T4" fmla="*/ 1 w 176"/>
                <a:gd name="T5" fmla="*/ 14 h 177"/>
                <a:gd name="T6" fmla="*/ 5 w 176"/>
                <a:gd name="T7" fmla="*/ 28 h 177"/>
                <a:gd name="T8" fmla="*/ 10 w 176"/>
                <a:gd name="T9" fmla="*/ 40 h 177"/>
                <a:gd name="T10" fmla="*/ 17 w 176"/>
                <a:gd name="T11" fmla="*/ 52 h 177"/>
                <a:gd name="T12" fmla="*/ 26 w 176"/>
                <a:gd name="T13" fmla="*/ 62 h 177"/>
                <a:gd name="T14" fmla="*/ 37 w 176"/>
                <a:gd name="T15" fmla="*/ 72 h 177"/>
                <a:gd name="T16" fmla="*/ 48 w 176"/>
                <a:gd name="T17" fmla="*/ 79 h 177"/>
                <a:gd name="T18" fmla="*/ 61 w 176"/>
                <a:gd name="T19" fmla="*/ 84 h 177"/>
                <a:gd name="T20" fmla="*/ 75 w 176"/>
                <a:gd name="T21" fmla="*/ 87 h 177"/>
                <a:gd name="T22" fmla="*/ 88 w 176"/>
                <a:gd name="T23" fmla="*/ 88 h 177"/>
                <a:gd name="T24" fmla="*/ 88 w 176"/>
                <a:gd name="T25" fmla="*/ 0 h 1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6"/>
                <a:gd name="T40" fmla="*/ 0 h 177"/>
                <a:gd name="T41" fmla="*/ 176 w 176"/>
                <a:gd name="T42" fmla="*/ 177 h 1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6" h="177">
                  <a:moveTo>
                    <a:pt x="176" y="0"/>
                  </a:moveTo>
                  <a:lnTo>
                    <a:pt x="0" y="0"/>
                  </a:lnTo>
                  <a:lnTo>
                    <a:pt x="3" y="29"/>
                  </a:lnTo>
                  <a:lnTo>
                    <a:pt x="10" y="56"/>
                  </a:lnTo>
                  <a:lnTo>
                    <a:pt x="20" y="80"/>
                  </a:lnTo>
                  <a:lnTo>
                    <a:pt x="34" y="105"/>
                  </a:lnTo>
                  <a:lnTo>
                    <a:pt x="52" y="125"/>
                  </a:lnTo>
                  <a:lnTo>
                    <a:pt x="73" y="144"/>
                  </a:lnTo>
                  <a:lnTo>
                    <a:pt x="97" y="158"/>
                  </a:lnTo>
                  <a:lnTo>
                    <a:pt x="122" y="168"/>
                  </a:lnTo>
                  <a:lnTo>
                    <a:pt x="149" y="175"/>
                  </a:lnTo>
                  <a:lnTo>
                    <a:pt x="176" y="177"/>
                  </a:lnTo>
                  <a:lnTo>
                    <a:pt x="176" y="0"/>
                  </a:lnTo>
                  <a:close/>
                </a:path>
              </a:pathLst>
            </a:custGeom>
            <a:solidFill>
              <a:schemeClr val="bg1"/>
            </a:solidFill>
            <a:ln w="1588">
              <a:solidFill>
                <a:srgbClr val="000000"/>
              </a:solidFill>
              <a:prstDash val="solid"/>
              <a:round/>
              <a:headEnd/>
              <a:tailEnd/>
            </a:ln>
          </p:spPr>
          <p:txBody>
            <a:bodyPr/>
            <a:lstStyle/>
            <a:p>
              <a:endParaRPr lang="en-US"/>
            </a:p>
          </p:txBody>
        </p:sp>
        <p:sp>
          <p:nvSpPr>
            <p:cNvPr id="28764" name="Freeform 26"/>
            <p:cNvSpPr>
              <a:spLocks/>
            </p:cNvSpPr>
            <p:nvPr/>
          </p:nvSpPr>
          <p:spPr bwMode="auto">
            <a:xfrm>
              <a:off x="942" y="3388"/>
              <a:ext cx="88" cy="88"/>
            </a:xfrm>
            <a:custGeom>
              <a:avLst/>
              <a:gdLst>
                <a:gd name="T0" fmla="*/ 88 w 177"/>
                <a:gd name="T1" fmla="*/ 88 h 176"/>
                <a:gd name="T2" fmla="*/ 0 w 177"/>
                <a:gd name="T3" fmla="*/ 88 h 176"/>
                <a:gd name="T4" fmla="*/ 0 w 177"/>
                <a:gd name="T5" fmla="*/ 0 h 176"/>
                <a:gd name="T6" fmla="*/ 14 w 177"/>
                <a:gd name="T7" fmla="*/ 1 h 176"/>
                <a:gd name="T8" fmla="*/ 28 w 177"/>
                <a:gd name="T9" fmla="*/ 5 h 176"/>
                <a:gd name="T10" fmla="*/ 40 w 177"/>
                <a:gd name="T11" fmla="*/ 10 h 176"/>
                <a:gd name="T12" fmla="*/ 52 w 177"/>
                <a:gd name="T13" fmla="*/ 17 h 176"/>
                <a:gd name="T14" fmla="*/ 62 w 177"/>
                <a:gd name="T15" fmla="*/ 26 h 176"/>
                <a:gd name="T16" fmla="*/ 72 w 177"/>
                <a:gd name="T17" fmla="*/ 37 h 176"/>
                <a:gd name="T18" fmla="*/ 79 w 177"/>
                <a:gd name="T19" fmla="*/ 48 h 176"/>
                <a:gd name="T20" fmla="*/ 84 w 177"/>
                <a:gd name="T21" fmla="*/ 61 h 176"/>
                <a:gd name="T22" fmla="*/ 87 w 177"/>
                <a:gd name="T23" fmla="*/ 75 h 176"/>
                <a:gd name="T24" fmla="*/ 88 w 177"/>
                <a:gd name="T25" fmla="*/ 88 h 1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7"/>
                <a:gd name="T40" fmla="*/ 0 h 176"/>
                <a:gd name="T41" fmla="*/ 177 w 177"/>
                <a:gd name="T42" fmla="*/ 176 h 17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7" h="176">
                  <a:moveTo>
                    <a:pt x="177" y="176"/>
                  </a:moveTo>
                  <a:lnTo>
                    <a:pt x="0" y="176"/>
                  </a:lnTo>
                  <a:lnTo>
                    <a:pt x="0" y="0"/>
                  </a:lnTo>
                  <a:lnTo>
                    <a:pt x="29" y="3"/>
                  </a:lnTo>
                  <a:lnTo>
                    <a:pt x="56" y="10"/>
                  </a:lnTo>
                  <a:lnTo>
                    <a:pt x="80" y="20"/>
                  </a:lnTo>
                  <a:lnTo>
                    <a:pt x="105" y="34"/>
                  </a:lnTo>
                  <a:lnTo>
                    <a:pt x="125" y="52"/>
                  </a:lnTo>
                  <a:lnTo>
                    <a:pt x="144" y="73"/>
                  </a:lnTo>
                  <a:lnTo>
                    <a:pt x="158" y="97"/>
                  </a:lnTo>
                  <a:lnTo>
                    <a:pt x="168" y="122"/>
                  </a:lnTo>
                  <a:lnTo>
                    <a:pt x="175" y="149"/>
                  </a:lnTo>
                  <a:lnTo>
                    <a:pt x="177" y="176"/>
                  </a:lnTo>
                  <a:close/>
                </a:path>
              </a:pathLst>
            </a:custGeom>
            <a:solidFill>
              <a:schemeClr val="bg1"/>
            </a:solidFill>
            <a:ln w="1588">
              <a:solidFill>
                <a:srgbClr val="000000"/>
              </a:solidFill>
              <a:prstDash val="solid"/>
              <a:round/>
              <a:headEnd/>
              <a:tailEnd/>
            </a:ln>
          </p:spPr>
          <p:txBody>
            <a:bodyPr/>
            <a:lstStyle/>
            <a:p>
              <a:endParaRPr lang="en-US"/>
            </a:p>
          </p:txBody>
        </p:sp>
        <p:sp>
          <p:nvSpPr>
            <p:cNvPr id="28765" name="Freeform 27"/>
            <p:cNvSpPr>
              <a:spLocks/>
            </p:cNvSpPr>
            <p:nvPr/>
          </p:nvSpPr>
          <p:spPr bwMode="auto">
            <a:xfrm>
              <a:off x="942" y="3476"/>
              <a:ext cx="88" cy="88"/>
            </a:xfrm>
            <a:custGeom>
              <a:avLst/>
              <a:gdLst>
                <a:gd name="T0" fmla="*/ 0 w 177"/>
                <a:gd name="T1" fmla="*/ 0 h 177"/>
                <a:gd name="T2" fmla="*/ 88 w 177"/>
                <a:gd name="T3" fmla="*/ 0 h 177"/>
                <a:gd name="T4" fmla="*/ 87 w 177"/>
                <a:gd name="T5" fmla="*/ 14 h 177"/>
                <a:gd name="T6" fmla="*/ 84 w 177"/>
                <a:gd name="T7" fmla="*/ 28 h 177"/>
                <a:gd name="T8" fmla="*/ 79 w 177"/>
                <a:gd name="T9" fmla="*/ 40 h 177"/>
                <a:gd name="T10" fmla="*/ 72 w 177"/>
                <a:gd name="T11" fmla="*/ 52 h 177"/>
                <a:gd name="T12" fmla="*/ 62 w 177"/>
                <a:gd name="T13" fmla="*/ 62 h 177"/>
                <a:gd name="T14" fmla="*/ 52 w 177"/>
                <a:gd name="T15" fmla="*/ 72 h 177"/>
                <a:gd name="T16" fmla="*/ 40 w 177"/>
                <a:gd name="T17" fmla="*/ 79 h 177"/>
                <a:gd name="T18" fmla="*/ 28 w 177"/>
                <a:gd name="T19" fmla="*/ 84 h 177"/>
                <a:gd name="T20" fmla="*/ 14 w 177"/>
                <a:gd name="T21" fmla="*/ 87 h 177"/>
                <a:gd name="T22" fmla="*/ 0 w 177"/>
                <a:gd name="T23" fmla="*/ 88 h 177"/>
                <a:gd name="T24" fmla="*/ 0 w 177"/>
                <a:gd name="T25" fmla="*/ 0 h 1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7"/>
                <a:gd name="T40" fmla="*/ 0 h 177"/>
                <a:gd name="T41" fmla="*/ 177 w 177"/>
                <a:gd name="T42" fmla="*/ 177 h 1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7" h="177">
                  <a:moveTo>
                    <a:pt x="0" y="0"/>
                  </a:moveTo>
                  <a:lnTo>
                    <a:pt x="177" y="0"/>
                  </a:lnTo>
                  <a:lnTo>
                    <a:pt x="175" y="29"/>
                  </a:lnTo>
                  <a:lnTo>
                    <a:pt x="168" y="56"/>
                  </a:lnTo>
                  <a:lnTo>
                    <a:pt x="158" y="80"/>
                  </a:lnTo>
                  <a:lnTo>
                    <a:pt x="144" y="105"/>
                  </a:lnTo>
                  <a:lnTo>
                    <a:pt x="125" y="125"/>
                  </a:lnTo>
                  <a:lnTo>
                    <a:pt x="105" y="144"/>
                  </a:lnTo>
                  <a:lnTo>
                    <a:pt x="80" y="158"/>
                  </a:lnTo>
                  <a:lnTo>
                    <a:pt x="56" y="168"/>
                  </a:lnTo>
                  <a:lnTo>
                    <a:pt x="29" y="175"/>
                  </a:lnTo>
                  <a:lnTo>
                    <a:pt x="0" y="177"/>
                  </a:lnTo>
                  <a:lnTo>
                    <a:pt x="0" y="0"/>
                  </a:lnTo>
                  <a:close/>
                </a:path>
              </a:pathLst>
            </a:custGeom>
            <a:solidFill>
              <a:srgbClr val="FF3300"/>
            </a:solidFill>
            <a:ln w="1588">
              <a:solidFill>
                <a:srgbClr val="FF3300"/>
              </a:solidFill>
              <a:prstDash val="solid"/>
              <a:round/>
              <a:headEnd/>
              <a:tailEnd/>
            </a:ln>
          </p:spPr>
          <p:txBody>
            <a:bodyPr/>
            <a:lstStyle/>
            <a:p>
              <a:endParaRPr lang="en-US"/>
            </a:p>
          </p:txBody>
        </p:sp>
        <p:sp>
          <p:nvSpPr>
            <p:cNvPr id="28766" name="Freeform 28"/>
            <p:cNvSpPr>
              <a:spLocks/>
            </p:cNvSpPr>
            <p:nvPr/>
          </p:nvSpPr>
          <p:spPr bwMode="auto">
            <a:xfrm>
              <a:off x="854" y="3388"/>
              <a:ext cx="88" cy="88"/>
            </a:xfrm>
            <a:custGeom>
              <a:avLst/>
              <a:gdLst>
                <a:gd name="T0" fmla="*/ 0 w 176"/>
                <a:gd name="T1" fmla="*/ 88 h 176"/>
                <a:gd name="T2" fmla="*/ 88 w 176"/>
                <a:gd name="T3" fmla="*/ 88 h 176"/>
                <a:gd name="T4" fmla="*/ 88 w 176"/>
                <a:gd name="T5" fmla="*/ 0 h 176"/>
                <a:gd name="T6" fmla="*/ 75 w 176"/>
                <a:gd name="T7" fmla="*/ 1 h 176"/>
                <a:gd name="T8" fmla="*/ 61 w 176"/>
                <a:gd name="T9" fmla="*/ 5 h 176"/>
                <a:gd name="T10" fmla="*/ 48 w 176"/>
                <a:gd name="T11" fmla="*/ 10 h 176"/>
                <a:gd name="T12" fmla="*/ 37 w 176"/>
                <a:gd name="T13" fmla="*/ 17 h 176"/>
                <a:gd name="T14" fmla="*/ 26 w 176"/>
                <a:gd name="T15" fmla="*/ 26 h 176"/>
                <a:gd name="T16" fmla="*/ 17 w 176"/>
                <a:gd name="T17" fmla="*/ 37 h 176"/>
                <a:gd name="T18" fmla="*/ 10 w 176"/>
                <a:gd name="T19" fmla="*/ 48 h 176"/>
                <a:gd name="T20" fmla="*/ 5 w 176"/>
                <a:gd name="T21" fmla="*/ 61 h 176"/>
                <a:gd name="T22" fmla="*/ 1 w 176"/>
                <a:gd name="T23" fmla="*/ 75 h 176"/>
                <a:gd name="T24" fmla="*/ 0 w 176"/>
                <a:gd name="T25" fmla="*/ 88 h 1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6"/>
                <a:gd name="T40" fmla="*/ 0 h 176"/>
                <a:gd name="T41" fmla="*/ 176 w 176"/>
                <a:gd name="T42" fmla="*/ 176 h 17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6" h="176">
                  <a:moveTo>
                    <a:pt x="0" y="176"/>
                  </a:moveTo>
                  <a:lnTo>
                    <a:pt x="176" y="176"/>
                  </a:lnTo>
                  <a:lnTo>
                    <a:pt x="176" y="0"/>
                  </a:lnTo>
                  <a:lnTo>
                    <a:pt x="149" y="3"/>
                  </a:lnTo>
                  <a:lnTo>
                    <a:pt x="122" y="10"/>
                  </a:lnTo>
                  <a:lnTo>
                    <a:pt x="97" y="20"/>
                  </a:lnTo>
                  <a:lnTo>
                    <a:pt x="73" y="34"/>
                  </a:lnTo>
                  <a:lnTo>
                    <a:pt x="52" y="52"/>
                  </a:lnTo>
                  <a:lnTo>
                    <a:pt x="34" y="73"/>
                  </a:lnTo>
                  <a:lnTo>
                    <a:pt x="20" y="97"/>
                  </a:lnTo>
                  <a:lnTo>
                    <a:pt x="10" y="122"/>
                  </a:lnTo>
                  <a:lnTo>
                    <a:pt x="3" y="149"/>
                  </a:lnTo>
                  <a:lnTo>
                    <a:pt x="0" y="176"/>
                  </a:lnTo>
                  <a:close/>
                </a:path>
              </a:pathLst>
            </a:custGeom>
            <a:solidFill>
              <a:srgbClr val="FF3300"/>
            </a:solidFill>
            <a:ln w="1588">
              <a:solidFill>
                <a:srgbClr val="FF3300"/>
              </a:solidFill>
              <a:prstDash val="solid"/>
              <a:round/>
              <a:headEnd/>
              <a:tailEnd/>
            </a:ln>
          </p:spPr>
          <p:txBody>
            <a:bodyPr/>
            <a:lstStyle/>
            <a:p>
              <a:endParaRPr lang="en-US"/>
            </a:p>
          </p:txBody>
        </p:sp>
        <p:sp>
          <p:nvSpPr>
            <p:cNvPr id="28767" name="Oval 29"/>
            <p:cNvSpPr>
              <a:spLocks noChangeArrowheads="1"/>
            </p:cNvSpPr>
            <p:nvPr/>
          </p:nvSpPr>
          <p:spPr bwMode="auto">
            <a:xfrm>
              <a:off x="854" y="3388"/>
              <a:ext cx="176" cy="176"/>
            </a:xfrm>
            <a:prstGeom prst="ellipse">
              <a:avLst/>
            </a:prstGeom>
            <a:noFill/>
            <a:ln w="9525">
              <a:solidFill>
                <a:srgbClr val="FF3300"/>
              </a:solidFill>
              <a:round/>
              <a:headEnd/>
              <a:tailEnd/>
            </a:ln>
          </p:spPr>
          <p:txBody>
            <a:bodyPr anchor="ctr">
              <a:spAutoFit/>
            </a:bodyPr>
            <a:lstStyle/>
            <a:p>
              <a:endParaRPr lang="en-US"/>
            </a:p>
          </p:txBody>
        </p:sp>
      </p:grpSp>
      <p:grpSp>
        <p:nvGrpSpPr>
          <p:cNvPr id="28697" name="Group 30"/>
          <p:cNvGrpSpPr>
            <a:grpSpLocks/>
          </p:cNvGrpSpPr>
          <p:nvPr/>
        </p:nvGrpSpPr>
        <p:grpSpPr bwMode="auto">
          <a:xfrm>
            <a:off x="4946650" y="5802313"/>
            <a:ext cx="55563" cy="57150"/>
            <a:chOff x="854" y="3388"/>
            <a:chExt cx="176" cy="176"/>
          </a:xfrm>
        </p:grpSpPr>
        <p:sp>
          <p:nvSpPr>
            <p:cNvPr id="28758" name="Freeform 31"/>
            <p:cNvSpPr>
              <a:spLocks/>
            </p:cNvSpPr>
            <p:nvPr/>
          </p:nvSpPr>
          <p:spPr bwMode="auto">
            <a:xfrm>
              <a:off x="854" y="3476"/>
              <a:ext cx="88" cy="88"/>
            </a:xfrm>
            <a:custGeom>
              <a:avLst/>
              <a:gdLst>
                <a:gd name="T0" fmla="*/ 88 w 176"/>
                <a:gd name="T1" fmla="*/ 0 h 177"/>
                <a:gd name="T2" fmla="*/ 0 w 176"/>
                <a:gd name="T3" fmla="*/ 0 h 177"/>
                <a:gd name="T4" fmla="*/ 1 w 176"/>
                <a:gd name="T5" fmla="*/ 14 h 177"/>
                <a:gd name="T6" fmla="*/ 5 w 176"/>
                <a:gd name="T7" fmla="*/ 28 h 177"/>
                <a:gd name="T8" fmla="*/ 10 w 176"/>
                <a:gd name="T9" fmla="*/ 40 h 177"/>
                <a:gd name="T10" fmla="*/ 17 w 176"/>
                <a:gd name="T11" fmla="*/ 52 h 177"/>
                <a:gd name="T12" fmla="*/ 26 w 176"/>
                <a:gd name="T13" fmla="*/ 62 h 177"/>
                <a:gd name="T14" fmla="*/ 37 w 176"/>
                <a:gd name="T15" fmla="*/ 72 h 177"/>
                <a:gd name="T16" fmla="*/ 48 w 176"/>
                <a:gd name="T17" fmla="*/ 79 h 177"/>
                <a:gd name="T18" fmla="*/ 61 w 176"/>
                <a:gd name="T19" fmla="*/ 84 h 177"/>
                <a:gd name="T20" fmla="*/ 75 w 176"/>
                <a:gd name="T21" fmla="*/ 87 h 177"/>
                <a:gd name="T22" fmla="*/ 88 w 176"/>
                <a:gd name="T23" fmla="*/ 88 h 177"/>
                <a:gd name="T24" fmla="*/ 88 w 176"/>
                <a:gd name="T25" fmla="*/ 0 h 1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6"/>
                <a:gd name="T40" fmla="*/ 0 h 177"/>
                <a:gd name="T41" fmla="*/ 176 w 176"/>
                <a:gd name="T42" fmla="*/ 177 h 1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6" h="177">
                  <a:moveTo>
                    <a:pt x="176" y="0"/>
                  </a:moveTo>
                  <a:lnTo>
                    <a:pt x="0" y="0"/>
                  </a:lnTo>
                  <a:lnTo>
                    <a:pt x="3" y="29"/>
                  </a:lnTo>
                  <a:lnTo>
                    <a:pt x="10" y="56"/>
                  </a:lnTo>
                  <a:lnTo>
                    <a:pt x="20" y="80"/>
                  </a:lnTo>
                  <a:lnTo>
                    <a:pt x="34" y="105"/>
                  </a:lnTo>
                  <a:lnTo>
                    <a:pt x="52" y="125"/>
                  </a:lnTo>
                  <a:lnTo>
                    <a:pt x="73" y="144"/>
                  </a:lnTo>
                  <a:lnTo>
                    <a:pt x="97" y="158"/>
                  </a:lnTo>
                  <a:lnTo>
                    <a:pt x="122" y="168"/>
                  </a:lnTo>
                  <a:lnTo>
                    <a:pt x="149" y="175"/>
                  </a:lnTo>
                  <a:lnTo>
                    <a:pt x="176" y="177"/>
                  </a:lnTo>
                  <a:lnTo>
                    <a:pt x="176" y="0"/>
                  </a:lnTo>
                  <a:close/>
                </a:path>
              </a:pathLst>
            </a:custGeom>
            <a:solidFill>
              <a:schemeClr val="bg1"/>
            </a:solidFill>
            <a:ln w="1588">
              <a:solidFill>
                <a:srgbClr val="000000"/>
              </a:solidFill>
              <a:prstDash val="solid"/>
              <a:round/>
              <a:headEnd/>
              <a:tailEnd/>
            </a:ln>
          </p:spPr>
          <p:txBody>
            <a:bodyPr/>
            <a:lstStyle/>
            <a:p>
              <a:endParaRPr lang="en-US"/>
            </a:p>
          </p:txBody>
        </p:sp>
        <p:sp>
          <p:nvSpPr>
            <p:cNvPr id="28759" name="Freeform 32"/>
            <p:cNvSpPr>
              <a:spLocks/>
            </p:cNvSpPr>
            <p:nvPr/>
          </p:nvSpPr>
          <p:spPr bwMode="auto">
            <a:xfrm>
              <a:off x="942" y="3388"/>
              <a:ext cx="88" cy="88"/>
            </a:xfrm>
            <a:custGeom>
              <a:avLst/>
              <a:gdLst>
                <a:gd name="T0" fmla="*/ 88 w 177"/>
                <a:gd name="T1" fmla="*/ 88 h 176"/>
                <a:gd name="T2" fmla="*/ 0 w 177"/>
                <a:gd name="T3" fmla="*/ 88 h 176"/>
                <a:gd name="T4" fmla="*/ 0 w 177"/>
                <a:gd name="T5" fmla="*/ 0 h 176"/>
                <a:gd name="T6" fmla="*/ 14 w 177"/>
                <a:gd name="T7" fmla="*/ 1 h 176"/>
                <a:gd name="T8" fmla="*/ 28 w 177"/>
                <a:gd name="T9" fmla="*/ 5 h 176"/>
                <a:gd name="T10" fmla="*/ 40 w 177"/>
                <a:gd name="T11" fmla="*/ 10 h 176"/>
                <a:gd name="T12" fmla="*/ 52 w 177"/>
                <a:gd name="T13" fmla="*/ 17 h 176"/>
                <a:gd name="T14" fmla="*/ 62 w 177"/>
                <a:gd name="T15" fmla="*/ 26 h 176"/>
                <a:gd name="T16" fmla="*/ 72 w 177"/>
                <a:gd name="T17" fmla="*/ 37 h 176"/>
                <a:gd name="T18" fmla="*/ 79 w 177"/>
                <a:gd name="T19" fmla="*/ 48 h 176"/>
                <a:gd name="T20" fmla="*/ 84 w 177"/>
                <a:gd name="T21" fmla="*/ 61 h 176"/>
                <a:gd name="T22" fmla="*/ 87 w 177"/>
                <a:gd name="T23" fmla="*/ 75 h 176"/>
                <a:gd name="T24" fmla="*/ 88 w 177"/>
                <a:gd name="T25" fmla="*/ 88 h 1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7"/>
                <a:gd name="T40" fmla="*/ 0 h 176"/>
                <a:gd name="T41" fmla="*/ 177 w 177"/>
                <a:gd name="T42" fmla="*/ 176 h 17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7" h="176">
                  <a:moveTo>
                    <a:pt x="177" y="176"/>
                  </a:moveTo>
                  <a:lnTo>
                    <a:pt x="0" y="176"/>
                  </a:lnTo>
                  <a:lnTo>
                    <a:pt x="0" y="0"/>
                  </a:lnTo>
                  <a:lnTo>
                    <a:pt x="29" y="3"/>
                  </a:lnTo>
                  <a:lnTo>
                    <a:pt x="56" y="10"/>
                  </a:lnTo>
                  <a:lnTo>
                    <a:pt x="80" y="20"/>
                  </a:lnTo>
                  <a:lnTo>
                    <a:pt x="105" y="34"/>
                  </a:lnTo>
                  <a:lnTo>
                    <a:pt x="125" y="52"/>
                  </a:lnTo>
                  <a:lnTo>
                    <a:pt x="144" y="73"/>
                  </a:lnTo>
                  <a:lnTo>
                    <a:pt x="158" y="97"/>
                  </a:lnTo>
                  <a:lnTo>
                    <a:pt x="168" y="122"/>
                  </a:lnTo>
                  <a:lnTo>
                    <a:pt x="175" y="149"/>
                  </a:lnTo>
                  <a:lnTo>
                    <a:pt x="177" y="176"/>
                  </a:lnTo>
                  <a:close/>
                </a:path>
              </a:pathLst>
            </a:custGeom>
            <a:solidFill>
              <a:schemeClr val="bg1"/>
            </a:solidFill>
            <a:ln w="1588">
              <a:solidFill>
                <a:srgbClr val="000000"/>
              </a:solidFill>
              <a:prstDash val="solid"/>
              <a:round/>
              <a:headEnd/>
              <a:tailEnd/>
            </a:ln>
          </p:spPr>
          <p:txBody>
            <a:bodyPr/>
            <a:lstStyle/>
            <a:p>
              <a:endParaRPr lang="en-US"/>
            </a:p>
          </p:txBody>
        </p:sp>
        <p:sp>
          <p:nvSpPr>
            <p:cNvPr id="28760" name="Freeform 33"/>
            <p:cNvSpPr>
              <a:spLocks/>
            </p:cNvSpPr>
            <p:nvPr/>
          </p:nvSpPr>
          <p:spPr bwMode="auto">
            <a:xfrm>
              <a:off x="942" y="3476"/>
              <a:ext cx="88" cy="88"/>
            </a:xfrm>
            <a:custGeom>
              <a:avLst/>
              <a:gdLst>
                <a:gd name="T0" fmla="*/ 0 w 177"/>
                <a:gd name="T1" fmla="*/ 0 h 177"/>
                <a:gd name="T2" fmla="*/ 88 w 177"/>
                <a:gd name="T3" fmla="*/ 0 h 177"/>
                <a:gd name="T4" fmla="*/ 87 w 177"/>
                <a:gd name="T5" fmla="*/ 14 h 177"/>
                <a:gd name="T6" fmla="*/ 84 w 177"/>
                <a:gd name="T7" fmla="*/ 28 h 177"/>
                <a:gd name="T8" fmla="*/ 79 w 177"/>
                <a:gd name="T9" fmla="*/ 40 h 177"/>
                <a:gd name="T10" fmla="*/ 72 w 177"/>
                <a:gd name="T11" fmla="*/ 52 h 177"/>
                <a:gd name="T12" fmla="*/ 62 w 177"/>
                <a:gd name="T13" fmla="*/ 62 h 177"/>
                <a:gd name="T14" fmla="*/ 52 w 177"/>
                <a:gd name="T15" fmla="*/ 72 h 177"/>
                <a:gd name="T16" fmla="*/ 40 w 177"/>
                <a:gd name="T17" fmla="*/ 79 h 177"/>
                <a:gd name="T18" fmla="*/ 28 w 177"/>
                <a:gd name="T19" fmla="*/ 84 h 177"/>
                <a:gd name="T20" fmla="*/ 14 w 177"/>
                <a:gd name="T21" fmla="*/ 87 h 177"/>
                <a:gd name="T22" fmla="*/ 0 w 177"/>
                <a:gd name="T23" fmla="*/ 88 h 177"/>
                <a:gd name="T24" fmla="*/ 0 w 177"/>
                <a:gd name="T25" fmla="*/ 0 h 1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7"/>
                <a:gd name="T40" fmla="*/ 0 h 177"/>
                <a:gd name="T41" fmla="*/ 177 w 177"/>
                <a:gd name="T42" fmla="*/ 177 h 1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7" h="177">
                  <a:moveTo>
                    <a:pt x="0" y="0"/>
                  </a:moveTo>
                  <a:lnTo>
                    <a:pt x="177" y="0"/>
                  </a:lnTo>
                  <a:lnTo>
                    <a:pt x="175" y="29"/>
                  </a:lnTo>
                  <a:lnTo>
                    <a:pt x="168" y="56"/>
                  </a:lnTo>
                  <a:lnTo>
                    <a:pt x="158" y="80"/>
                  </a:lnTo>
                  <a:lnTo>
                    <a:pt x="144" y="105"/>
                  </a:lnTo>
                  <a:lnTo>
                    <a:pt x="125" y="125"/>
                  </a:lnTo>
                  <a:lnTo>
                    <a:pt x="105" y="144"/>
                  </a:lnTo>
                  <a:lnTo>
                    <a:pt x="80" y="158"/>
                  </a:lnTo>
                  <a:lnTo>
                    <a:pt x="56" y="168"/>
                  </a:lnTo>
                  <a:lnTo>
                    <a:pt x="29" y="175"/>
                  </a:lnTo>
                  <a:lnTo>
                    <a:pt x="0" y="177"/>
                  </a:lnTo>
                  <a:lnTo>
                    <a:pt x="0" y="0"/>
                  </a:lnTo>
                  <a:close/>
                </a:path>
              </a:pathLst>
            </a:custGeom>
            <a:solidFill>
              <a:srgbClr val="FF3300"/>
            </a:solidFill>
            <a:ln w="1588">
              <a:solidFill>
                <a:srgbClr val="FF3300"/>
              </a:solidFill>
              <a:prstDash val="solid"/>
              <a:round/>
              <a:headEnd/>
              <a:tailEnd/>
            </a:ln>
          </p:spPr>
          <p:txBody>
            <a:bodyPr/>
            <a:lstStyle/>
            <a:p>
              <a:endParaRPr lang="en-US"/>
            </a:p>
          </p:txBody>
        </p:sp>
        <p:sp>
          <p:nvSpPr>
            <p:cNvPr id="28761" name="Freeform 34"/>
            <p:cNvSpPr>
              <a:spLocks/>
            </p:cNvSpPr>
            <p:nvPr/>
          </p:nvSpPr>
          <p:spPr bwMode="auto">
            <a:xfrm>
              <a:off x="854" y="3388"/>
              <a:ext cx="88" cy="88"/>
            </a:xfrm>
            <a:custGeom>
              <a:avLst/>
              <a:gdLst>
                <a:gd name="T0" fmla="*/ 0 w 176"/>
                <a:gd name="T1" fmla="*/ 88 h 176"/>
                <a:gd name="T2" fmla="*/ 88 w 176"/>
                <a:gd name="T3" fmla="*/ 88 h 176"/>
                <a:gd name="T4" fmla="*/ 88 w 176"/>
                <a:gd name="T5" fmla="*/ 0 h 176"/>
                <a:gd name="T6" fmla="*/ 75 w 176"/>
                <a:gd name="T7" fmla="*/ 1 h 176"/>
                <a:gd name="T8" fmla="*/ 61 w 176"/>
                <a:gd name="T9" fmla="*/ 5 h 176"/>
                <a:gd name="T10" fmla="*/ 48 w 176"/>
                <a:gd name="T11" fmla="*/ 10 h 176"/>
                <a:gd name="T12" fmla="*/ 37 w 176"/>
                <a:gd name="T13" fmla="*/ 17 h 176"/>
                <a:gd name="T14" fmla="*/ 26 w 176"/>
                <a:gd name="T15" fmla="*/ 26 h 176"/>
                <a:gd name="T16" fmla="*/ 17 w 176"/>
                <a:gd name="T17" fmla="*/ 37 h 176"/>
                <a:gd name="T18" fmla="*/ 10 w 176"/>
                <a:gd name="T19" fmla="*/ 48 h 176"/>
                <a:gd name="T20" fmla="*/ 5 w 176"/>
                <a:gd name="T21" fmla="*/ 61 h 176"/>
                <a:gd name="T22" fmla="*/ 1 w 176"/>
                <a:gd name="T23" fmla="*/ 75 h 176"/>
                <a:gd name="T24" fmla="*/ 0 w 176"/>
                <a:gd name="T25" fmla="*/ 88 h 1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6"/>
                <a:gd name="T40" fmla="*/ 0 h 176"/>
                <a:gd name="T41" fmla="*/ 176 w 176"/>
                <a:gd name="T42" fmla="*/ 176 h 17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6" h="176">
                  <a:moveTo>
                    <a:pt x="0" y="176"/>
                  </a:moveTo>
                  <a:lnTo>
                    <a:pt x="176" y="176"/>
                  </a:lnTo>
                  <a:lnTo>
                    <a:pt x="176" y="0"/>
                  </a:lnTo>
                  <a:lnTo>
                    <a:pt x="149" y="3"/>
                  </a:lnTo>
                  <a:lnTo>
                    <a:pt x="122" y="10"/>
                  </a:lnTo>
                  <a:lnTo>
                    <a:pt x="97" y="20"/>
                  </a:lnTo>
                  <a:lnTo>
                    <a:pt x="73" y="34"/>
                  </a:lnTo>
                  <a:lnTo>
                    <a:pt x="52" y="52"/>
                  </a:lnTo>
                  <a:lnTo>
                    <a:pt x="34" y="73"/>
                  </a:lnTo>
                  <a:lnTo>
                    <a:pt x="20" y="97"/>
                  </a:lnTo>
                  <a:lnTo>
                    <a:pt x="10" y="122"/>
                  </a:lnTo>
                  <a:lnTo>
                    <a:pt x="3" y="149"/>
                  </a:lnTo>
                  <a:lnTo>
                    <a:pt x="0" y="176"/>
                  </a:lnTo>
                  <a:close/>
                </a:path>
              </a:pathLst>
            </a:custGeom>
            <a:solidFill>
              <a:srgbClr val="FF3300"/>
            </a:solidFill>
            <a:ln w="1588">
              <a:solidFill>
                <a:srgbClr val="FF3300"/>
              </a:solidFill>
              <a:prstDash val="solid"/>
              <a:round/>
              <a:headEnd/>
              <a:tailEnd/>
            </a:ln>
          </p:spPr>
          <p:txBody>
            <a:bodyPr/>
            <a:lstStyle/>
            <a:p>
              <a:endParaRPr lang="en-US"/>
            </a:p>
          </p:txBody>
        </p:sp>
        <p:sp>
          <p:nvSpPr>
            <p:cNvPr id="28762" name="Oval 35"/>
            <p:cNvSpPr>
              <a:spLocks noChangeArrowheads="1"/>
            </p:cNvSpPr>
            <p:nvPr/>
          </p:nvSpPr>
          <p:spPr bwMode="auto">
            <a:xfrm>
              <a:off x="854" y="3388"/>
              <a:ext cx="176" cy="176"/>
            </a:xfrm>
            <a:prstGeom prst="ellipse">
              <a:avLst/>
            </a:prstGeom>
            <a:noFill/>
            <a:ln w="9525">
              <a:solidFill>
                <a:srgbClr val="FF3300"/>
              </a:solidFill>
              <a:round/>
              <a:headEnd/>
              <a:tailEnd/>
            </a:ln>
          </p:spPr>
          <p:txBody>
            <a:bodyPr anchor="ctr">
              <a:spAutoFit/>
            </a:bodyPr>
            <a:lstStyle/>
            <a:p>
              <a:endParaRPr lang="en-US"/>
            </a:p>
          </p:txBody>
        </p:sp>
      </p:grpSp>
      <p:grpSp>
        <p:nvGrpSpPr>
          <p:cNvPr id="28698" name="Group 36"/>
          <p:cNvGrpSpPr>
            <a:grpSpLocks/>
          </p:cNvGrpSpPr>
          <p:nvPr/>
        </p:nvGrpSpPr>
        <p:grpSpPr bwMode="auto">
          <a:xfrm>
            <a:off x="4694238" y="5802313"/>
            <a:ext cx="55562" cy="57150"/>
            <a:chOff x="854" y="3388"/>
            <a:chExt cx="176" cy="176"/>
          </a:xfrm>
        </p:grpSpPr>
        <p:sp>
          <p:nvSpPr>
            <p:cNvPr id="28753" name="Freeform 37"/>
            <p:cNvSpPr>
              <a:spLocks/>
            </p:cNvSpPr>
            <p:nvPr/>
          </p:nvSpPr>
          <p:spPr bwMode="auto">
            <a:xfrm>
              <a:off x="854" y="3476"/>
              <a:ext cx="88" cy="88"/>
            </a:xfrm>
            <a:custGeom>
              <a:avLst/>
              <a:gdLst>
                <a:gd name="T0" fmla="*/ 88 w 176"/>
                <a:gd name="T1" fmla="*/ 0 h 177"/>
                <a:gd name="T2" fmla="*/ 0 w 176"/>
                <a:gd name="T3" fmla="*/ 0 h 177"/>
                <a:gd name="T4" fmla="*/ 1 w 176"/>
                <a:gd name="T5" fmla="*/ 14 h 177"/>
                <a:gd name="T6" fmla="*/ 5 w 176"/>
                <a:gd name="T7" fmla="*/ 28 h 177"/>
                <a:gd name="T8" fmla="*/ 10 w 176"/>
                <a:gd name="T9" fmla="*/ 40 h 177"/>
                <a:gd name="T10" fmla="*/ 17 w 176"/>
                <a:gd name="T11" fmla="*/ 52 h 177"/>
                <a:gd name="T12" fmla="*/ 26 w 176"/>
                <a:gd name="T13" fmla="*/ 62 h 177"/>
                <a:gd name="T14" fmla="*/ 37 w 176"/>
                <a:gd name="T15" fmla="*/ 72 h 177"/>
                <a:gd name="T16" fmla="*/ 48 w 176"/>
                <a:gd name="T17" fmla="*/ 79 h 177"/>
                <a:gd name="T18" fmla="*/ 61 w 176"/>
                <a:gd name="T19" fmla="*/ 84 h 177"/>
                <a:gd name="T20" fmla="*/ 75 w 176"/>
                <a:gd name="T21" fmla="*/ 87 h 177"/>
                <a:gd name="T22" fmla="*/ 88 w 176"/>
                <a:gd name="T23" fmla="*/ 88 h 177"/>
                <a:gd name="T24" fmla="*/ 88 w 176"/>
                <a:gd name="T25" fmla="*/ 0 h 1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6"/>
                <a:gd name="T40" fmla="*/ 0 h 177"/>
                <a:gd name="T41" fmla="*/ 176 w 176"/>
                <a:gd name="T42" fmla="*/ 177 h 1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6" h="177">
                  <a:moveTo>
                    <a:pt x="176" y="0"/>
                  </a:moveTo>
                  <a:lnTo>
                    <a:pt x="0" y="0"/>
                  </a:lnTo>
                  <a:lnTo>
                    <a:pt x="3" y="29"/>
                  </a:lnTo>
                  <a:lnTo>
                    <a:pt x="10" y="56"/>
                  </a:lnTo>
                  <a:lnTo>
                    <a:pt x="20" y="80"/>
                  </a:lnTo>
                  <a:lnTo>
                    <a:pt x="34" y="105"/>
                  </a:lnTo>
                  <a:lnTo>
                    <a:pt x="52" y="125"/>
                  </a:lnTo>
                  <a:lnTo>
                    <a:pt x="73" y="144"/>
                  </a:lnTo>
                  <a:lnTo>
                    <a:pt x="97" y="158"/>
                  </a:lnTo>
                  <a:lnTo>
                    <a:pt x="122" y="168"/>
                  </a:lnTo>
                  <a:lnTo>
                    <a:pt x="149" y="175"/>
                  </a:lnTo>
                  <a:lnTo>
                    <a:pt x="176" y="177"/>
                  </a:lnTo>
                  <a:lnTo>
                    <a:pt x="176" y="0"/>
                  </a:lnTo>
                  <a:close/>
                </a:path>
              </a:pathLst>
            </a:custGeom>
            <a:solidFill>
              <a:schemeClr val="bg1"/>
            </a:solidFill>
            <a:ln w="1588">
              <a:solidFill>
                <a:srgbClr val="000000"/>
              </a:solidFill>
              <a:prstDash val="solid"/>
              <a:round/>
              <a:headEnd/>
              <a:tailEnd/>
            </a:ln>
          </p:spPr>
          <p:txBody>
            <a:bodyPr/>
            <a:lstStyle/>
            <a:p>
              <a:endParaRPr lang="en-US"/>
            </a:p>
          </p:txBody>
        </p:sp>
        <p:sp>
          <p:nvSpPr>
            <p:cNvPr id="28754" name="Freeform 38"/>
            <p:cNvSpPr>
              <a:spLocks/>
            </p:cNvSpPr>
            <p:nvPr/>
          </p:nvSpPr>
          <p:spPr bwMode="auto">
            <a:xfrm>
              <a:off x="942" y="3388"/>
              <a:ext cx="88" cy="88"/>
            </a:xfrm>
            <a:custGeom>
              <a:avLst/>
              <a:gdLst>
                <a:gd name="T0" fmla="*/ 88 w 177"/>
                <a:gd name="T1" fmla="*/ 88 h 176"/>
                <a:gd name="T2" fmla="*/ 0 w 177"/>
                <a:gd name="T3" fmla="*/ 88 h 176"/>
                <a:gd name="T4" fmla="*/ 0 w 177"/>
                <a:gd name="T5" fmla="*/ 0 h 176"/>
                <a:gd name="T6" fmla="*/ 14 w 177"/>
                <a:gd name="T7" fmla="*/ 1 h 176"/>
                <a:gd name="T8" fmla="*/ 28 w 177"/>
                <a:gd name="T9" fmla="*/ 5 h 176"/>
                <a:gd name="T10" fmla="*/ 40 w 177"/>
                <a:gd name="T11" fmla="*/ 10 h 176"/>
                <a:gd name="T12" fmla="*/ 52 w 177"/>
                <a:gd name="T13" fmla="*/ 17 h 176"/>
                <a:gd name="T14" fmla="*/ 62 w 177"/>
                <a:gd name="T15" fmla="*/ 26 h 176"/>
                <a:gd name="T16" fmla="*/ 72 w 177"/>
                <a:gd name="T17" fmla="*/ 37 h 176"/>
                <a:gd name="T18" fmla="*/ 79 w 177"/>
                <a:gd name="T19" fmla="*/ 48 h 176"/>
                <a:gd name="T20" fmla="*/ 84 w 177"/>
                <a:gd name="T21" fmla="*/ 61 h 176"/>
                <a:gd name="T22" fmla="*/ 87 w 177"/>
                <a:gd name="T23" fmla="*/ 75 h 176"/>
                <a:gd name="T24" fmla="*/ 88 w 177"/>
                <a:gd name="T25" fmla="*/ 88 h 1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7"/>
                <a:gd name="T40" fmla="*/ 0 h 176"/>
                <a:gd name="T41" fmla="*/ 177 w 177"/>
                <a:gd name="T42" fmla="*/ 176 h 17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7" h="176">
                  <a:moveTo>
                    <a:pt x="177" y="176"/>
                  </a:moveTo>
                  <a:lnTo>
                    <a:pt x="0" y="176"/>
                  </a:lnTo>
                  <a:lnTo>
                    <a:pt x="0" y="0"/>
                  </a:lnTo>
                  <a:lnTo>
                    <a:pt x="29" y="3"/>
                  </a:lnTo>
                  <a:lnTo>
                    <a:pt x="56" y="10"/>
                  </a:lnTo>
                  <a:lnTo>
                    <a:pt x="80" y="20"/>
                  </a:lnTo>
                  <a:lnTo>
                    <a:pt x="105" y="34"/>
                  </a:lnTo>
                  <a:lnTo>
                    <a:pt x="125" y="52"/>
                  </a:lnTo>
                  <a:lnTo>
                    <a:pt x="144" y="73"/>
                  </a:lnTo>
                  <a:lnTo>
                    <a:pt x="158" y="97"/>
                  </a:lnTo>
                  <a:lnTo>
                    <a:pt x="168" y="122"/>
                  </a:lnTo>
                  <a:lnTo>
                    <a:pt x="175" y="149"/>
                  </a:lnTo>
                  <a:lnTo>
                    <a:pt x="177" y="176"/>
                  </a:lnTo>
                  <a:close/>
                </a:path>
              </a:pathLst>
            </a:custGeom>
            <a:solidFill>
              <a:schemeClr val="bg1"/>
            </a:solidFill>
            <a:ln w="1588">
              <a:solidFill>
                <a:srgbClr val="000000"/>
              </a:solidFill>
              <a:prstDash val="solid"/>
              <a:round/>
              <a:headEnd/>
              <a:tailEnd/>
            </a:ln>
          </p:spPr>
          <p:txBody>
            <a:bodyPr/>
            <a:lstStyle/>
            <a:p>
              <a:endParaRPr lang="en-US"/>
            </a:p>
          </p:txBody>
        </p:sp>
        <p:sp>
          <p:nvSpPr>
            <p:cNvPr id="28755" name="Freeform 39"/>
            <p:cNvSpPr>
              <a:spLocks/>
            </p:cNvSpPr>
            <p:nvPr/>
          </p:nvSpPr>
          <p:spPr bwMode="auto">
            <a:xfrm>
              <a:off x="942" y="3476"/>
              <a:ext cx="88" cy="88"/>
            </a:xfrm>
            <a:custGeom>
              <a:avLst/>
              <a:gdLst>
                <a:gd name="T0" fmla="*/ 0 w 177"/>
                <a:gd name="T1" fmla="*/ 0 h 177"/>
                <a:gd name="T2" fmla="*/ 88 w 177"/>
                <a:gd name="T3" fmla="*/ 0 h 177"/>
                <a:gd name="T4" fmla="*/ 87 w 177"/>
                <a:gd name="T5" fmla="*/ 14 h 177"/>
                <a:gd name="T6" fmla="*/ 84 w 177"/>
                <a:gd name="T7" fmla="*/ 28 h 177"/>
                <a:gd name="T8" fmla="*/ 79 w 177"/>
                <a:gd name="T9" fmla="*/ 40 h 177"/>
                <a:gd name="T10" fmla="*/ 72 w 177"/>
                <a:gd name="T11" fmla="*/ 52 h 177"/>
                <a:gd name="T12" fmla="*/ 62 w 177"/>
                <a:gd name="T13" fmla="*/ 62 h 177"/>
                <a:gd name="T14" fmla="*/ 52 w 177"/>
                <a:gd name="T15" fmla="*/ 72 h 177"/>
                <a:gd name="T16" fmla="*/ 40 w 177"/>
                <a:gd name="T17" fmla="*/ 79 h 177"/>
                <a:gd name="T18" fmla="*/ 28 w 177"/>
                <a:gd name="T19" fmla="*/ 84 h 177"/>
                <a:gd name="T20" fmla="*/ 14 w 177"/>
                <a:gd name="T21" fmla="*/ 87 h 177"/>
                <a:gd name="T22" fmla="*/ 0 w 177"/>
                <a:gd name="T23" fmla="*/ 88 h 177"/>
                <a:gd name="T24" fmla="*/ 0 w 177"/>
                <a:gd name="T25" fmla="*/ 0 h 1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7"/>
                <a:gd name="T40" fmla="*/ 0 h 177"/>
                <a:gd name="T41" fmla="*/ 177 w 177"/>
                <a:gd name="T42" fmla="*/ 177 h 1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7" h="177">
                  <a:moveTo>
                    <a:pt x="0" y="0"/>
                  </a:moveTo>
                  <a:lnTo>
                    <a:pt x="177" y="0"/>
                  </a:lnTo>
                  <a:lnTo>
                    <a:pt x="175" y="29"/>
                  </a:lnTo>
                  <a:lnTo>
                    <a:pt x="168" y="56"/>
                  </a:lnTo>
                  <a:lnTo>
                    <a:pt x="158" y="80"/>
                  </a:lnTo>
                  <a:lnTo>
                    <a:pt x="144" y="105"/>
                  </a:lnTo>
                  <a:lnTo>
                    <a:pt x="125" y="125"/>
                  </a:lnTo>
                  <a:lnTo>
                    <a:pt x="105" y="144"/>
                  </a:lnTo>
                  <a:lnTo>
                    <a:pt x="80" y="158"/>
                  </a:lnTo>
                  <a:lnTo>
                    <a:pt x="56" y="168"/>
                  </a:lnTo>
                  <a:lnTo>
                    <a:pt x="29" y="175"/>
                  </a:lnTo>
                  <a:lnTo>
                    <a:pt x="0" y="177"/>
                  </a:lnTo>
                  <a:lnTo>
                    <a:pt x="0" y="0"/>
                  </a:lnTo>
                  <a:close/>
                </a:path>
              </a:pathLst>
            </a:custGeom>
            <a:solidFill>
              <a:srgbClr val="FF3300"/>
            </a:solidFill>
            <a:ln w="1588">
              <a:solidFill>
                <a:srgbClr val="FF3300"/>
              </a:solidFill>
              <a:prstDash val="solid"/>
              <a:round/>
              <a:headEnd/>
              <a:tailEnd/>
            </a:ln>
          </p:spPr>
          <p:txBody>
            <a:bodyPr/>
            <a:lstStyle/>
            <a:p>
              <a:endParaRPr lang="en-US"/>
            </a:p>
          </p:txBody>
        </p:sp>
        <p:sp>
          <p:nvSpPr>
            <p:cNvPr id="28756" name="Freeform 40"/>
            <p:cNvSpPr>
              <a:spLocks/>
            </p:cNvSpPr>
            <p:nvPr/>
          </p:nvSpPr>
          <p:spPr bwMode="auto">
            <a:xfrm>
              <a:off x="854" y="3388"/>
              <a:ext cx="88" cy="88"/>
            </a:xfrm>
            <a:custGeom>
              <a:avLst/>
              <a:gdLst>
                <a:gd name="T0" fmla="*/ 0 w 176"/>
                <a:gd name="T1" fmla="*/ 88 h 176"/>
                <a:gd name="T2" fmla="*/ 88 w 176"/>
                <a:gd name="T3" fmla="*/ 88 h 176"/>
                <a:gd name="T4" fmla="*/ 88 w 176"/>
                <a:gd name="T5" fmla="*/ 0 h 176"/>
                <a:gd name="T6" fmla="*/ 75 w 176"/>
                <a:gd name="T7" fmla="*/ 1 h 176"/>
                <a:gd name="T8" fmla="*/ 61 w 176"/>
                <a:gd name="T9" fmla="*/ 5 h 176"/>
                <a:gd name="T10" fmla="*/ 48 w 176"/>
                <a:gd name="T11" fmla="*/ 10 h 176"/>
                <a:gd name="T12" fmla="*/ 37 w 176"/>
                <a:gd name="T13" fmla="*/ 17 h 176"/>
                <a:gd name="T14" fmla="*/ 26 w 176"/>
                <a:gd name="T15" fmla="*/ 26 h 176"/>
                <a:gd name="T16" fmla="*/ 17 w 176"/>
                <a:gd name="T17" fmla="*/ 37 h 176"/>
                <a:gd name="T18" fmla="*/ 10 w 176"/>
                <a:gd name="T19" fmla="*/ 48 h 176"/>
                <a:gd name="T20" fmla="*/ 5 w 176"/>
                <a:gd name="T21" fmla="*/ 61 h 176"/>
                <a:gd name="T22" fmla="*/ 1 w 176"/>
                <a:gd name="T23" fmla="*/ 75 h 176"/>
                <a:gd name="T24" fmla="*/ 0 w 176"/>
                <a:gd name="T25" fmla="*/ 88 h 1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6"/>
                <a:gd name="T40" fmla="*/ 0 h 176"/>
                <a:gd name="T41" fmla="*/ 176 w 176"/>
                <a:gd name="T42" fmla="*/ 176 h 17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6" h="176">
                  <a:moveTo>
                    <a:pt x="0" y="176"/>
                  </a:moveTo>
                  <a:lnTo>
                    <a:pt x="176" y="176"/>
                  </a:lnTo>
                  <a:lnTo>
                    <a:pt x="176" y="0"/>
                  </a:lnTo>
                  <a:lnTo>
                    <a:pt x="149" y="3"/>
                  </a:lnTo>
                  <a:lnTo>
                    <a:pt x="122" y="10"/>
                  </a:lnTo>
                  <a:lnTo>
                    <a:pt x="97" y="20"/>
                  </a:lnTo>
                  <a:lnTo>
                    <a:pt x="73" y="34"/>
                  </a:lnTo>
                  <a:lnTo>
                    <a:pt x="52" y="52"/>
                  </a:lnTo>
                  <a:lnTo>
                    <a:pt x="34" y="73"/>
                  </a:lnTo>
                  <a:lnTo>
                    <a:pt x="20" y="97"/>
                  </a:lnTo>
                  <a:lnTo>
                    <a:pt x="10" y="122"/>
                  </a:lnTo>
                  <a:lnTo>
                    <a:pt x="3" y="149"/>
                  </a:lnTo>
                  <a:lnTo>
                    <a:pt x="0" y="176"/>
                  </a:lnTo>
                  <a:close/>
                </a:path>
              </a:pathLst>
            </a:custGeom>
            <a:solidFill>
              <a:srgbClr val="FF3300"/>
            </a:solidFill>
            <a:ln w="1588">
              <a:solidFill>
                <a:srgbClr val="FF3300"/>
              </a:solidFill>
              <a:prstDash val="solid"/>
              <a:round/>
              <a:headEnd/>
              <a:tailEnd/>
            </a:ln>
          </p:spPr>
          <p:txBody>
            <a:bodyPr/>
            <a:lstStyle/>
            <a:p>
              <a:endParaRPr lang="en-US"/>
            </a:p>
          </p:txBody>
        </p:sp>
        <p:sp>
          <p:nvSpPr>
            <p:cNvPr id="28757" name="Oval 41"/>
            <p:cNvSpPr>
              <a:spLocks noChangeArrowheads="1"/>
            </p:cNvSpPr>
            <p:nvPr/>
          </p:nvSpPr>
          <p:spPr bwMode="auto">
            <a:xfrm>
              <a:off x="854" y="3388"/>
              <a:ext cx="176" cy="176"/>
            </a:xfrm>
            <a:prstGeom prst="ellipse">
              <a:avLst/>
            </a:prstGeom>
            <a:noFill/>
            <a:ln w="9525">
              <a:solidFill>
                <a:srgbClr val="FF3300"/>
              </a:solidFill>
              <a:round/>
              <a:headEnd/>
              <a:tailEnd/>
            </a:ln>
          </p:spPr>
          <p:txBody>
            <a:bodyPr anchor="ctr">
              <a:spAutoFit/>
            </a:bodyPr>
            <a:lstStyle/>
            <a:p>
              <a:endParaRPr lang="en-US"/>
            </a:p>
          </p:txBody>
        </p:sp>
      </p:grpSp>
      <p:grpSp>
        <p:nvGrpSpPr>
          <p:cNvPr id="28699" name="Group 42"/>
          <p:cNvGrpSpPr>
            <a:grpSpLocks/>
          </p:cNvGrpSpPr>
          <p:nvPr/>
        </p:nvGrpSpPr>
        <p:grpSpPr bwMode="auto">
          <a:xfrm>
            <a:off x="4364038" y="5726113"/>
            <a:ext cx="347662" cy="103187"/>
            <a:chOff x="2749" y="3607"/>
            <a:chExt cx="219" cy="65"/>
          </a:xfrm>
        </p:grpSpPr>
        <p:sp>
          <p:nvSpPr>
            <p:cNvPr id="28746" name="Line 43"/>
            <p:cNvSpPr>
              <a:spLocks noChangeShapeType="1"/>
            </p:cNvSpPr>
            <p:nvPr/>
          </p:nvSpPr>
          <p:spPr bwMode="auto">
            <a:xfrm flipH="1" flipV="1">
              <a:off x="2784" y="3624"/>
              <a:ext cx="184" cy="48"/>
            </a:xfrm>
            <a:prstGeom prst="line">
              <a:avLst/>
            </a:prstGeom>
            <a:noFill/>
            <a:ln w="25400">
              <a:solidFill>
                <a:srgbClr val="FF0000"/>
              </a:solidFill>
              <a:prstDash val="dash"/>
              <a:round/>
              <a:headEnd/>
              <a:tailEnd/>
            </a:ln>
          </p:spPr>
          <p:txBody>
            <a:bodyPr>
              <a:spAutoFit/>
            </a:bodyPr>
            <a:lstStyle/>
            <a:p>
              <a:endParaRPr lang="en-US"/>
            </a:p>
          </p:txBody>
        </p:sp>
        <p:grpSp>
          <p:nvGrpSpPr>
            <p:cNvPr id="28747" name="Group 44"/>
            <p:cNvGrpSpPr>
              <a:grpSpLocks/>
            </p:cNvGrpSpPr>
            <p:nvPr/>
          </p:nvGrpSpPr>
          <p:grpSpPr bwMode="auto">
            <a:xfrm>
              <a:off x="2749" y="3607"/>
              <a:ext cx="35" cy="36"/>
              <a:chOff x="854" y="3388"/>
              <a:chExt cx="176" cy="176"/>
            </a:xfrm>
          </p:grpSpPr>
          <p:sp>
            <p:nvSpPr>
              <p:cNvPr id="28748" name="Freeform 45"/>
              <p:cNvSpPr>
                <a:spLocks/>
              </p:cNvSpPr>
              <p:nvPr/>
            </p:nvSpPr>
            <p:spPr bwMode="auto">
              <a:xfrm>
                <a:off x="854" y="3476"/>
                <a:ext cx="88" cy="88"/>
              </a:xfrm>
              <a:custGeom>
                <a:avLst/>
                <a:gdLst>
                  <a:gd name="T0" fmla="*/ 88 w 176"/>
                  <a:gd name="T1" fmla="*/ 0 h 177"/>
                  <a:gd name="T2" fmla="*/ 0 w 176"/>
                  <a:gd name="T3" fmla="*/ 0 h 177"/>
                  <a:gd name="T4" fmla="*/ 1 w 176"/>
                  <a:gd name="T5" fmla="*/ 14 h 177"/>
                  <a:gd name="T6" fmla="*/ 5 w 176"/>
                  <a:gd name="T7" fmla="*/ 28 h 177"/>
                  <a:gd name="T8" fmla="*/ 10 w 176"/>
                  <a:gd name="T9" fmla="*/ 40 h 177"/>
                  <a:gd name="T10" fmla="*/ 17 w 176"/>
                  <a:gd name="T11" fmla="*/ 52 h 177"/>
                  <a:gd name="T12" fmla="*/ 26 w 176"/>
                  <a:gd name="T13" fmla="*/ 62 h 177"/>
                  <a:gd name="T14" fmla="*/ 37 w 176"/>
                  <a:gd name="T15" fmla="*/ 72 h 177"/>
                  <a:gd name="T16" fmla="*/ 48 w 176"/>
                  <a:gd name="T17" fmla="*/ 79 h 177"/>
                  <a:gd name="T18" fmla="*/ 61 w 176"/>
                  <a:gd name="T19" fmla="*/ 84 h 177"/>
                  <a:gd name="T20" fmla="*/ 75 w 176"/>
                  <a:gd name="T21" fmla="*/ 87 h 177"/>
                  <a:gd name="T22" fmla="*/ 88 w 176"/>
                  <a:gd name="T23" fmla="*/ 88 h 177"/>
                  <a:gd name="T24" fmla="*/ 88 w 176"/>
                  <a:gd name="T25" fmla="*/ 0 h 1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6"/>
                  <a:gd name="T40" fmla="*/ 0 h 177"/>
                  <a:gd name="T41" fmla="*/ 176 w 176"/>
                  <a:gd name="T42" fmla="*/ 177 h 1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6" h="177">
                    <a:moveTo>
                      <a:pt x="176" y="0"/>
                    </a:moveTo>
                    <a:lnTo>
                      <a:pt x="0" y="0"/>
                    </a:lnTo>
                    <a:lnTo>
                      <a:pt x="3" y="29"/>
                    </a:lnTo>
                    <a:lnTo>
                      <a:pt x="10" y="56"/>
                    </a:lnTo>
                    <a:lnTo>
                      <a:pt x="20" y="80"/>
                    </a:lnTo>
                    <a:lnTo>
                      <a:pt x="34" y="105"/>
                    </a:lnTo>
                    <a:lnTo>
                      <a:pt x="52" y="125"/>
                    </a:lnTo>
                    <a:lnTo>
                      <a:pt x="73" y="144"/>
                    </a:lnTo>
                    <a:lnTo>
                      <a:pt x="97" y="158"/>
                    </a:lnTo>
                    <a:lnTo>
                      <a:pt x="122" y="168"/>
                    </a:lnTo>
                    <a:lnTo>
                      <a:pt x="149" y="175"/>
                    </a:lnTo>
                    <a:lnTo>
                      <a:pt x="176" y="177"/>
                    </a:lnTo>
                    <a:lnTo>
                      <a:pt x="176" y="0"/>
                    </a:lnTo>
                    <a:close/>
                  </a:path>
                </a:pathLst>
              </a:custGeom>
              <a:solidFill>
                <a:schemeClr val="bg1"/>
              </a:solidFill>
              <a:ln w="1588">
                <a:solidFill>
                  <a:srgbClr val="000000"/>
                </a:solidFill>
                <a:prstDash val="solid"/>
                <a:round/>
                <a:headEnd/>
                <a:tailEnd/>
              </a:ln>
            </p:spPr>
            <p:txBody>
              <a:bodyPr/>
              <a:lstStyle/>
              <a:p>
                <a:endParaRPr lang="en-US"/>
              </a:p>
            </p:txBody>
          </p:sp>
          <p:sp>
            <p:nvSpPr>
              <p:cNvPr id="28749" name="Freeform 46"/>
              <p:cNvSpPr>
                <a:spLocks/>
              </p:cNvSpPr>
              <p:nvPr/>
            </p:nvSpPr>
            <p:spPr bwMode="auto">
              <a:xfrm>
                <a:off x="942" y="3388"/>
                <a:ext cx="88" cy="88"/>
              </a:xfrm>
              <a:custGeom>
                <a:avLst/>
                <a:gdLst>
                  <a:gd name="T0" fmla="*/ 88 w 177"/>
                  <a:gd name="T1" fmla="*/ 88 h 176"/>
                  <a:gd name="T2" fmla="*/ 0 w 177"/>
                  <a:gd name="T3" fmla="*/ 88 h 176"/>
                  <a:gd name="T4" fmla="*/ 0 w 177"/>
                  <a:gd name="T5" fmla="*/ 0 h 176"/>
                  <a:gd name="T6" fmla="*/ 14 w 177"/>
                  <a:gd name="T7" fmla="*/ 1 h 176"/>
                  <a:gd name="T8" fmla="*/ 28 w 177"/>
                  <a:gd name="T9" fmla="*/ 5 h 176"/>
                  <a:gd name="T10" fmla="*/ 40 w 177"/>
                  <a:gd name="T11" fmla="*/ 10 h 176"/>
                  <a:gd name="T12" fmla="*/ 52 w 177"/>
                  <a:gd name="T13" fmla="*/ 17 h 176"/>
                  <a:gd name="T14" fmla="*/ 62 w 177"/>
                  <a:gd name="T15" fmla="*/ 26 h 176"/>
                  <a:gd name="T16" fmla="*/ 72 w 177"/>
                  <a:gd name="T17" fmla="*/ 37 h 176"/>
                  <a:gd name="T18" fmla="*/ 79 w 177"/>
                  <a:gd name="T19" fmla="*/ 48 h 176"/>
                  <a:gd name="T20" fmla="*/ 84 w 177"/>
                  <a:gd name="T21" fmla="*/ 61 h 176"/>
                  <a:gd name="T22" fmla="*/ 87 w 177"/>
                  <a:gd name="T23" fmla="*/ 75 h 176"/>
                  <a:gd name="T24" fmla="*/ 88 w 177"/>
                  <a:gd name="T25" fmla="*/ 88 h 1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7"/>
                  <a:gd name="T40" fmla="*/ 0 h 176"/>
                  <a:gd name="T41" fmla="*/ 177 w 177"/>
                  <a:gd name="T42" fmla="*/ 176 h 17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7" h="176">
                    <a:moveTo>
                      <a:pt x="177" y="176"/>
                    </a:moveTo>
                    <a:lnTo>
                      <a:pt x="0" y="176"/>
                    </a:lnTo>
                    <a:lnTo>
                      <a:pt x="0" y="0"/>
                    </a:lnTo>
                    <a:lnTo>
                      <a:pt x="29" y="3"/>
                    </a:lnTo>
                    <a:lnTo>
                      <a:pt x="56" y="10"/>
                    </a:lnTo>
                    <a:lnTo>
                      <a:pt x="80" y="20"/>
                    </a:lnTo>
                    <a:lnTo>
                      <a:pt x="105" y="34"/>
                    </a:lnTo>
                    <a:lnTo>
                      <a:pt x="125" y="52"/>
                    </a:lnTo>
                    <a:lnTo>
                      <a:pt x="144" y="73"/>
                    </a:lnTo>
                    <a:lnTo>
                      <a:pt x="158" y="97"/>
                    </a:lnTo>
                    <a:lnTo>
                      <a:pt x="168" y="122"/>
                    </a:lnTo>
                    <a:lnTo>
                      <a:pt x="175" y="149"/>
                    </a:lnTo>
                    <a:lnTo>
                      <a:pt x="177" y="176"/>
                    </a:lnTo>
                    <a:close/>
                  </a:path>
                </a:pathLst>
              </a:custGeom>
              <a:solidFill>
                <a:schemeClr val="bg1"/>
              </a:solidFill>
              <a:ln w="1588">
                <a:solidFill>
                  <a:srgbClr val="000000"/>
                </a:solidFill>
                <a:prstDash val="solid"/>
                <a:round/>
                <a:headEnd/>
                <a:tailEnd/>
              </a:ln>
            </p:spPr>
            <p:txBody>
              <a:bodyPr/>
              <a:lstStyle/>
              <a:p>
                <a:endParaRPr lang="en-US"/>
              </a:p>
            </p:txBody>
          </p:sp>
          <p:sp>
            <p:nvSpPr>
              <p:cNvPr id="28750" name="Freeform 47"/>
              <p:cNvSpPr>
                <a:spLocks/>
              </p:cNvSpPr>
              <p:nvPr/>
            </p:nvSpPr>
            <p:spPr bwMode="auto">
              <a:xfrm>
                <a:off x="942" y="3476"/>
                <a:ext cx="88" cy="88"/>
              </a:xfrm>
              <a:custGeom>
                <a:avLst/>
                <a:gdLst>
                  <a:gd name="T0" fmla="*/ 0 w 177"/>
                  <a:gd name="T1" fmla="*/ 0 h 177"/>
                  <a:gd name="T2" fmla="*/ 88 w 177"/>
                  <a:gd name="T3" fmla="*/ 0 h 177"/>
                  <a:gd name="T4" fmla="*/ 87 w 177"/>
                  <a:gd name="T5" fmla="*/ 14 h 177"/>
                  <a:gd name="T6" fmla="*/ 84 w 177"/>
                  <a:gd name="T7" fmla="*/ 28 h 177"/>
                  <a:gd name="T8" fmla="*/ 79 w 177"/>
                  <a:gd name="T9" fmla="*/ 40 h 177"/>
                  <a:gd name="T10" fmla="*/ 72 w 177"/>
                  <a:gd name="T11" fmla="*/ 52 h 177"/>
                  <a:gd name="T12" fmla="*/ 62 w 177"/>
                  <a:gd name="T13" fmla="*/ 62 h 177"/>
                  <a:gd name="T14" fmla="*/ 52 w 177"/>
                  <a:gd name="T15" fmla="*/ 72 h 177"/>
                  <a:gd name="T16" fmla="*/ 40 w 177"/>
                  <a:gd name="T17" fmla="*/ 79 h 177"/>
                  <a:gd name="T18" fmla="*/ 28 w 177"/>
                  <a:gd name="T19" fmla="*/ 84 h 177"/>
                  <a:gd name="T20" fmla="*/ 14 w 177"/>
                  <a:gd name="T21" fmla="*/ 87 h 177"/>
                  <a:gd name="T22" fmla="*/ 0 w 177"/>
                  <a:gd name="T23" fmla="*/ 88 h 177"/>
                  <a:gd name="T24" fmla="*/ 0 w 177"/>
                  <a:gd name="T25" fmla="*/ 0 h 1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7"/>
                  <a:gd name="T40" fmla="*/ 0 h 177"/>
                  <a:gd name="T41" fmla="*/ 177 w 177"/>
                  <a:gd name="T42" fmla="*/ 177 h 1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7" h="177">
                    <a:moveTo>
                      <a:pt x="0" y="0"/>
                    </a:moveTo>
                    <a:lnTo>
                      <a:pt x="177" y="0"/>
                    </a:lnTo>
                    <a:lnTo>
                      <a:pt x="175" y="29"/>
                    </a:lnTo>
                    <a:lnTo>
                      <a:pt x="168" y="56"/>
                    </a:lnTo>
                    <a:lnTo>
                      <a:pt x="158" y="80"/>
                    </a:lnTo>
                    <a:lnTo>
                      <a:pt x="144" y="105"/>
                    </a:lnTo>
                    <a:lnTo>
                      <a:pt x="125" y="125"/>
                    </a:lnTo>
                    <a:lnTo>
                      <a:pt x="105" y="144"/>
                    </a:lnTo>
                    <a:lnTo>
                      <a:pt x="80" y="158"/>
                    </a:lnTo>
                    <a:lnTo>
                      <a:pt x="56" y="168"/>
                    </a:lnTo>
                    <a:lnTo>
                      <a:pt x="29" y="175"/>
                    </a:lnTo>
                    <a:lnTo>
                      <a:pt x="0" y="177"/>
                    </a:lnTo>
                    <a:lnTo>
                      <a:pt x="0" y="0"/>
                    </a:lnTo>
                    <a:close/>
                  </a:path>
                </a:pathLst>
              </a:custGeom>
              <a:solidFill>
                <a:srgbClr val="FF3300"/>
              </a:solidFill>
              <a:ln w="1588">
                <a:solidFill>
                  <a:srgbClr val="FF3300"/>
                </a:solidFill>
                <a:prstDash val="solid"/>
                <a:round/>
                <a:headEnd/>
                <a:tailEnd/>
              </a:ln>
            </p:spPr>
            <p:txBody>
              <a:bodyPr/>
              <a:lstStyle/>
              <a:p>
                <a:endParaRPr lang="en-US"/>
              </a:p>
            </p:txBody>
          </p:sp>
          <p:sp>
            <p:nvSpPr>
              <p:cNvPr id="28751" name="Freeform 48"/>
              <p:cNvSpPr>
                <a:spLocks/>
              </p:cNvSpPr>
              <p:nvPr/>
            </p:nvSpPr>
            <p:spPr bwMode="auto">
              <a:xfrm>
                <a:off x="854" y="3388"/>
                <a:ext cx="88" cy="88"/>
              </a:xfrm>
              <a:custGeom>
                <a:avLst/>
                <a:gdLst>
                  <a:gd name="T0" fmla="*/ 0 w 176"/>
                  <a:gd name="T1" fmla="*/ 88 h 176"/>
                  <a:gd name="T2" fmla="*/ 88 w 176"/>
                  <a:gd name="T3" fmla="*/ 88 h 176"/>
                  <a:gd name="T4" fmla="*/ 88 w 176"/>
                  <a:gd name="T5" fmla="*/ 0 h 176"/>
                  <a:gd name="T6" fmla="*/ 75 w 176"/>
                  <a:gd name="T7" fmla="*/ 1 h 176"/>
                  <a:gd name="T8" fmla="*/ 61 w 176"/>
                  <a:gd name="T9" fmla="*/ 5 h 176"/>
                  <a:gd name="T10" fmla="*/ 48 w 176"/>
                  <a:gd name="T11" fmla="*/ 10 h 176"/>
                  <a:gd name="T12" fmla="*/ 37 w 176"/>
                  <a:gd name="T13" fmla="*/ 17 h 176"/>
                  <a:gd name="T14" fmla="*/ 26 w 176"/>
                  <a:gd name="T15" fmla="*/ 26 h 176"/>
                  <a:gd name="T16" fmla="*/ 17 w 176"/>
                  <a:gd name="T17" fmla="*/ 37 h 176"/>
                  <a:gd name="T18" fmla="*/ 10 w 176"/>
                  <a:gd name="T19" fmla="*/ 48 h 176"/>
                  <a:gd name="T20" fmla="*/ 5 w 176"/>
                  <a:gd name="T21" fmla="*/ 61 h 176"/>
                  <a:gd name="T22" fmla="*/ 1 w 176"/>
                  <a:gd name="T23" fmla="*/ 75 h 176"/>
                  <a:gd name="T24" fmla="*/ 0 w 176"/>
                  <a:gd name="T25" fmla="*/ 88 h 1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6"/>
                  <a:gd name="T40" fmla="*/ 0 h 176"/>
                  <a:gd name="T41" fmla="*/ 176 w 176"/>
                  <a:gd name="T42" fmla="*/ 176 h 17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6" h="176">
                    <a:moveTo>
                      <a:pt x="0" y="176"/>
                    </a:moveTo>
                    <a:lnTo>
                      <a:pt x="176" y="176"/>
                    </a:lnTo>
                    <a:lnTo>
                      <a:pt x="176" y="0"/>
                    </a:lnTo>
                    <a:lnTo>
                      <a:pt x="149" y="3"/>
                    </a:lnTo>
                    <a:lnTo>
                      <a:pt x="122" y="10"/>
                    </a:lnTo>
                    <a:lnTo>
                      <a:pt x="97" y="20"/>
                    </a:lnTo>
                    <a:lnTo>
                      <a:pt x="73" y="34"/>
                    </a:lnTo>
                    <a:lnTo>
                      <a:pt x="52" y="52"/>
                    </a:lnTo>
                    <a:lnTo>
                      <a:pt x="34" y="73"/>
                    </a:lnTo>
                    <a:lnTo>
                      <a:pt x="20" y="97"/>
                    </a:lnTo>
                    <a:lnTo>
                      <a:pt x="10" y="122"/>
                    </a:lnTo>
                    <a:lnTo>
                      <a:pt x="3" y="149"/>
                    </a:lnTo>
                    <a:lnTo>
                      <a:pt x="0" y="176"/>
                    </a:lnTo>
                    <a:close/>
                  </a:path>
                </a:pathLst>
              </a:custGeom>
              <a:solidFill>
                <a:srgbClr val="FF3300"/>
              </a:solidFill>
              <a:ln w="1588">
                <a:solidFill>
                  <a:srgbClr val="FF3300"/>
                </a:solidFill>
                <a:prstDash val="solid"/>
                <a:round/>
                <a:headEnd/>
                <a:tailEnd/>
              </a:ln>
            </p:spPr>
            <p:txBody>
              <a:bodyPr/>
              <a:lstStyle/>
              <a:p>
                <a:endParaRPr lang="en-US"/>
              </a:p>
            </p:txBody>
          </p:sp>
          <p:sp>
            <p:nvSpPr>
              <p:cNvPr id="28752" name="Oval 49"/>
              <p:cNvSpPr>
                <a:spLocks noChangeArrowheads="1"/>
              </p:cNvSpPr>
              <p:nvPr/>
            </p:nvSpPr>
            <p:spPr bwMode="auto">
              <a:xfrm>
                <a:off x="854" y="3388"/>
                <a:ext cx="176" cy="176"/>
              </a:xfrm>
              <a:prstGeom prst="ellipse">
                <a:avLst/>
              </a:prstGeom>
              <a:noFill/>
              <a:ln w="9525">
                <a:solidFill>
                  <a:srgbClr val="FF3300"/>
                </a:solidFill>
                <a:round/>
                <a:headEnd/>
                <a:tailEnd/>
              </a:ln>
            </p:spPr>
            <p:txBody>
              <a:bodyPr anchor="ctr">
                <a:spAutoFit/>
              </a:bodyPr>
              <a:lstStyle/>
              <a:p>
                <a:endParaRPr lang="en-US"/>
              </a:p>
            </p:txBody>
          </p:sp>
        </p:grpSp>
      </p:grpSp>
      <p:grpSp>
        <p:nvGrpSpPr>
          <p:cNvPr id="28701" name="Group 53"/>
          <p:cNvGrpSpPr>
            <a:grpSpLocks/>
          </p:cNvGrpSpPr>
          <p:nvPr/>
        </p:nvGrpSpPr>
        <p:grpSpPr bwMode="auto">
          <a:xfrm>
            <a:off x="5078413" y="2809875"/>
            <a:ext cx="584200" cy="2320925"/>
            <a:chOff x="2441" y="1756"/>
            <a:chExt cx="368" cy="1462"/>
          </a:xfrm>
        </p:grpSpPr>
        <p:sp>
          <p:nvSpPr>
            <p:cNvPr id="28742" name="Freeform 54"/>
            <p:cNvSpPr>
              <a:spLocks/>
            </p:cNvSpPr>
            <p:nvPr/>
          </p:nvSpPr>
          <p:spPr bwMode="auto">
            <a:xfrm>
              <a:off x="2546" y="2477"/>
              <a:ext cx="263" cy="741"/>
            </a:xfrm>
            <a:custGeom>
              <a:avLst/>
              <a:gdLst>
                <a:gd name="T0" fmla="*/ 32 w 263"/>
                <a:gd name="T1" fmla="*/ 741 h 741"/>
                <a:gd name="T2" fmla="*/ 13 w 263"/>
                <a:gd name="T3" fmla="*/ 652 h 741"/>
                <a:gd name="T4" fmla="*/ 3 w 263"/>
                <a:gd name="T5" fmla="*/ 562 h 741"/>
                <a:gd name="T6" fmla="*/ 3 w 263"/>
                <a:gd name="T7" fmla="*/ 433 h 741"/>
                <a:gd name="T8" fmla="*/ 19 w 263"/>
                <a:gd name="T9" fmla="*/ 319 h 741"/>
                <a:gd name="T10" fmla="*/ 48 w 263"/>
                <a:gd name="T11" fmla="*/ 231 h 741"/>
                <a:gd name="T12" fmla="*/ 97 w 263"/>
                <a:gd name="T13" fmla="*/ 150 h 741"/>
                <a:gd name="T14" fmla="*/ 172 w 263"/>
                <a:gd name="T15" fmla="*/ 71 h 741"/>
                <a:gd name="T16" fmla="*/ 263 w 263"/>
                <a:gd name="T17" fmla="*/ 0 h 74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3"/>
                <a:gd name="T28" fmla="*/ 0 h 741"/>
                <a:gd name="T29" fmla="*/ 263 w 263"/>
                <a:gd name="T30" fmla="*/ 741 h 74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3" h="741">
                  <a:moveTo>
                    <a:pt x="32" y="741"/>
                  </a:moveTo>
                  <a:cubicBezTo>
                    <a:pt x="29" y="726"/>
                    <a:pt x="18" y="682"/>
                    <a:pt x="13" y="652"/>
                  </a:cubicBezTo>
                  <a:cubicBezTo>
                    <a:pt x="8" y="622"/>
                    <a:pt x="5" y="598"/>
                    <a:pt x="3" y="562"/>
                  </a:cubicBezTo>
                  <a:cubicBezTo>
                    <a:pt x="1" y="526"/>
                    <a:pt x="0" y="473"/>
                    <a:pt x="3" y="433"/>
                  </a:cubicBezTo>
                  <a:cubicBezTo>
                    <a:pt x="6" y="393"/>
                    <a:pt x="12" y="353"/>
                    <a:pt x="19" y="319"/>
                  </a:cubicBezTo>
                  <a:cubicBezTo>
                    <a:pt x="26" y="285"/>
                    <a:pt x="35" y="259"/>
                    <a:pt x="48" y="231"/>
                  </a:cubicBezTo>
                  <a:cubicBezTo>
                    <a:pt x="61" y="203"/>
                    <a:pt x="76" y="177"/>
                    <a:pt x="97" y="150"/>
                  </a:cubicBezTo>
                  <a:cubicBezTo>
                    <a:pt x="118" y="123"/>
                    <a:pt x="144" y="96"/>
                    <a:pt x="172" y="71"/>
                  </a:cubicBezTo>
                  <a:cubicBezTo>
                    <a:pt x="200" y="46"/>
                    <a:pt x="248" y="12"/>
                    <a:pt x="263" y="0"/>
                  </a:cubicBezTo>
                </a:path>
              </a:pathLst>
            </a:custGeom>
            <a:noFill/>
            <a:ln w="12700" cap="flat" cmpd="sng">
              <a:solidFill>
                <a:schemeClr val="tx1"/>
              </a:solidFill>
              <a:prstDash val="solid"/>
              <a:round/>
              <a:headEnd type="none" w="med" len="med"/>
              <a:tailEnd type="none" w="med" len="med"/>
            </a:ln>
          </p:spPr>
          <p:txBody>
            <a:bodyPr anchor="ctr">
              <a:spAutoFit/>
            </a:bodyPr>
            <a:lstStyle/>
            <a:p>
              <a:endParaRPr lang="en-US"/>
            </a:p>
          </p:txBody>
        </p:sp>
        <p:sp>
          <p:nvSpPr>
            <p:cNvPr id="28743" name="Freeform 55"/>
            <p:cNvSpPr>
              <a:spLocks/>
            </p:cNvSpPr>
            <p:nvPr/>
          </p:nvSpPr>
          <p:spPr bwMode="auto">
            <a:xfrm>
              <a:off x="2441" y="1756"/>
              <a:ext cx="368" cy="726"/>
            </a:xfrm>
            <a:custGeom>
              <a:avLst/>
              <a:gdLst>
                <a:gd name="T0" fmla="*/ 0 w 368"/>
                <a:gd name="T1" fmla="*/ 0 h 726"/>
                <a:gd name="T2" fmla="*/ 57 w 368"/>
                <a:gd name="T3" fmla="*/ 102 h 726"/>
                <a:gd name="T4" fmla="*/ 117 w 368"/>
                <a:gd name="T5" fmla="*/ 213 h 726"/>
                <a:gd name="T6" fmla="*/ 168 w 368"/>
                <a:gd name="T7" fmla="*/ 307 h 726"/>
                <a:gd name="T8" fmla="*/ 224 w 368"/>
                <a:gd name="T9" fmla="*/ 425 h 726"/>
                <a:gd name="T10" fmla="*/ 282 w 368"/>
                <a:gd name="T11" fmla="*/ 545 h 726"/>
                <a:gd name="T12" fmla="*/ 336 w 368"/>
                <a:gd name="T13" fmla="*/ 660 h 726"/>
                <a:gd name="T14" fmla="*/ 368 w 368"/>
                <a:gd name="T15" fmla="*/ 726 h 726"/>
                <a:gd name="T16" fmla="*/ 0 60000 65536"/>
                <a:gd name="T17" fmla="*/ 0 60000 65536"/>
                <a:gd name="T18" fmla="*/ 0 60000 65536"/>
                <a:gd name="T19" fmla="*/ 0 60000 65536"/>
                <a:gd name="T20" fmla="*/ 0 60000 65536"/>
                <a:gd name="T21" fmla="*/ 0 60000 65536"/>
                <a:gd name="T22" fmla="*/ 0 60000 65536"/>
                <a:gd name="T23" fmla="*/ 0 60000 65536"/>
                <a:gd name="T24" fmla="*/ 0 w 368"/>
                <a:gd name="T25" fmla="*/ 0 h 726"/>
                <a:gd name="T26" fmla="*/ 368 w 368"/>
                <a:gd name="T27" fmla="*/ 726 h 7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68" h="726">
                  <a:moveTo>
                    <a:pt x="0" y="0"/>
                  </a:moveTo>
                  <a:cubicBezTo>
                    <a:pt x="10" y="17"/>
                    <a:pt x="37" y="66"/>
                    <a:pt x="57" y="102"/>
                  </a:cubicBezTo>
                  <a:cubicBezTo>
                    <a:pt x="77" y="138"/>
                    <a:pt x="99" y="179"/>
                    <a:pt x="117" y="213"/>
                  </a:cubicBezTo>
                  <a:cubicBezTo>
                    <a:pt x="135" y="247"/>
                    <a:pt x="150" y="272"/>
                    <a:pt x="168" y="307"/>
                  </a:cubicBezTo>
                  <a:cubicBezTo>
                    <a:pt x="186" y="342"/>
                    <a:pt x="205" y="385"/>
                    <a:pt x="224" y="425"/>
                  </a:cubicBezTo>
                  <a:cubicBezTo>
                    <a:pt x="243" y="465"/>
                    <a:pt x="263" y="506"/>
                    <a:pt x="282" y="545"/>
                  </a:cubicBezTo>
                  <a:cubicBezTo>
                    <a:pt x="301" y="584"/>
                    <a:pt x="322" y="630"/>
                    <a:pt x="336" y="660"/>
                  </a:cubicBezTo>
                  <a:cubicBezTo>
                    <a:pt x="350" y="690"/>
                    <a:pt x="361" y="712"/>
                    <a:pt x="368" y="726"/>
                  </a:cubicBezTo>
                </a:path>
              </a:pathLst>
            </a:custGeom>
            <a:noFill/>
            <a:ln w="12700" cap="flat" cmpd="sng">
              <a:solidFill>
                <a:schemeClr val="tx1"/>
              </a:solidFill>
              <a:prstDash val="solid"/>
              <a:round/>
              <a:headEnd type="none" w="med" len="med"/>
              <a:tailEnd type="none" w="med" len="med"/>
            </a:ln>
          </p:spPr>
          <p:txBody>
            <a:bodyPr anchor="ctr">
              <a:spAutoFit/>
            </a:bodyPr>
            <a:lstStyle/>
            <a:p>
              <a:endParaRPr lang="en-US"/>
            </a:p>
          </p:txBody>
        </p:sp>
      </p:grpSp>
      <p:sp>
        <p:nvSpPr>
          <p:cNvPr id="28702" name="Line 56"/>
          <p:cNvSpPr>
            <a:spLocks noChangeShapeType="1"/>
          </p:cNvSpPr>
          <p:nvPr/>
        </p:nvSpPr>
        <p:spPr bwMode="auto">
          <a:xfrm flipV="1">
            <a:off x="4973638" y="5276850"/>
            <a:ext cx="736600" cy="549275"/>
          </a:xfrm>
          <a:prstGeom prst="line">
            <a:avLst/>
          </a:prstGeom>
          <a:noFill/>
          <a:ln w="25400">
            <a:solidFill>
              <a:srgbClr val="FF0000"/>
            </a:solidFill>
            <a:prstDash val="dash"/>
            <a:round/>
            <a:headEnd/>
            <a:tailEnd/>
          </a:ln>
        </p:spPr>
        <p:txBody>
          <a:bodyPr>
            <a:spAutoFit/>
          </a:bodyPr>
          <a:lstStyle/>
          <a:p>
            <a:endParaRPr lang="en-US"/>
          </a:p>
        </p:txBody>
      </p:sp>
      <p:sp>
        <p:nvSpPr>
          <p:cNvPr id="28703" name="Line 57"/>
          <p:cNvSpPr>
            <a:spLocks noChangeShapeType="1"/>
          </p:cNvSpPr>
          <p:nvPr/>
        </p:nvSpPr>
        <p:spPr bwMode="auto">
          <a:xfrm flipH="1" flipV="1">
            <a:off x="4067175" y="5059363"/>
            <a:ext cx="323850" cy="688975"/>
          </a:xfrm>
          <a:prstGeom prst="line">
            <a:avLst/>
          </a:prstGeom>
          <a:noFill/>
          <a:ln w="25400">
            <a:solidFill>
              <a:srgbClr val="FF0000"/>
            </a:solidFill>
            <a:prstDash val="dash"/>
            <a:round/>
            <a:headEnd/>
            <a:tailEnd/>
          </a:ln>
        </p:spPr>
        <p:txBody>
          <a:bodyPr>
            <a:spAutoFit/>
          </a:bodyPr>
          <a:lstStyle/>
          <a:p>
            <a:endParaRPr lang="en-US"/>
          </a:p>
        </p:txBody>
      </p:sp>
      <p:grpSp>
        <p:nvGrpSpPr>
          <p:cNvPr id="28704" name="Group 58"/>
          <p:cNvGrpSpPr>
            <a:grpSpLocks/>
          </p:cNvGrpSpPr>
          <p:nvPr/>
        </p:nvGrpSpPr>
        <p:grpSpPr bwMode="auto">
          <a:xfrm>
            <a:off x="4043363" y="5030788"/>
            <a:ext cx="55562" cy="57150"/>
            <a:chOff x="854" y="3388"/>
            <a:chExt cx="176" cy="176"/>
          </a:xfrm>
        </p:grpSpPr>
        <p:sp>
          <p:nvSpPr>
            <p:cNvPr id="28737" name="Freeform 59"/>
            <p:cNvSpPr>
              <a:spLocks/>
            </p:cNvSpPr>
            <p:nvPr/>
          </p:nvSpPr>
          <p:spPr bwMode="auto">
            <a:xfrm>
              <a:off x="854" y="3476"/>
              <a:ext cx="88" cy="88"/>
            </a:xfrm>
            <a:custGeom>
              <a:avLst/>
              <a:gdLst>
                <a:gd name="T0" fmla="*/ 88 w 176"/>
                <a:gd name="T1" fmla="*/ 0 h 177"/>
                <a:gd name="T2" fmla="*/ 0 w 176"/>
                <a:gd name="T3" fmla="*/ 0 h 177"/>
                <a:gd name="T4" fmla="*/ 1 w 176"/>
                <a:gd name="T5" fmla="*/ 14 h 177"/>
                <a:gd name="T6" fmla="*/ 5 w 176"/>
                <a:gd name="T7" fmla="*/ 28 h 177"/>
                <a:gd name="T8" fmla="*/ 10 w 176"/>
                <a:gd name="T9" fmla="*/ 40 h 177"/>
                <a:gd name="T10" fmla="*/ 17 w 176"/>
                <a:gd name="T11" fmla="*/ 52 h 177"/>
                <a:gd name="T12" fmla="*/ 26 w 176"/>
                <a:gd name="T13" fmla="*/ 62 h 177"/>
                <a:gd name="T14" fmla="*/ 37 w 176"/>
                <a:gd name="T15" fmla="*/ 72 h 177"/>
                <a:gd name="T16" fmla="*/ 48 w 176"/>
                <a:gd name="T17" fmla="*/ 79 h 177"/>
                <a:gd name="T18" fmla="*/ 61 w 176"/>
                <a:gd name="T19" fmla="*/ 84 h 177"/>
                <a:gd name="T20" fmla="*/ 75 w 176"/>
                <a:gd name="T21" fmla="*/ 87 h 177"/>
                <a:gd name="T22" fmla="*/ 88 w 176"/>
                <a:gd name="T23" fmla="*/ 88 h 177"/>
                <a:gd name="T24" fmla="*/ 88 w 176"/>
                <a:gd name="T25" fmla="*/ 0 h 1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6"/>
                <a:gd name="T40" fmla="*/ 0 h 177"/>
                <a:gd name="T41" fmla="*/ 176 w 176"/>
                <a:gd name="T42" fmla="*/ 177 h 1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6" h="177">
                  <a:moveTo>
                    <a:pt x="176" y="0"/>
                  </a:moveTo>
                  <a:lnTo>
                    <a:pt x="0" y="0"/>
                  </a:lnTo>
                  <a:lnTo>
                    <a:pt x="3" y="29"/>
                  </a:lnTo>
                  <a:lnTo>
                    <a:pt x="10" y="56"/>
                  </a:lnTo>
                  <a:lnTo>
                    <a:pt x="20" y="80"/>
                  </a:lnTo>
                  <a:lnTo>
                    <a:pt x="34" y="105"/>
                  </a:lnTo>
                  <a:lnTo>
                    <a:pt x="52" y="125"/>
                  </a:lnTo>
                  <a:lnTo>
                    <a:pt x="73" y="144"/>
                  </a:lnTo>
                  <a:lnTo>
                    <a:pt x="97" y="158"/>
                  </a:lnTo>
                  <a:lnTo>
                    <a:pt x="122" y="168"/>
                  </a:lnTo>
                  <a:lnTo>
                    <a:pt x="149" y="175"/>
                  </a:lnTo>
                  <a:lnTo>
                    <a:pt x="176" y="177"/>
                  </a:lnTo>
                  <a:lnTo>
                    <a:pt x="176" y="0"/>
                  </a:lnTo>
                  <a:close/>
                </a:path>
              </a:pathLst>
            </a:custGeom>
            <a:solidFill>
              <a:schemeClr val="bg1"/>
            </a:solidFill>
            <a:ln w="1588">
              <a:solidFill>
                <a:srgbClr val="000000"/>
              </a:solidFill>
              <a:prstDash val="solid"/>
              <a:round/>
              <a:headEnd/>
              <a:tailEnd/>
            </a:ln>
          </p:spPr>
          <p:txBody>
            <a:bodyPr/>
            <a:lstStyle/>
            <a:p>
              <a:endParaRPr lang="en-US"/>
            </a:p>
          </p:txBody>
        </p:sp>
        <p:sp>
          <p:nvSpPr>
            <p:cNvPr id="28738" name="Freeform 60"/>
            <p:cNvSpPr>
              <a:spLocks/>
            </p:cNvSpPr>
            <p:nvPr/>
          </p:nvSpPr>
          <p:spPr bwMode="auto">
            <a:xfrm>
              <a:off x="942" y="3388"/>
              <a:ext cx="88" cy="88"/>
            </a:xfrm>
            <a:custGeom>
              <a:avLst/>
              <a:gdLst>
                <a:gd name="T0" fmla="*/ 88 w 177"/>
                <a:gd name="T1" fmla="*/ 88 h 176"/>
                <a:gd name="T2" fmla="*/ 0 w 177"/>
                <a:gd name="T3" fmla="*/ 88 h 176"/>
                <a:gd name="T4" fmla="*/ 0 w 177"/>
                <a:gd name="T5" fmla="*/ 0 h 176"/>
                <a:gd name="T6" fmla="*/ 14 w 177"/>
                <a:gd name="T7" fmla="*/ 1 h 176"/>
                <a:gd name="T8" fmla="*/ 28 w 177"/>
                <a:gd name="T9" fmla="*/ 5 h 176"/>
                <a:gd name="T10" fmla="*/ 40 w 177"/>
                <a:gd name="T11" fmla="*/ 10 h 176"/>
                <a:gd name="T12" fmla="*/ 52 w 177"/>
                <a:gd name="T13" fmla="*/ 17 h 176"/>
                <a:gd name="T14" fmla="*/ 62 w 177"/>
                <a:gd name="T15" fmla="*/ 26 h 176"/>
                <a:gd name="T16" fmla="*/ 72 w 177"/>
                <a:gd name="T17" fmla="*/ 37 h 176"/>
                <a:gd name="T18" fmla="*/ 79 w 177"/>
                <a:gd name="T19" fmla="*/ 48 h 176"/>
                <a:gd name="T20" fmla="*/ 84 w 177"/>
                <a:gd name="T21" fmla="*/ 61 h 176"/>
                <a:gd name="T22" fmla="*/ 87 w 177"/>
                <a:gd name="T23" fmla="*/ 75 h 176"/>
                <a:gd name="T24" fmla="*/ 88 w 177"/>
                <a:gd name="T25" fmla="*/ 88 h 1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7"/>
                <a:gd name="T40" fmla="*/ 0 h 176"/>
                <a:gd name="T41" fmla="*/ 177 w 177"/>
                <a:gd name="T42" fmla="*/ 176 h 17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7" h="176">
                  <a:moveTo>
                    <a:pt x="177" y="176"/>
                  </a:moveTo>
                  <a:lnTo>
                    <a:pt x="0" y="176"/>
                  </a:lnTo>
                  <a:lnTo>
                    <a:pt x="0" y="0"/>
                  </a:lnTo>
                  <a:lnTo>
                    <a:pt x="29" y="3"/>
                  </a:lnTo>
                  <a:lnTo>
                    <a:pt x="56" y="10"/>
                  </a:lnTo>
                  <a:lnTo>
                    <a:pt x="80" y="20"/>
                  </a:lnTo>
                  <a:lnTo>
                    <a:pt x="105" y="34"/>
                  </a:lnTo>
                  <a:lnTo>
                    <a:pt x="125" y="52"/>
                  </a:lnTo>
                  <a:lnTo>
                    <a:pt x="144" y="73"/>
                  </a:lnTo>
                  <a:lnTo>
                    <a:pt x="158" y="97"/>
                  </a:lnTo>
                  <a:lnTo>
                    <a:pt x="168" y="122"/>
                  </a:lnTo>
                  <a:lnTo>
                    <a:pt x="175" y="149"/>
                  </a:lnTo>
                  <a:lnTo>
                    <a:pt x="177" y="176"/>
                  </a:lnTo>
                  <a:close/>
                </a:path>
              </a:pathLst>
            </a:custGeom>
            <a:solidFill>
              <a:schemeClr val="bg1"/>
            </a:solidFill>
            <a:ln w="1588">
              <a:solidFill>
                <a:srgbClr val="000000"/>
              </a:solidFill>
              <a:prstDash val="solid"/>
              <a:round/>
              <a:headEnd/>
              <a:tailEnd/>
            </a:ln>
          </p:spPr>
          <p:txBody>
            <a:bodyPr/>
            <a:lstStyle/>
            <a:p>
              <a:endParaRPr lang="en-US"/>
            </a:p>
          </p:txBody>
        </p:sp>
        <p:sp>
          <p:nvSpPr>
            <p:cNvPr id="28739" name="Freeform 61"/>
            <p:cNvSpPr>
              <a:spLocks/>
            </p:cNvSpPr>
            <p:nvPr/>
          </p:nvSpPr>
          <p:spPr bwMode="auto">
            <a:xfrm>
              <a:off x="942" y="3476"/>
              <a:ext cx="88" cy="88"/>
            </a:xfrm>
            <a:custGeom>
              <a:avLst/>
              <a:gdLst>
                <a:gd name="T0" fmla="*/ 0 w 177"/>
                <a:gd name="T1" fmla="*/ 0 h 177"/>
                <a:gd name="T2" fmla="*/ 88 w 177"/>
                <a:gd name="T3" fmla="*/ 0 h 177"/>
                <a:gd name="T4" fmla="*/ 87 w 177"/>
                <a:gd name="T5" fmla="*/ 14 h 177"/>
                <a:gd name="T6" fmla="*/ 84 w 177"/>
                <a:gd name="T7" fmla="*/ 28 h 177"/>
                <a:gd name="T8" fmla="*/ 79 w 177"/>
                <a:gd name="T9" fmla="*/ 40 h 177"/>
                <a:gd name="T10" fmla="*/ 72 w 177"/>
                <a:gd name="T11" fmla="*/ 52 h 177"/>
                <a:gd name="T12" fmla="*/ 62 w 177"/>
                <a:gd name="T13" fmla="*/ 62 h 177"/>
                <a:gd name="T14" fmla="*/ 52 w 177"/>
                <a:gd name="T15" fmla="*/ 72 h 177"/>
                <a:gd name="T16" fmla="*/ 40 w 177"/>
                <a:gd name="T17" fmla="*/ 79 h 177"/>
                <a:gd name="T18" fmla="*/ 28 w 177"/>
                <a:gd name="T19" fmla="*/ 84 h 177"/>
                <a:gd name="T20" fmla="*/ 14 w 177"/>
                <a:gd name="T21" fmla="*/ 87 h 177"/>
                <a:gd name="T22" fmla="*/ 0 w 177"/>
                <a:gd name="T23" fmla="*/ 88 h 177"/>
                <a:gd name="T24" fmla="*/ 0 w 177"/>
                <a:gd name="T25" fmla="*/ 0 h 1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7"/>
                <a:gd name="T40" fmla="*/ 0 h 177"/>
                <a:gd name="T41" fmla="*/ 177 w 177"/>
                <a:gd name="T42" fmla="*/ 177 h 1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7" h="177">
                  <a:moveTo>
                    <a:pt x="0" y="0"/>
                  </a:moveTo>
                  <a:lnTo>
                    <a:pt x="177" y="0"/>
                  </a:lnTo>
                  <a:lnTo>
                    <a:pt x="175" y="29"/>
                  </a:lnTo>
                  <a:lnTo>
                    <a:pt x="168" y="56"/>
                  </a:lnTo>
                  <a:lnTo>
                    <a:pt x="158" y="80"/>
                  </a:lnTo>
                  <a:lnTo>
                    <a:pt x="144" y="105"/>
                  </a:lnTo>
                  <a:lnTo>
                    <a:pt x="125" y="125"/>
                  </a:lnTo>
                  <a:lnTo>
                    <a:pt x="105" y="144"/>
                  </a:lnTo>
                  <a:lnTo>
                    <a:pt x="80" y="158"/>
                  </a:lnTo>
                  <a:lnTo>
                    <a:pt x="56" y="168"/>
                  </a:lnTo>
                  <a:lnTo>
                    <a:pt x="29" y="175"/>
                  </a:lnTo>
                  <a:lnTo>
                    <a:pt x="0" y="177"/>
                  </a:lnTo>
                  <a:lnTo>
                    <a:pt x="0" y="0"/>
                  </a:lnTo>
                  <a:close/>
                </a:path>
              </a:pathLst>
            </a:custGeom>
            <a:solidFill>
              <a:srgbClr val="FF3300"/>
            </a:solidFill>
            <a:ln w="1588">
              <a:solidFill>
                <a:srgbClr val="FF3300"/>
              </a:solidFill>
              <a:prstDash val="solid"/>
              <a:round/>
              <a:headEnd/>
              <a:tailEnd/>
            </a:ln>
          </p:spPr>
          <p:txBody>
            <a:bodyPr/>
            <a:lstStyle/>
            <a:p>
              <a:endParaRPr lang="en-US"/>
            </a:p>
          </p:txBody>
        </p:sp>
        <p:sp>
          <p:nvSpPr>
            <p:cNvPr id="28740" name="Freeform 62"/>
            <p:cNvSpPr>
              <a:spLocks/>
            </p:cNvSpPr>
            <p:nvPr/>
          </p:nvSpPr>
          <p:spPr bwMode="auto">
            <a:xfrm>
              <a:off x="854" y="3388"/>
              <a:ext cx="88" cy="88"/>
            </a:xfrm>
            <a:custGeom>
              <a:avLst/>
              <a:gdLst>
                <a:gd name="T0" fmla="*/ 0 w 176"/>
                <a:gd name="T1" fmla="*/ 88 h 176"/>
                <a:gd name="T2" fmla="*/ 88 w 176"/>
                <a:gd name="T3" fmla="*/ 88 h 176"/>
                <a:gd name="T4" fmla="*/ 88 w 176"/>
                <a:gd name="T5" fmla="*/ 0 h 176"/>
                <a:gd name="T6" fmla="*/ 75 w 176"/>
                <a:gd name="T7" fmla="*/ 1 h 176"/>
                <a:gd name="T8" fmla="*/ 61 w 176"/>
                <a:gd name="T9" fmla="*/ 5 h 176"/>
                <a:gd name="T10" fmla="*/ 48 w 176"/>
                <a:gd name="T11" fmla="*/ 10 h 176"/>
                <a:gd name="T12" fmla="*/ 37 w 176"/>
                <a:gd name="T13" fmla="*/ 17 h 176"/>
                <a:gd name="T14" fmla="*/ 26 w 176"/>
                <a:gd name="T15" fmla="*/ 26 h 176"/>
                <a:gd name="T16" fmla="*/ 17 w 176"/>
                <a:gd name="T17" fmla="*/ 37 h 176"/>
                <a:gd name="T18" fmla="*/ 10 w 176"/>
                <a:gd name="T19" fmla="*/ 48 h 176"/>
                <a:gd name="T20" fmla="*/ 5 w 176"/>
                <a:gd name="T21" fmla="*/ 61 h 176"/>
                <a:gd name="T22" fmla="*/ 1 w 176"/>
                <a:gd name="T23" fmla="*/ 75 h 176"/>
                <a:gd name="T24" fmla="*/ 0 w 176"/>
                <a:gd name="T25" fmla="*/ 88 h 1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6"/>
                <a:gd name="T40" fmla="*/ 0 h 176"/>
                <a:gd name="T41" fmla="*/ 176 w 176"/>
                <a:gd name="T42" fmla="*/ 176 h 17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6" h="176">
                  <a:moveTo>
                    <a:pt x="0" y="176"/>
                  </a:moveTo>
                  <a:lnTo>
                    <a:pt x="176" y="176"/>
                  </a:lnTo>
                  <a:lnTo>
                    <a:pt x="176" y="0"/>
                  </a:lnTo>
                  <a:lnTo>
                    <a:pt x="149" y="3"/>
                  </a:lnTo>
                  <a:lnTo>
                    <a:pt x="122" y="10"/>
                  </a:lnTo>
                  <a:lnTo>
                    <a:pt x="97" y="20"/>
                  </a:lnTo>
                  <a:lnTo>
                    <a:pt x="73" y="34"/>
                  </a:lnTo>
                  <a:lnTo>
                    <a:pt x="52" y="52"/>
                  </a:lnTo>
                  <a:lnTo>
                    <a:pt x="34" y="73"/>
                  </a:lnTo>
                  <a:lnTo>
                    <a:pt x="20" y="97"/>
                  </a:lnTo>
                  <a:lnTo>
                    <a:pt x="10" y="122"/>
                  </a:lnTo>
                  <a:lnTo>
                    <a:pt x="3" y="149"/>
                  </a:lnTo>
                  <a:lnTo>
                    <a:pt x="0" y="176"/>
                  </a:lnTo>
                  <a:close/>
                </a:path>
              </a:pathLst>
            </a:custGeom>
            <a:solidFill>
              <a:srgbClr val="FF3300"/>
            </a:solidFill>
            <a:ln w="1588">
              <a:solidFill>
                <a:srgbClr val="FF3300"/>
              </a:solidFill>
              <a:prstDash val="solid"/>
              <a:round/>
              <a:headEnd/>
              <a:tailEnd/>
            </a:ln>
          </p:spPr>
          <p:txBody>
            <a:bodyPr/>
            <a:lstStyle/>
            <a:p>
              <a:endParaRPr lang="en-US"/>
            </a:p>
          </p:txBody>
        </p:sp>
        <p:sp>
          <p:nvSpPr>
            <p:cNvPr id="28741" name="Oval 63"/>
            <p:cNvSpPr>
              <a:spLocks noChangeArrowheads="1"/>
            </p:cNvSpPr>
            <p:nvPr/>
          </p:nvSpPr>
          <p:spPr bwMode="auto">
            <a:xfrm>
              <a:off x="854" y="3388"/>
              <a:ext cx="176" cy="176"/>
            </a:xfrm>
            <a:prstGeom prst="ellipse">
              <a:avLst/>
            </a:prstGeom>
            <a:noFill/>
            <a:ln w="9525">
              <a:solidFill>
                <a:srgbClr val="FF3300"/>
              </a:solidFill>
              <a:round/>
              <a:headEnd/>
              <a:tailEnd/>
            </a:ln>
          </p:spPr>
          <p:txBody>
            <a:bodyPr anchor="ctr">
              <a:spAutoFit/>
            </a:bodyPr>
            <a:lstStyle/>
            <a:p>
              <a:endParaRPr lang="en-US"/>
            </a:p>
          </p:txBody>
        </p:sp>
      </p:grpSp>
      <p:sp>
        <p:nvSpPr>
          <p:cNvPr id="28705" name="Line 64"/>
          <p:cNvSpPr>
            <a:spLocks noChangeShapeType="1"/>
          </p:cNvSpPr>
          <p:nvPr/>
        </p:nvSpPr>
        <p:spPr bwMode="auto">
          <a:xfrm flipH="1" flipV="1">
            <a:off x="5311775" y="5135563"/>
            <a:ext cx="390525" cy="131762"/>
          </a:xfrm>
          <a:prstGeom prst="line">
            <a:avLst/>
          </a:prstGeom>
          <a:noFill/>
          <a:ln w="25400">
            <a:solidFill>
              <a:srgbClr val="FF0000"/>
            </a:solidFill>
            <a:prstDash val="dash"/>
            <a:round/>
            <a:headEnd/>
            <a:tailEnd/>
          </a:ln>
        </p:spPr>
        <p:txBody>
          <a:bodyPr>
            <a:spAutoFit/>
          </a:bodyPr>
          <a:lstStyle/>
          <a:p>
            <a:endParaRPr lang="en-US"/>
          </a:p>
        </p:txBody>
      </p:sp>
      <p:grpSp>
        <p:nvGrpSpPr>
          <p:cNvPr id="28706" name="Group 65"/>
          <p:cNvGrpSpPr>
            <a:grpSpLocks/>
          </p:cNvGrpSpPr>
          <p:nvPr/>
        </p:nvGrpSpPr>
        <p:grpSpPr bwMode="auto">
          <a:xfrm>
            <a:off x="5272088" y="5100638"/>
            <a:ext cx="55562" cy="57150"/>
            <a:chOff x="854" y="3388"/>
            <a:chExt cx="176" cy="176"/>
          </a:xfrm>
        </p:grpSpPr>
        <p:sp>
          <p:nvSpPr>
            <p:cNvPr id="28732" name="Freeform 66"/>
            <p:cNvSpPr>
              <a:spLocks/>
            </p:cNvSpPr>
            <p:nvPr/>
          </p:nvSpPr>
          <p:spPr bwMode="auto">
            <a:xfrm>
              <a:off x="854" y="3476"/>
              <a:ext cx="88" cy="88"/>
            </a:xfrm>
            <a:custGeom>
              <a:avLst/>
              <a:gdLst>
                <a:gd name="T0" fmla="*/ 88 w 176"/>
                <a:gd name="T1" fmla="*/ 0 h 177"/>
                <a:gd name="T2" fmla="*/ 0 w 176"/>
                <a:gd name="T3" fmla="*/ 0 h 177"/>
                <a:gd name="T4" fmla="*/ 1 w 176"/>
                <a:gd name="T5" fmla="*/ 14 h 177"/>
                <a:gd name="T6" fmla="*/ 5 w 176"/>
                <a:gd name="T7" fmla="*/ 28 h 177"/>
                <a:gd name="T8" fmla="*/ 10 w 176"/>
                <a:gd name="T9" fmla="*/ 40 h 177"/>
                <a:gd name="T10" fmla="*/ 17 w 176"/>
                <a:gd name="T11" fmla="*/ 52 h 177"/>
                <a:gd name="T12" fmla="*/ 26 w 176"/>
                <a:gd name="T13" fmla="*/ 62 h 177"/>
                <a:gd name="T14" fmla="*/ 37 w 176"/>
                <a:gd name="T15" fmla="*/ 72 h 177"/>
                <a:gd name="T16" fmla="*/ 48 w 176"/>
                <a:gd name="T17" fmla="*/ 79 h 177"/>
                <a:gd name="T18" fmla="*/ 61 w 176"/>
                <a:gd name="T19" fmla="*/ 84 h 177"/>
                <a:gd name="T20" fmla="*/ 75 w 176"/>
                <a:gd name="T21" fmla="*/ 87 h 177"/>
                <a:gd name="T22" fmla="*/ 88 w 176"/>
                <a:gd name="T23" fmla="*/ 88 h 177"/>
                <a:gd name="T24" fmla="*/ 88 w 176"/>
                <a:gd name="T25" fmla="*/ 0 h 1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6"/>
                <a:gd name="T40" fmla="*/ 0 h 177"/>
                <a:gd name="T41" fmla="*/ 176 w 176"/>
                <a:gd name="T42" fmla="*/ 177 h 1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6" h="177">
                  <a:moveTo>
                    <a:pt x="176" y="0"/>
                  </a:moveTo>
                  <a:lnTo>
                    <a:pt x="0" y="0"/>
                  </a:lnTo>
                  <a:lnTo>
                    <a:pt x="3" y="29"/>
                  </a:lnTo>
                  <a:lnTo>
                    <a:pt x="10" y="56"/>
                  </a:lnTo>
                  <a:lnTo>
                    <a:pt x="20" y="80"/>
                  </a:lnTo>
                  <a:lnTo>
                    <a:pt x="34" y="105"/>
                  </a:lnTo>
                  <a:lnTo>
                    <a:pt x="52" y="125"/>
                  </a:lnTo>
                  <a:lnTo>
                    <a:pt x="73" y="144"/>
                  </a:lnTo>
                  <a:lnTo>
                    <a:pt x="97" y="158"/>
                  </a:lnTo>
                  <a:lnTo>
                    <a:pt x="122" y="168"/>
                  </a:lnTo>
                  <a:lnTo>
                    <a:pt x="149" y="175"/>
                  </a:lnTo>
                  <a:lnTo>
                    <a:pt x="176" y="177"/>
                  </a:lnTo>
                  <a:lnTo>
                    <a:pt x="176" y="0"/>
                  </a:lnTo>
                  <a:close/>
                </a:path>
              </a:pathLst>
            </a:custGeom>
            <a:solidFill>
              <a:schemeClr val="bg1"/>
            </a:solidFill>
            <a:ln w="1588">
              <a:solidFill>
                <a:srgbClr val="000000"/>
              </a:solidFill>
              <a:prstDash val="solid"/>
              <a:round/>
              <a:headEnd/>
              <a:tailEnd/>
            </a:ln>
          </p:spPr>
          <p:txBody>
            <a:bodyPr/>
            <a:lstStyle/>
            <a:p>
              <a:endParaRPr lang="en-US"/>
            </a:p>
          </p:txBody>
        </p:sp>
        <p:sp>
          <p:nvSpPr>
            <p:cNvPr id="28733" name="Freeform 67"/>
            <p:cNvSpPr>
              <a:spLocks/>
            </p:cNvSpPr>
            <p:nvPr/>
          </p:nvSpPr>
          <p:spPr bwMode="auto">
            <a:xfrm>
              <a:off x="942" y="3388"/>
              <a:ext cx="88" cy="88"/>
            </a:xfrm>
            <a:custGeom>
              <a:avLst/>
              <a:gdLst>
                <a:gd name="T0" fmla="*/ 88 w 177"/>
                <a:gd name="T1" fmla="*/ 88 h 176"/>
                <a:gd name="T2" fmla="*/ 0 w 177"/>
                <a:gd name="T3" fmla="*/ 88 h 176"/>
                <a:gd name="T4" fmla="*/ 0 w 177"/>
                <a:gd name="T5" fmla="*/ 0 h 176"/>
                <a:gd name="T6" fmla="*/ 14 w 177"/>
                <a:gd name="T7" fmla="*/ 1 h 176"/>
                <a:gd name="T8" fmla="*/ 28 w 177"/>
                <a:gd name="T9" fmla="*/ 5 h 176"/>
                <a:gd name="T10" fmla="*/ 40 w 177"/>
                <a:gd name="T11" fmla="*/ 10 h 176"/>
                <a:gd name="T12" fmla="*/ 52 w 177"/>
                <a:gd name="T13" fmla="*/ 17 h 176"/>
                <a:gd name="T14" fmla="*/ 62 w 177"/>
                <a:gd name="T15" fmla="*/ 26 h 176"/>
                <a:gd name="T16" fmla="*/ 72 w 177"/>
                <a:gd name="T17" fmla="*/ 37 h 176"/>
                <a:gd name="T18" fmla="*/ 79 w 177"/>
                <a:gd name="T19" fmla="*/ 48 h 176"/>
                <a:gd name="T20" fmla="*/ 84 w 177"/>
                <a:gd name="T21" fmla="*/ 61 h 176"/>
                <a:gd name="T22" fmla="*/ 87 w 177"/>
                <a:gd name="T23" fmla="*/ 75 h 176"/>
                <a:gd name="T24" fmla="*/ 88 w 177"/>
                <a:gd name="T25" fmla="*/ 88 h 1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7"/>
                <a:gd name="T40" fmla="*/ 0 h 176"/>
                <a:gd name="T41" fmla="*/ 177 w 177"/>
                <a:gd name="T42" fmla="*/ 176 h 17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7" h="176">
                  <a:moveTo>
                    <a:pt x="177" y="176"/>
                  </a:moveTo>
                  <a:lnTo>
                    <a:pt x="0" y="176"/>
                  </a:lnTo>
                  <a:lnTo>
                    <a:pt x="0" y="0"/>
                  </a:lnTo>
                  <a:lnTo>
                    <a:pt x="29" y="3"/>
                  </a:lnTo>
                  <a:lnTo>
                    <a:pt x="56" y="10"/>
                  </a:lnTo>
                  <a:lnTo>
                    <a:pt x="80" y="20"/>
                  </a:lnTo>
                  <a:lnTo>
                    <a:pt x="105" y="34"/>
                  </a:lnTo>
                  <a:lnTo>
                    <a:pt x="125" y="52"/>
                  </a:lnTo>
                  <a:lnTo>
                    <a:pt x="144" y="73"/>
                  </a:lnTo>
                  <a:lnTo>
                    <a:pt x="158" y="97"/>
                  </a:lnTo>
                  <a:lnTo>
                    <a:pt x="168" y="122"/>
                  </a:lnTo>
                  <a:lnTo>
                    <a:pt x="175" y="149"/>
                  </a:lnTo>
                  <a:lnTo>
                    <a:pt x="177" y="176"/>
                  </a:lnTo>
                  <a:close/>
                </a:path>
              </a:pathLst>
            </a:custGeom>
            <a:solidFill>
              <a:schemeClr val="bg1"/>
            </a:solidFill>
            <a:ln w="1588">
              <a:solidFill>
                <a:srgbClr val="000000"/>
              </a:solidFill>
              <a:prstDash val="solid"/>
              <a:round/>
              <a:headEnd/>
              <a:tailEnd/>
            </a:ln>
          </p:spPr>
          <p:txBody>
            <a:bodyPr/>
            <a:lstStyle/>
            <a:p>
              <a:endParaRPr lang="en-US"/>
            </a:p>
          </p:txBody>
        </p:sp>
        <p:sp>
          <p:nvSpPr>
            <p:cNvPr id="28734" name="Freeform 68"/>
            <p:cNvSpPr>
              <a:spLocks/>
            </p:cNvSpPr>
            <p:nvPr/>
          </p:nvSpPr>
          <p:spPr bwMode="auto">
            <a:xfrm>
              <a:off x="942" y="3476"/>
              <a:ext cx="88" cy="88"/>
            </a:xfrm>
            <a:custGeom>
              <a:avLst/>
              <a:gdLst>
                <a:gd name="T0" fmla="*/ 0 w 177"/>
                <a:gd name="T1" fmla="*/ 0 h 177"/>
                <a:gd name="T2" fmla="*/ 88 w 177"/>
                <a:gd name="T3" fmla="*/ 0 h 177"/>
                <a:gd name="T4" fmla="*/ 87 w 177"/>
                <a:gd name="T5" fmla="*/ 14 h 177"/>
                <a:gd name="T6" fmla="*/ 84 w 177"/>
                <a:gd name="T7" fmla="*/ 28 h 177"/>
                <a:gd name="T8" fmla="*/ 79 w 177"/>
                <a:gd name="T9" fmla="*/ 40 h 177"/>
                <a:gd name="T10" fmla="*/ 72 w 177"/>
                <a:gd name="T11" fmla="*/ 52 h 177"/>
                <a:gd name="T12" fmla="*/ 62 w 177"/>
                <a:gd name="T13" fmla="*/ 62 h 177"/>
                <a:gd name="T14" fmla="*/ 52 w 177"/>
                <a:gd name="T15" fmla="*/ 72 h 177"/>
                <a:gd name="T16" fmla="*/ 40 w 177"/>
                <a:gd name="T17" fmla="*/ 79 h 177"/>
                <a:gd name="T18" fmla="*/ 28 w 177"/>
                <a:gd name="T19" fmla="*/ 84 h 177"/>
                <a:gd name="T20" fmla="*/ 14 w 177"/>
                <a:gd name="T21" fmla="*/ 87 h 177"/>
                <a:gd name="T22" fmla="*/ 0 w 177"/>
                <a:gd name="T23" fmla="*/ 88 h 177"/>
                <a:gd name="T24" fmla="*/ 0 w 177"/>
                <a:gd name="T25" fmla="*/ 0 h 1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7"/>
                <a:gd name="T40" fmla="*/ 0 h 177"/>
                <a:gd name="T41" fmla="*/ 177 w 177"/>
                <a:gd name="T42" fmla="*/ 177 h 1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7" h="177">
                  <a:moveTo>
                    <a:pt x="0" y="0"/>
                  </a:moveTo>
                  <a:lnTo>
                    <a:pt x="177" y="0"/>
                  </a:lnTo>
                  <a:lnTo>
                    <a:pt x="175" y="29"/>
                  </a:lnTo>
                  <a:lnTo>
                    <a:pt x="168" y="56"/>
                  </a:lnTo>
                  <a:lnTo>
                    <a:pt x="158" y="80"/>
                  </a:lnTo>
                  <a:lnTo>
                    <a:pt x="144" y="105"/>
                  </a:lnTo>
                  <a:lnTo>
                    <a:pt x="125" y="125"/>
                  </a:lnTo>
                  <a:lnTo>
                    <a:pt x="105" y="144"/>
                  </a:lnTo>
                  <a:lnTo>
                    <a:pt x="80" y="158"/>
                  </a:lnTo>
                  <a:lnTo>
                    <a:pt x="56" y="168"/>
                  </a:lnTo>
                  <a:lnTo>
                    <a:pt x="29" y="175"/>
                  </a:lnTo>
                  <a:lnTo>
                    <a:pt x="0" y="177"/>
                  </a:lnTo>
                  <a:lnTo>
                    <a:pt x="0" y="0"/>
                  </a:lnTo>
                  <a:close/>
                </a:path>
              </a:pathLst>
            </a:custGeom>
            <a:solidFill>
              <a:srgbClr val="FF3300"/>
            </a:solidFill>
            <a:ln w="1588">
              <a:solidFill>
                <a:srgbClr val="FF3300"/>
              </a:solidFill>
              <a:prstDash val="solid"/>
              <a:round/>
              <a:headEnd/>
              <a:tailEnd/>
            </a:ln>
          </p:spPr>
          <p:txBody>
            <a:bodyPr/>
            <a:lstStyle/>
            <a:p>
              <a:endParaRPr lang="en-US"/>
            </a:p>
          </p:txBody>
        </p:sp>
        <p:sp>
          <p:nvSpPr>
            <p:cNvPr id="28735" name="Freeform 69"/>
            <p:cNvSpPr>
              <a:spLocks/>
            </p:cNvSpPr>
            <p:nvPr/>
          </p:nvSpPr>
          <p:spPr bwMode="auto">
            <a:xfrm>
              <a:off x="854" y="3388"/>
              <a:ext cx="88" cy="88"/>
            </a:xfrm>
            <a:custGeom>
              <a:avLst/>
              <a:gdLst>
                <a:gd name="T0" fmla="*/ 0 w 176"/>
                <a:gd name="T1" fmla="*/ 88 h 176"/>
                <a:gd name="T2" fmla="*/ 88 w 176"/>
                <a:gd name="T3" fmla="*/ 88 h 176"/>
                <a:gd name="T4" fmla="*/ 88 w 176"/>
                <a:gd name="T5" fmla="*/ 0 h 176"/>
                <a:gd name="T6" fmla="*/ 75 w 176"/>
                <a:gd name="T7" fmla="*/ 1 h 176"/>
                <a:gd name="T8" fmla="*/ 61 w 176"/>
                <a:gd name="T9" fmla="*/ 5 h 176"/>
                <a:gd name="T10" fmla="*/ 48 w 176"/>
                <a:gd name="T11" fmla="*/ 10 h 176"/>
                <a:gd name="T12" fmla="*/ 37 w 176"/>
                <a:gd name="T13" fmla="*/ 17 h 176"/>
                <a:gd name="T14" fmla="*/ 26 w 176"/>
                <a:gd name="T15" fmla="*/ 26 h 176"/>
                <a:gd name="T16" fmla="*/ 17 w 176"/>
                <a:gd name="T17" fmla="*/ 37 h 176"/>
                <a:gd name="T18" fmla="*/ 10 w 176"/>
                <a:gd name="T19" fmla="*/ 48 h 176"/>
                <a:gd name="T20" fmla="*/ 5 w 176"/>
                <a:gd name="T21" fmla="*/ 61 h 176"/>
                <a:gd name="T22" fmla="*/ 1 w 176"/>
                <a:gd name="T23" fmla="*/ 75 h 176"/>
                <a:gd name="T24" fmla="*/ 0 w 176"/>
                <a:gd name="T25" fmla="*/ 88 h 1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6"/>
                <a:gd name="T40" fmla="*/ 0 h 176"/>
                <a:gd name="T41" fmla="*/ 176 w 176"/>
                <a:gd name="T42" fmla="*/ 176 h 17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6" h="176">
                  <a:moveTo>
                    <a:pt x="0" y="176"/>
                  </a:moveTo>
                  <a:lnTo>
                    <a:pt x="176" y="176"/>
                  </a:lnTo>
                  <a:lnTo>
                    <a:pt x="176" y="0"/>
                  </a:lnTo>
                  <a:lnTo>
                    <a:pt x="149" y="3"/>
                  </a:lnTo>
                  <a:lnTo>
                    <a:pt x="122" y="10"/>
                  </a:lnTo>
                  <a:lnTo>
                    <a:pt x="97" y="20"/>
                  </a:lnTo>
                  <a:lnTo>
                    <a:pt x="73" y="34"/>
                  </a:lnTo>
                  <a:lnTo>
                    <a:pt x="52" y="52"/>
                  </a:lnTo>
                  <a:lnTo>
                    <a:pt x="34" y="73"/>
                  </a:lnTo>
                  <a:lnTo>
                    <a:pt x="20" y="97"/>
                  </a:lnTo>
                  <a:lnTo>
                    <a:pt x="10" y="122"/>
                  </a:lnTo>
                  <a:lnTo>
                    <a:pt x="3" y="149"/>
                  </a:lnTo>
                  <a:lnTo>
                    <a:pt x="0" y="176"/>
                  </a:lnTo>
                  <a:close/>
                </a:path>
              </a:pathLst>
            </a:custGeom>
            <a:solidFill>
              <a:srgbClr val="FF3300"/>
            </a:solidFill>
            <a:ln w="1588">
              <a:solidFill>
                <a:srgbClr val="FF3300"/>
              </a:solidFill>
              <a:prstDash val="solid"/>
              <a:round/>
              <a:headEnd/>
              <a:tailEnd/>
            </a:ln>
          </p:spPr>
          <p:txBody>
            <a:bodyPr/>
            <a:lstStyle/>
            <a:p>
              <a:endParaRPr lang="en-US"/>
            </a:p>
          </p:txBody>
        </p:sp>
        <p:sp>
          <p:nvSpPr>
            <p:cNvPr id="28736" name="Oval 70"/>
            <p:cNvSpPr>
              <a:spLocks noChangeArrowheads="1"/>
            </p:cNvSpPr>
            <p:nvPr/>
          </p:nvSpPr>
          <p:spPr bwMode="auto">
            <a:xfrm>
              <a:off x="854" y="3388"/>
              <a:ext cx="176" cy="176"/>
            </a:xfrm>
            <a:prstGeom prst="ellipse">
              <a:avLst/>
            </a:prstGeom>
            <a:noFill/>
            <a:ln w="9525">
              <a:solidFill>
                <a:srgbClr val="FF3300"/>
              </a:solidFill>
              <a:round/>
              <a:headEnd/>
              <a:tailEnd/>
            </a:ln>
          </p:spPr>
          <p:txBody>
            <a:bodyPr anchor="ctr">
              <a:spAutoFit/>
            </a:bodyPr>
            <a:lstStyle/>
            <a:p>
              <a:endParaRPr lang="en-US"/>
            </a:p>
          </p:txBody>
        </p:sp>
      </p:grpSp>
      <p:grpSp>
        <p:nvGrpSpPr>
          <p:cNvPr id="28707" name="Group 71"/>
          <p:cNvGrpSpPr>
            <a:grpSpLocks/>
          </p:cNvGrpSpPr>
          <p:nvPr/>
        </p:nvGrpSpPr>
        <p:grpSpPr bwMode="auto">
          <a:xfrm>
            <a:off x="5681663" y="5245100"/>
            <a:ext cx="55562" cy="57150"/>
            <a:chOff x="3579" y="3304"/>
            <a:chExt cx="35" cy="36"/>
          </a:xfrm>
        </p:grpSpPr>
        <p:sp>
          <p:nvSpPr>
            <p:cNvPr id="28727" name="Freeform 72"/>
            <p:cNvSpPr>
              <a:spLocks/>
            </p:cNvSpPr>
            <p:nvPr/>
          </p:nvSpPr>
          <p:spPr bwMode="auto">
            <a:xfrm>
              <a:off x="3579" y="3322"/>
              <a:ext cx="18" cy="18"/>
            </a:xfrm>
            <a:custGeom>
              <a:avLst/>
              <a:gdLst>
                <a:gd name="T0" fmla="*/ 18 w 176"/>
                <a:gd name="T1" fmla="*/ 0 h 177"/>
                <a:gd name="T2" fmla="*/ 0 w 176"/>
                <a:gd name="T3" fmla="*/ 0 h 177"/>
                <a:gd name="T4" fmla="*/ 0 w 176"/>
                <a:gd name="T5" fmla="*/ 3 h 177"/>
                <a:gd name="T6" fmla="*/ 1 w 176"/>
                <a:gd name="T7" fmla="*/ 6 h 177"/>
                <a:gd name="T8" fmla="*/ 2 w 176"/>
                <a:gd name="T9" fmla="*/ 8 h 177"/>
                <a:gd name="T10" fmla="*/ 3 w 176"/>
                <a:gd name="T11" fmla="*/ 11 h 177"/>
                <a:gd name="T12" fmla="*/ 5 w 176"/>
                <a:gd name="T13" fmla="*/ 13 h 177"/>
                <a:gd name="T14" fmla="*/ 7 w 176"/>
                <a:gd name="T15" fmla="*/ 15 h 177"/>
                <a:gd name="T16" fmla="*/ 10 w 176"/>
                <a:gd name="T17" fmla="*/ 16 h 177"/>
                <a:gd name="T18" fmla="*/ 12 w 176"/>
                <a:gd name="T19" fmla="*/ 17 h 177"/>
                <a:gd name="T20" fmla="*/ 15 w 176"/>
                <a:gd name="T21" fmla="*/ 18 h 177"/>
                <a:gd name="T22" fmla="*/ 18 w 176"/>
                <a:gd name="T23" fmla="*/ 18 h 177"/>
                <a:gd name="T24" fmla="*/ 18 w 176"/>
                <a:gd name="T25" fmla="*/ 0 h 1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6"/>
                <a:gd name="T40" fmla="*/ 0 h 177"/>
                <a:gd name="T41" fmla="*/ 176 w 176"/>
                <a:gd name="T42" fmla="*/ 177 h 1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6" h="177">
                  <a:moveTo>
                    <a:pt x="176" y="0"/>
                  </a:moveTo>
                  <a:lnTo>
                    <a:pt x="0" y="0"/>
                  </a:lnTo>
                  <a:lnTo>
                    <a:pt x="3" y="29"/>
                  </a:lnTo>
                  <a:lnTo>
                    <a:pt x="10" y="56"/>
                  </a:lnTo>
                  <a:lnTo>
                    <a:pt x="20" y="80"/>
                  </a:lnTo>
                  <a:lnTo>
                    <a:pt x="34" y="105"/>
                  </a:lnTo>
                  <a:lnTo>
                    <a:pt x="52" y="125"/>
                  </a:lnTo>
                  <a:lnTo>
                    <a:pt x="73" y="144"/>
                  </a:lnTo>
                  <a:lnTo>
                    <a:pt x="97" y="158"/>
                  </a:lnTo>
                  <a:lnTo>
                    <a:pt x="122" y="168"/>
                  </a:lnTo>
                  <a:lnTo>
                    <a:pt x="149" y="175"/>
                  </a:lnTo>
                  <a:lnTo>
                    <a:pt x="176" y="177"/>
                  </a:lnTo>
                  <a:lnTo>
                    <a:pt x="176" y="0"/>
                  </a:lnTo>
                  <a:close/>
                </a:path>
              </a:pathLst>
            </a:custGeom>
            <a:solidFill>
              <a:schemeClr val="bg1"/>
            </a:solidFill>
            <a:ln w="1588">
              <a:solidFill>
                <a:srgbClr val="000000"/>
              </a:solidFill>
              <a:prstDash val="solid"/>
              <a:round/>
              <a:headEnd/>
              <a:tailEnd/>
            </a:ln>
          </p:spPr>
          <p:txBody>
            <a:bodyPr/>
            <a:lstStyle/>
            <a:p>
              <a:endParaRPr lang="en-US"/>
            </a:p>
          </p:txBody>
        </p:sp>
        <p:sp>
          <p:nvSpPr>
            <p:cNvPr id="28728" name="Freeform 73"/>
            <p:cNvSpPr>
              <a:spLocks/>
            </p:cNvSpPr>
            <p:nvPr/>
          </p:nvSpPr>
          <p:spPr bwMode="auto">
            <a:xfrm>
              <a:off x="3597" y="3304"/>
              <a:ext cx="17" cy="18"/>
            </a:xfrm>
            <a:custGeom>
              <a:avLst/>
              <a:gdLst>
                <a:gd name="T0" fmla="*/ 17 w 177"/>
                <a:gd name="T1" fmla="*/ 18 h 176"/>
                <a:gd name="T2" fmla="*/ 0 w 177"/>
                <a:gd name="T3" fmla="*/ 18 h 176"/>
                <a:gd name="T4" fmla="*/ 0 w 177"/>
                <a:gd name="T5" fmla="*/ 0 h 176"/>
                <a:gd name="T6" fmla="*/ 3 w 177"/>
                <a:gd name="T7" fmla="*/ 0 h 176"/>
                <a:gd name="T8" fmla="*/ 5 w 177"/>
                <a:gd name="T9" fmla="*/ 1 h 176"/>
                <a:gd name="T10" fmla="*/ 8 w 177"/>
                <a:gd name="T11" fmla="*/ 2 h 176"/>
                <a:gd name="T12" fmla="*/ 10 w 177"/>
                <a:gd name="T13" fmla="*/ 3 h 176"/>
                <a:gd name="T14" fmla="*/ 12 w 177"/>
                <a:gd name="T15" fmla="*/ 5 h 176"/>
                <a:gd name="T16" fmla="*/ 14 w 177"/>
                <a:gd name="T17" fmla="*/ 7 h 176"/>
                <a:gd name="T18" fmla="*/ 15 w 177"/>
                <a:gd name="T19" fmla="*/ 10 h 176"/>
                <a:gd name="T20" fmla="*/ 16 w 177"/>
                <a:gd name="T21" fmla="*/ 12 h 176"/>
                <a:gd name="T22" fmla="*/ 17 w 177"/>
                <a:gd name="T23" fmla="*/ 15 h 176"/>
                <a:gd name="T24" fmla="*/ 17 w 177"/>
                <a:gd name="T25" fmla="*/ 18 h 1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7"/>
                <a:gd name="T40" fmla="*/ 0 h 176"/>
                <a:gd name="T41" fmla="*/ 177 w 177"/>
                <a:gd name="T42" fmla="*/ 176 h 17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7" h="176">
                  <a:moveTo>
                    <a:pt x="177" y="176"/>
                  </a:moveTo>
                  <a:lnTo>
                    <a:pt x="0" y="176"/>
                  </a:lnTo>
                  <a:lnTo>
                    <a:pt x="0" y="0"/>
                  </a:lnTo>
                  <a:lnTo>
                    <a:pt x="29" y="3"/>
                  </a:lnTo>
                  <a:lnTo>
                    <a:pt x="56" y="10"/>
                  </a:lnTo>
                  <a:lnTo>
                    <a:pt x="80" y="20"/>
                  </a:lnTo>
                  <a:lnTo>
                    <a:pt x="105" y="34"/>
                  </a:lnTo>
                  <a:lnTo>
                    <a:pt x="125" y="52"/>
                  </a:lnTo>
                  <a:lnTo>
                    <a:pt x="144" y="73"/>
                  </a:lnTo>
                  <a:lnTo>
                    <a:pt x="158" y="97"/>
                  </a:lnTo>
                  <a:lnTo>
                    <a:pt x="168" y="122"/>
                  </a:lnTo>
                  <a:lnTo>
                    <a:pt x="175" y="149"/>
                  </a:lnTo>
                  <a:lnTo>
                    <a:pt x="177" y="176"/>
                  </a:lnTo>
                  <a:close/>
                </a:path>
              </a:pathLst>
            </a:custGeom>
            <a:solidFill>
              <a:schemeClr val="bg1"/>
            </a:solidFill>
            <a:ln w="1588">
              <a:solidFill>
                <a:srgbClr val="000000"/>
              </a:solidFill>
              <a:prstDash val="solid"/>
              <a:round/>
              <a:headEnd/>
              <a:tailEnd/>
            </a:ln>
          </p:spPr>
          <p:txBody>
            <a:bodyPr/>
            <a:lstStyle/>
            <a:p>
              <a:endParaRPr lang="en-US"/>
            </a:p>
          </p:txBody>
        </p:sp>
        <p:sp>
          <p:nvSpPr>
            <p:cNvPr id="28729" name="Freeform 74"/>
            <p:cNvSpPr>
              <a:spLocks/>
            </p:cNvSpPr>
            <p:nvPr/>
          </p:nvSpPr>
          <p:spPr bwMode="auto">
            <a:xfrm>
              <a:off x="3597" y="3322"/>
              <a:ext cx="17" cy="18"/>
            </a:xfrm>
            <a:custGeom>
              <a:avLst/>
              <a:gdLst>
                <a:gd name="T0" fmla="*/ 0 w 177"/>
                <a:gd name="T1" fmla="*/ 0 h 177"/>
                <a:gd name="T2" fmla="*/ 17 w 177"/>
                <a:gd name="T3" fmla="*/ 0 h 177"/>
                <a:gd name="T4" fmla="*/ 17 w 177"/>
                <a:gd name="T5" fmla="*/ 3 h 177"/>
                <a:gd name="T6" fmla="*/ 16 w 177"/>
                <a:gd name="T7" fmla="*/ 6 h 177"/>
                <a:gd name="T8" fmla="*/ 15 w 177"/>
                <a:gd name="T9" fmla="*/ 8 h 177"/>
                <a:gd name="T10" fmla="*/ 14 w 177"/>
                <a:gd name="T11" fmla="*/ 11 h 177"/>
                <a:gd name="T12" fmla="*/ 12 w 177"/>
                <a:gd name="T13" fmla="*/ 13 h 177"/>
                <a:gd name="T14" fmla="*/ 10 w 177"/>
                <a:gd name="T15" fmla="*/ 15 h 177"/>
                <a:gd name="T16" fmla="*/ 8 w 177"/>
                <a:gd name="T17" fmla="*/ 16 h 177"/>
                <a:gd name="T18" fmla="*/ 5 w 177"/>
                <a:gd name="T19" fmla="*/ 17 h 177"/>
                <a:gd name="T20" fmla="*/ 3 w 177"/>
                <a:gd name="T21" fmla="*/ 18 h 177"/>
                <a:gd name="T22" fmla="*/ 0 w 177"/>
                <a:gd name="T23" fmla="*/ 18 h 177"/>
                <a:gd name="T24" fmla="*/ 0 w 177"/>
                <a:gd name="T25" fmla="*/ 0 h 1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7"/>
                <a:gd name="T40" fmla="*/ 0 h 177"/>
                <a:gd name="T41" fmla="*/ 177 w 177"/>
                <a:gd name="T42" fmla="*/ 177 h 1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7" h="177">
                  <a:moveTo>
                    <a:pt x="0" y="0"/>
                  </a:moveTo>
                  <a:lnTo>
                    <a:pt x="177" y="0"/>
                  </a:lnTo>
                  <a:lnTo>
                    <a:pt x="175" y="29"/>
                  </a:lnTo>
                  <a:lnTo>
                    <a:pt x="168" y="56"/>
                  </a:lnTo>
                  <a:lnTo>
                    <a:pt x="158" y="80"/>
                  </a:lnTo>
                  <a:lnTo>
                    <a:pt x="144" y="105"/>
                  </a:lnTo>
                  <a:lnTo>
                    <a:pt x="125" y="125"/>
                  </a:lnTo>
                  <a:lnTo>
                    <a:pt x="105" y="144"/>
                  </a:lnTo>
                  <a:lnTo>
                    <a:pt x="80" y="158"/>
                  </a:lnTo>
                  <a:lnTo>
                    <a:pt x="56" y="168"/>
                  </a:lnTo>
                  <a:lnTo>
                    <a:pt x="29" y="175"/>
                  </a:lnTo>
                  <a:lnTo>
                    <a:pt x="0" y="177"/>
                  </a:lnTo>
                  <a:lnTo>
                    <a:pt x="0" y="0"/>
                  </a:lnTo>
                  <a:close/>
                </a:path>
              </a:pathLst>
            </a:custGeom>
            <a:solidFill>
              <a:srgbClr val="FF3300"/>
            </a:solidFill>
            <a:ln w="1588">
              <a:solidFill>
                <a:srgbClr val="FF3300"/>
              </a:solidFill>
              <a:prstDash val="solid"/>
              <a:round/>
              <a:headEnd/>
              <a:tailEnd/>
            </a:ln>
          </p:spPr>
          <p:txBody>
            <a:bodyPr/>
            <a:lstStyle/>
            <a:p>
              <a:endParaRPr lang="en-US"/>
            </a:p>
          </p:txBody>
        </p:sp>
        <p:sp>
          <p:nvSpPr>
            <p:cNvPr id="28730" name="Freeform 75"/>
            <p:cNvSpPr>
              <a:spLocks/>
            </p:cNvSpPr>
            <p:nvPr/>
          </p:nvSpPr>
          <p:spPr bwMode="auto">
            <a:xfrm>
              <a:off x="3579" y="3304"/>
              <a:ext cx="18" cy="18"/>
            </a:xfrm>
            <a:custGeom>
              <a:avLst/>
              <a:gdLst>
                <a:gd name="T0" fmla="*/ 0 w 176"/>
                <a:gd name="T1" fmla="*/ 18 h 176"/>
                <a:gd name="T2" fmla="*/ 18 w 176"/>
                <a:gd name="T3" fmla="*/ 18 h 176"/>
                <a:gd name="T4" fmla="*/ 18 w 176"/>
                <a:gd name="T5" fmla="*/ 0 h 176"/>
                <a:gd name="T6" fmla="*/ 15 w 176"/>
                <a:gd name="T7" fmla="*/ 0 h 176"/>
                <a:gd name="T8" fmla="*/ 12 w 176"/>
                <a:gd name="T9" fmla="*/ 1 h 176"/>
                <a:gd name="T10" fmla="*/ 10 w 176"/>
                <a:gd name="T11" fmla="*/ 2 h 176"/>
                <a:gd name="T12" fmla="*/ 7 w 176"/>
                <a:gd name="T13" fmla="*/ 3 h 176"/>
                <a:gd name="T14" fmla="*/ 5 w 176"/>
                <a:gd name="T15" fmla="*/ 5 h 176"/>
                <a:gd name="T16" fmla="*/ 3 w 176"/>
                <a:gd name="T17" fmla="*/ 7 h 176"/>
                <a:gd name="T18" fmla="*/ 2 w 176"/>
                <a:gd name="T19" fmla="*/ 10 h 176"/>
                <a:gd name="T20" fmla="*/ 1 w 176"/>
                <a:gd name="T21" fmla="*/ 12 h 176"/>
                <a:gd name="T22" fmla="*/ 0 w 176"/>
                <a:gd name="T23" fmla="*/ 15 h 176"/>
                <a:gd name="T24" fmla="*/ 0 w 176"/>
                <a:gd name="T25" fmla="*/ 18 h 1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6"/>
                <a:gd name="T40" fmla="*/ 0 h 176"/>
                <a:gd name="T41" fmla="*/ 176 w 176"/>
                <a:gd name="T42" fmla="*/ 176 h 17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6" h="176">
                  <a:moveTo>
                    <a:pt x="0" y="176"/>
                  </a:moveTo>
                  <a:lnTo>
                    <a:pt x="176" y="176"/>
                  </a:lnTo>
                  <a:lnTo>
                    <a:pt x="176" y="0"/>
                  </a:lnTo>
                  <a:lnTo>
                    <a:pt x="149" y="3"/>
                  </a:lnTo>
                  <a:lnTo>
                    <a:pt x="122" y="10"/>
                  </a:lnTo>
                  <a:lnTo>
                    <a:pt x="97" y="20"/>
                  </a:lnTo>
                  <a:lnTo>
                    <a:pt x="73" y="34"/>
                  </a:lnTo>
                  <a:lnTo>
                    <a:pt x="52" y="52"/>
                  </a:lnTo>
                  <a:lnTo>
                    <a:pt x="34" y="73"/>
                  </a:lnTo>
                  <a:lnTo>
                    <a:pt x="20" y="97"/>
                  </a:lnTo>
                  <a:lnTo>
                    <a:pt x="10" y="122"/>
                  </a:lnTo>
                  <a:lnTo>
                    <a:pt x="3" y="149"/>
                  </a:lnTo>
                  <a:lnTo>
                    <a:pt x="0" y="176"/>
                  </a:lnTo>
                  <a:close/>
                </a:path>
              </a:pathLst>
            </a:custGeom>
            <a:solidFill>
              <a:srgbClr val="FF3300"/>
            </a:solidFill>
            <a:ln w="1588">
              <a:solidFill>
                <a:srgbClr val="FF3300"/>
              </a:solidFill>
              <a:prstDash val="solid"/>
              <a:round/>
              <a:headEnd/>
              <a:tailEnd/>
            </a:ln>
          </p:spPr>
          <p:txBody>
            <a:bodyPr/>
            <a:lstStyle/>
            <a:p>
              <a:endParaRPr lang="en-US"/>
            </a:p>
          </p:txBody>
        </p:sp>
        <p:sp>
          <p:nvSpPr>
            <p:cNvPr id="28731" name="Oval 76"/>
            <p:cNvSpPr>
              <a:spLocks noChangeArrowheads="1"/>
            </p:cNvSpPr>
            <p:nvPr/>
          </p:nvSpPr>
          <p:spPr bwMode="auto">
            <a:xfrm>
              <a:off x="3579" y="3304"/>
              <a:ext cx="35" cy="36"/>
            </a:xfrm>
            <a:prstGeom prst="ellipse">
              <a:avLst/>
            </a:prstGeom>
            <a:noFill/>
            <a:ln w="9525">
              <a:solidFill>
                <a:srgbClr val="FF3300"/>
              </a:solidFill>
              <a:round/>
              <a:headEnd/>
              <a:tailEnd/>
            </a:ln>
          </p:spPr>
          <p:txBody>
            <a:bodyPr anchor="ctr">
              <a:spAutoFit/>
            </a:bodyPr>
            <a:lstStyle/>
            <a:p>
              <a:endParaRPr lang="en-US"/>
            </a:p>
          </p:txBody>
        </p:sp>
      </p:grpSp>
      <p:sp>
        <p:nvSpPr>
          <p:cNvPr id="28708" name="Line 77"/>
          <p:cNvSpPr>
            <a:spLocks noChangeShapeType="1"/>
          </p:cNvSpPr>
          <p:nvPr/>
        </p:nvSpPr>
        <p:spPr bwMode="auto">
          <a:xfrm flipH="1" flipV="1">
            <a:off x="3221038" y="1898650"/>
            <a:ext cx="663575" cy="4314825"/>
          </a:xfrm>
          <a:prstGeom prst="line">
            <a:avLst/>
          </a:prstGeom>
          <a:noFill/>
          <a:ln w="38100">
            <a:solidFill>
              <a:schemeClr val="tx1"/>
            </a:solidFill>
            <a:round/>
            <a:headEnd/>
            <a:tailEnd/>
          </a:ln>
        </p:spPr>
        <p:txBody>
          <a:bodyPr>
            <a:spAutoFit/>
          </a:bodyPr>
          <a:lstStyle/>
          <a:p>
            <a:endParaRPr lang="en-US"/>
          </a:p>
        </p:txBody>
      </p:sp>
      <p:sp>
        <p:nvSpPr>
          <p:cNvPr id="28709" name="Line 78"/>
          <p:cNvSpPr>
            <a:spLocks noChangeShapeType="1"/>
          </p:cNvSpPr>
          <p:nvPr/>
        </p:nvSpPr>
        <p:spPr bwMode="auto">
          <a:xfrm flipV="1">
            <a:off x="5418138" y="1901825"/>
            <a:ext cx="889000" cy="4318000"/>
          </a:xfrm>
          <a:prstGeom prst="line">
            <a:avLst/>
          </a:prstGeom>
          <a:noFill/>
          <a:ln w="38100">
            <a:solidFill>
              <a:schemeClr val="tx1"/>
            </a:solidFill>
            <a:round/>
            <a:headEnd/>
            <a:tailEnd/>
          </a:ln>
        </p:spPr>
        <p:txBody>
          <a:bodyPr>
            <a:spAutoFit/>
          </a:bodyPr>
          <a:lstStyle/>
          <a:p>
            <a:endParaRPr lang="en-US"/>
          </a:p>
        </p:txBody>
      </p:sp>
      <p:sp useBgFill="1">
        <p:nvSpPr>
          <p:cNvPr id="28710" name="Text Box 79"/>
          <p:cNvSpPr txBox="1">
            <a:spLocks noChangeArrowheads="1"/>
          </p:cNvSpPr>
          <p:nvPr/>
        </p:nvSpPr>
        <p:spPr bwMode="auto">
          <a:xfrm>
            <a:off x="4327525" y="2538413"/>
            <a:ext cx="701675" cy="274637"/>
          </a:xfrm>
          <a:prstGeom prst="rect">
            <a:avLst/>
          </a:prstGeom>
          <a:ln w="9525" algn="ctr">
            <a:noFill/>
            <a:miter lim="800000"/>
            <a:headEnd/>
            <a:tailEnd/>
          </a:ln>
        </p:spPr>
        <p:txBody>
          <a:bodyPr wrap="none">
            <a:spAutoFit/>
          </a:bodyPr>
          <a:lstStyle/>
          <a:p>
            <a:pPr algn="ctr"/>
            <a:r>
              <a:rPr lang="en-US" sz="1200"/>
              <a:t>MTOW</a:t>
            </a:r>
          </a:p>
        </p:txBody>
      </p:sp>
      <p:sp useBgFill="1">
        <p:nvSpPr>
          <p:cNvPr id="28711" name="Text Box 80"/>
          <p:cNvSpPr txBox="1">
            <a:spLocks noChangeArrowheads="1"/>
          </p:cNvSpPr>
          <p:nvPr/>
        </p:nvSpPr>
        <p:spPr bwMode="auto">
          <a:xfrm>
            <a:off x="4391025" y="3421063"/>
            <a:ext cx="582613" cy="274637"/>
          </a:xfrm>
          <a:prstGeom prst="rect">
            <a:avLst/>
          </a:prstGeom>
          <a:ln w="9525" algn="ctr">
            <a:noFill/>
            <a:miter lim="800000"/>
            <a:headEnd/>
            <a:tailEnd/>
          </a:ln>
        </p:spPr>
        <p:txBody>
          <a:bodyPr wrap="none">
            <a:spAutoFit/>
          </a:bodyPr>
          <a:lstStyle/>
          <a:p>
            <a:pPr algn="ctr"/>
            <a:r>
              <a:rPr lang="en-US" sz="1200"/>
              <a:t>MLW</a:t>
            </a:r>
          </a:p>
        </p:txBody>
      </p:sp>
      <p:sp useBgFill="1">
        <p:nvSpPr>
          <p:cNvPr id="28712" name="Text Box 81"/>
          <p:cNvSpPr txBox="1">
            <a:spLocks noChangeArrowheads="1"/>
          </p:cNvSpPr>
          <p:nvPr/>
        </p:nvSpPr>
        <p:spPr bwMode="auto">
          <a:xfrm>
            <a:off x="4340225" y="4037013"/>
            <a:ext cx="676275" cy="274637"/>
          </a:xfrm>
          <a:prstGeom prst="rect">
            <a:avLst/>
          </a:prstGeom>
          <a:ln w="9525" algn="ctr">
            <a:noFill/>
            <a:miter lim="800000"/>
            <a:headEnd/>
            <a:tailEnd/>
          </a:ln>
        </p:spPr>
        <p:txBody>
          <a:bodyPr wrap="none">
            <a:spAutoFit/>
          </a:bodyPr>
          <a:lstStyle/>
          <a:p>
            <a:pPr algn="ctr"/>
            <a:r>
              <a:rPr lang="en-US" sz="1200"/>
              <a:t>MZFW</a:t>
            </a:r>
          </a:p>
        </p:txBody>
      </p:sp>
      <p:sp>
        <p:nvSpPr>
          <p:cNvPr id="28713" name="Line 82"/>
          <p:cNvSpPr>
            <a:spLocks noChangeShapeType="1"/>
          </p:cNvSpPr>
          <p:nvPr/>
        </p:nvSpPr>
        <p:spPr bwMode="auto">
          <a:xfrm>
            <a:off x="3346450" y="2806700"/>
            <a:ext cx="2774950" cy="0"/>
          </a:xfrm>
          <a:prstGeom prst="line">
            <a:avLst/>
          </a:prstGeom>
          <a:noFill/>
          <a:ln w="50800">
            <a:solidFill>
              <a:schemeClr val="tx1"/>
            </a:solidFill>
            <a:round/>
            <a:headEnd/>
            <a:tailEnd/>
          </a:ln>
        </p:spPr>
        <p:txBody>
          <a:bodyPr>
            <a:spAutoFit/>
          </a:bodyPr>
          <a:lstStyle/>
          <a:p>
            <a:endParaRPr lang="en-US"/>
          </a:p>
        </p:txBody>
      </p:sp>
      <p:sp>
        <p:nvSpPr>
          <p:cNvPr id="28714" name="Line 83"/>
          <p:cNvSpPr>
            <a:spLocks noChangeShapeType="1"/>
          </p:cNvSpPr>
          <p:nvPr/>
        </p:nvSpPr>
        <p:spPr bwMode="auto">
          <a:xfrm>
            <a:off x="3505200" y="3695700"/>
            <a:ext cx="2419350" cy="0"/>
          </a:xfrm>
          <a:prstGeom prst="line">
            <a:avLst/>
          </a:prstGeom>
          <a:noFill/>
          <a:ln w="50800">
            <a:solidFill>
              <a:schemeClr val="tx1"/>
            </a:solidFill>
            <a:round/>
            <a:headEnd/>
            <a:tailEnd/>
          </a:ln>
        </p:spPr>
        <p:txBody>
          <a:bodyPr>
            <a:spAutoFit/>
          </a:bodyPr>
          <a:lstStyle/>
          <a:p>
            <a:endParaRPr lang="en-US"/>
          </a:p>
        </p:txBody>
      </p:sp>
      <p:sp>
        <p:nvSpPr>
          <p:cNvPr id="28715" name="Line 84"/>
          <p:cNvSpPr>
            <a:spLocks noChangeShapeType="1"/>
          </p:cNvSpPr>
          <p:nvPr/>
        </p:nvSpPr>
        <p:spPr bwMode="auto">
          <a:xfrm>
            <a:off x="3587750" y="4292600"/>
            <a:ext cx="2228850" cy="0"/>
          </a:xfrm>
          <a:prstGeom prst="line">
            <a:avLst/>
          </a:prstGeom>
          <a:noFill/>
          <a:ln w="50800">
            <a:solidFill>
              <a:schemeClr val="tx1"/>
            </a:solidFill>
            <a:round/>
            <a:headEnd/>
            <a:tailEnd/>
          </a:ln>
        </p:spPr>
        <p:txBody>
          <a:bodyPr>
            <a:spAutoFit/>
          </a:bodyPr>
          <a:lstStyle/>
          <a:p>
            <a:endParaRPr lang="en-US"/>
          </a:p>
        </p:txBody>
      </p:sp>
      <p:sp>
        <p:nvSpPr>
          <p:cNvPr id="28723" name="Line 92"/>
          <p:cNvSpPr>
            <a:spLocks noChangeShapeType="1"/>
          </p:cNvSpPr>
          <p:nvPr/>
        </p:nvSpPr>
        <p:spPr bwMode="auto">
          <a:xfrm flipH="1">
            <a:off x="3416301" y="2482850"/>
            <a:ext cx="241300" cy="2762250"/>
          </a:xfrm>
          <a:prstGeom prst="line">
            <a:avLst/>
          </a:prstGeom>
          <a:noFill/>
          <a:ln w="28575">
            <a:solidFill>
              <a:schemeClr val="tx1"/>
            </a:solidFill>
            <a:prstDash val="dash"/>
            <a:round/>
            <a:headEnd/>
            <a:tailEnd/>
          </a:ln>
        </p:spPr>
        <p:txBody>
          <a:bodyPr anchor="ctr">
            <a:spAutoFit/>
          </a:bodyPr>
          <a:lstStyle/>
          <a:p>
            <a:endParaRPr lang="en-US"/>
          </a:p>
        </p:txBody>
      </p:sp>
      <p:sp>
        <p:nvSpPr>
          <p:cNvPr id="28719" name="Text Box 105"/>
          <p:cNvSpPr txBox="1">
            <a:spLocks noChangeArrowheads="1"/>
          </p:cNvSpPr>
          <p:nvPr/>
        </p:nvSpPr>
        <p:spPr bwMode="auto">
          <a:xfrm>
            <a:off x="4286250" y="6334125"/>
            <a:ext cx="989013" cy="304800"/>
          </a:xfrm>
          <a:prstGeom prst="rect">
            <a:avLst/>
          </a:prstGeom>
          <a:noFill/>
          <a:ln w="9525">
            <a:noFill/>
            <a:miter lim="800000"/>
            <a:headEnd/>
            <a:tailEnd/>
          </a:ln>
        </p:spPr>
        <p:txBody>
          <a:bodyPr wrap="none">
            <a:spAutoFit/>
          </a:bodyPr>
          <a:lstStyle/>
          <a:p>
            <a:pPr algn="ctr"/>
            <a:r>
              <a:rPr lang="en-US" sz="1400">
                <a:solidFill>
                  <a:srgbClr val="333399"/>
                </a:solidFill>
                <a:latin typeface="Verdana" pitchFamily="34" charset="0"/>
              </a:rPr>
              <a:t>Moment</a:t>
            </a:r>
          </a:p>
        </p:txBody>
      </p:sp>
      <p:sp>
        <p:nvSpPr>
          <p:cNvPr id="28720" name="Text Box 106"/>
          <p:cNvSpPr txBox="1">
            <a:spLocks noChangeArrowheads="1"/>
          </p:cNvSpPr>
          <p:nvPr/>
        </p:nvSpPr>
        <p:spPr bwMode="auto">
          <a:xfrm>
            <a:off x="6896100" y="1570038"/>
            <a:ext cx="855663" cy="260350"/>
          </a:xfrm>
          <a:prstGeom prst="rect">
            <a:avLst/>
          </a:prstGeom>
          <a:noFill/>
          <a:ln w="9525">
            <a:noFill/>
            <a:miter lim="800000"/>
            <a:headEnd/>
            <a:tailEnd/>
          </a:ln>
        </p:spPr>
        <p:txBody>
          <a:bodyPr wrap="none">
            <a:spAutoFit/>
          </a:bodyPr>
          <a:lstStyle/>
          <a:p>
            <a:pPr algn="ctr"/>
            <a:r>
              <a:rPr lang="en-US" sz="1100">
                <a:latin typeface="Verdana" pitchFamily="34" charset="0"/>
              </a:rPr>
              <a:t>(%MAC)</a:t>
            </a:r>
          </a:p>
        </p:txBody>
      </p:sp>
      <p:sp>
        <p:nvSpPr>
          <p:cNvPr id="99" name="Line 89"/>
          <p:cNvSpPr>
            <a:spLocks noChangeShapeType="1"/>
          </p:cNvSpPr>
          <p:nvPr/>
        </p:nvSpPr>
        <p:spPr bwMode="auto">
          <a:xfrm flipV="1">
            <a:off x="2501901" y="2514602"/>
            <a:ext cx="2933700" cy="596900"/>
          </a:xfrm>
          <a:prstGeom prst="line">
            <a:avLst/>
          </a:prstGeom>
          <a:noFill/>
          <a:ln w="28575">
            <a:solidFill>
              <a:schemeClr val="tx1"/>
            </a:solidFill>
            <a:prstDash val="dash"/>
            <a:round/>
            <a:headEnd/>
            <a:tailEnd/>
          </a:ln>
        </p:spPr>
        <p:txBody>
          <a:bodyPr anchor="ctr">
            <a:spAutoFit/>
          </a:bodyPr>
          <a:lstStyle/>
          <a:p>
            <a:endParaRPr lang="en-US"/>
          </a:p>
        </p:txBody>
      </p:sp>
      <p:grpSp>
        <p:nvGrpSpPr>
          <p:cNvPr id="100" name="Group 51"/>
          <p:cNvGrpSpPr>
            <a:grpSpLocks/>
          </p:cNvGrpSpPr>
          <p:nvPr/>
        </p:nvGrpSpPr>
        <p:grpSpPr bwMode="auto">
          <a:xfrm>
            <a:off x="3890962" y="2800350"/>
            <a:ext cx="549275" cy="2270125"/>
            <a:chOff x="2441" y="1756"/>
            <a:chExt cx="368" cy="1462"/>
          </a:xfrm>
        </p:grpSpPr>
        <p:sp>
          <p:nvSpPr>
            <p:cNvPr id="101" name="Freeform 52"/>
            <p:cNvSpPr>
              <a:spLocks/>
            </p:cNvSpPr>
            <p:nvPr/>
          </p:nvSpPr>
          <p:spPr bwMode="auto">
            <a:xfrm>
              <a:off x="2546" y="2477"/>
              <a:ext cx="263" cy="741"/>
            </a:xfrm>
            <a:custGeom>
              <a:avLst/>
              <a:gdLst>
                <a:gd name="T0" fmla="*/ 32 w 263"/>
                <a:gd name="T1" fmla="*/ 741 h 741"/>
                <a:gd name="T2" fmla="*/ 13 w 263"/>
                <a:gd name="T3" fmla="*/ 652 h 741"/>
                <a:gd name="T4" fmla="*/ 3 w 263"/>
                <a:gd name="T5" fmla="*/ 562 h 741"/>
                <a:gd name="T6" fmla="*/ 3 w 263"/>
                <a:gd name="T7" fmla="*/ 433 h 741"/>
                <a:gd name="T8" fmla="*/ 19 w 263"/>
                <a:gd name="T9" fmla="*/ 319 h 741"/>
                <a:gd name="T10" fmla="*/ 48 w 263"/>
                <a:gd name="T11" fmla="*/ 231 h 741"/>
                <a:gd name="T12" fmla="*/ 97 w 263"/>
                <a:gd name="T13" fmla="*/ 150 h 741"/>
                <a:gd name="T14" fmla="*/ 172 w 263"/>
                <a:gd name="T15" fmla="*/ 71 h 741"/>
                <a:gd name="T16" fmla="*/ 263 w 263"/>
                <a:gd name="T17" fmla="*/ 0 h 74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3"/>
                <a:gd name="T28" fmla="*/ 0 h 741"/>
                <a:gd name="T29" fmla="*/ 263 w 263"/>
                <a:gd name="T30" fmla="*/ 741 h 74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3" h="741">
                  <a:moveTo>
                    <a:pt x="32" y="741"/>
                  </a:moveTo>
                  <a:cubicBezTo>
                    <a:pt x="29" y="726"/>
                    <a:pt x="18" y="682"/>
                    <a:pt x="13" y="652"/>
                  </a:cubicBezTo>
                  <a:cubicBezTo>
                    <a:pt x="8" y="622"/>
                    <a:pt x="5" y="598"/>
                    <a:pt x="3" y="562"/>
                  </a:cubicBezTo>
                  <a:cubicBezTo>
                    <a:pt x="1" y="526"/>
                    <a:pt x="0" y="473"/>
                    <a:pt x="3" y="433"/>
                  </a:cubicBezTo>
                  <a:cubicBezTo>
                    <a:pt x="6" y="393"/>
                    <a:pt x="12" y="353"/>
                    <a:pt x="19" y="319"/>
                  </a:cubicBezTo>
                  <a:cubicBezTo>
                    <a:pt x="26" y="285"/>
                    <a:pt x="35" y="259"/>
                    <a:pt x="48" y="231"/>
                  </a:cubicBezTo>
                  <a:cubicBezTo>
                    <a:pt x="61" y="203"/>
                    <a:pt x="76" y="177"/>
                    <a:pt x="97" y="150"/>
                  </a:cubicBezTo>
                  <a:cubicBezTo>
                    <a:pt x="118" y="123"/>
                    <a:pt x="144" y="96"/>
                    <a:pt x="172" y="71"/>
                  </a:cubicBezTo>
                  <a:cubicBezTo>
                    <a:pt x="200" y="46"/>
                    <a:pt x="248" y="12"/>
                    <a:pt x="263" y="0"/>
                  </a:cubicBezTo>
                </a:path>
              </a:pathLst>
            </a:custGeom>
            <a:noFill/>
            <a:ln w="12700" cap="flat" cmpd="sng">
              <a:solidFill>
                <a:schemeClr val="tx1"/>
              </a:solidFill>
              <a:prstDash val="solid"/>
              <a:round/>
              <a:headEnd type="none" w="med" len="med"/>
              <a:tailEnd type="none" w="med" len="med"/>
            </a:ln>
          </p:spPr>
          <p:txBody>
            <a:bodyPr anchor="ctr">
              <a:spAutoFit/>
            </a:bodyPr>
            <a:lstStyle/>
            <a:p>
              <a:endParaRPr lang="en-US"/>
            </a:p>
          </p:txBody>
        </p:sp>
        <p:sp>
          <p:nvSpPr>
            <p:cNvPr id="102" name="Freeform 53"/>
            <p:cNvSpPr>
              <a:spLocks/>
            </p:cNvSpPr>
            <p:nvPr/>
          </p:nvSpPr>
          <p:spPr bwMode="auto">
            <a:xfrm>
              <a:off x="2441" y="1756"/>
              <a:ext cx="368" cy="726"/>
            </a:xfrm>
            <a:custGeom>
              <a:avLst/>
              <a:gdLst>
                <a:gd name="T0" fmla="*/ 0 w 368"/>
                <a:gd name="T1" fmla="*/ 0 h 726"/>
                <a:gd name="T2" fmla="*/ 57 w 368"/>
                <a:gd name="T3" fmla="*/ 102 h 726"/>
                <a:gd name="T4" fmla="*/ 117 w 368"/>
                <a:gd name="T5" fmla="*/ 213 h 726"/>
                <a:gd name="T6" fmla="*/ 168 w 368"/>
                <a:gd name="T7" fmla="*/ 307 h 726"/>
                <a:gd name="T8" fmla="*/ 224 w 368"/>
                <a:gd name="T9" fmla="*/ 425 h 726"/>
                <a:gd name="T10" fmla="*/ 282 w 368"/>
                <a:gd name="T11" fmla="*/ 545 h 726"/>
                <a:gd name="T12" fmla="*/ 336 w 368"/>
                <a:gd name="T13" fmla="*/ 660 h 726"/>
                <a:gd name="T14" fmla="*/ 368 w 368"/>
                <a:gd name="T15" fmla="*/ 726 h 726"/>
                <a:gd name="T16" fmla="*/ 0 60000 65536"/>
                <a:gd name="T17" fmla="*/ 0 60000 65536"/>
                <a:gd name="T18" fmla="*/ 0 60000 65536"/>
                <a:gd name="T19" fmla="*/ 0 60000 65536"/>
                <a:gd name="T20" fmla="*/ 0 60000 65536"/>
                <a:gd name="T21" fmla="*/ 0 60000 65536"/>
                <a:gd name="T22" fmla="*/ 0 60000 65536"/>
                <a:gd name="T23" fmla="*/ 0 60000 65536"/>
                <a:gd name="T24" fmla="*/ 0 w 368"/>
                <a:gd name="T25" fmla="*/ 0 h 726"/>
                <a:gd name="T26" fmla="*/ 368 w 368"/>
                <a:gd name="T27" fmla="*/ 726 h 7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68" h="726">
                  <a:moveTo>
                    <a:pt x="0" y="0"/>
                  </a:moveTo>
                  <a:cubicBezTo>
                    <a:pt x="10" y="17"/>
                    <a:pt x="37" y="66"/>
                    <a:pt x="57" y="102"/>
                  </a:cubicBezTo>
                  <a:cubicBezTo>
                    <a:pt x="77" y="138"/>
                    <a:pt x="99" y="179"/>
                    <a:pt x="117" y="213"/>
                  </a:cubicBezTo>
                  <a:cubicBezTo>
                    <a:pt x="135" y="247"/>
                    <a:pt x="150" y="272"/>
                    <a:pt x="168" y="307"/>
                  </a:cubicBezTo>
                  <a:cubicBezTo>
                    <a:pt x="186" y="342"/>
                    <a:pt x="205" y="385"/>
                    <a:pt x="224" y="425"/>
                  </a:cubicBezTo>
                  <a:cubicBezTo>
                    <a:pt x="243" y="465"/>
                    <a:pt x="263" y="506"/>
                    <a:pt x="282" y="545"/>
                  </a:cubicBezTo>
                  <a:cubicBezTo>
                    <a:pt x="301" y="584"/>
                    <a:pt x="322" y="630"/>
                    <a:pt x="336" y="660"/>
                  </a:cubicBezTo>
                  <a:cubicBezTo>
                    <a:pt x="350" y="690"/>
                    <a:pt x="361" y="712"/>
                    <a:pt x="368" y="726"/>
                  </a:cubicBezTo>
                </a:path>
              </a:pathLst>
            </a:custGeom>
            <a:noFill/>
            <a:ln w="12700" cap="flat" cmpd="sng">
              <a:solidFill>
                <a:schemeClr val="tx1"/>
              </a:solidFill>
              <a:prstDash val="solid"/>
              <a:round/>
              <a:headEnd type="none" w="med" len="med"/>
              <a:tailEnd type="none" w="med" len="med"/>
            </a:ln>
          </p:spPr>
          <p:txBody>
            <a:bodyPr anchor="ctr">
              <a:spAutoFit/>
            </a:bodyPr>
            <a:lstStyle/>
            <a:p>
              <a:endParaRPr lang="en-US"/>
            </a:p>
          </p:txBody>
        </p:sp>
      </p:grpSp>
      <p:sp>
        <p:nvSpPr>
          <p:cNvPr id="103" name="Line 103"/>
          <p:cNvSpPr>
            <a:spLocks noChangeShapeType="1"/>
          </p:cNvSpPr>
          <p:nvPr/>
        </p:nvSpPr>
        <p:spPr bwMode="auto">
          <a:xfrm flipH="1">
            <a:off x="2997200" y="2254251"/>
            <a:ext cx="1016000" cy="1377950"/>
          </a:xfrm>
          <a:prstGeom prst="line">
            <a:avLst/>
          </a:prstGeom>
          <a:noFill/>
          <a:ln w="28575">
            <a:solidFill>
              <a:schemeClr val="tx1"/>
            </a:solidFill>
            <a:prstDash val="dash"/>
            <a:round/>
            <a:headEnd/>
            <a:tailEnd/>
          </a:ln>
        </p:spPr>
        <p:txBody>
          <a:bodyPr anchor="ctr">
            <a:spAutoFit/>
          </a:bodyPr>
          <a:lstStyle/>
          <a:p>
            <a:endParaRPr lang="en-US"/>
          </a:p>
        </p:txBody>
      </p:sp>
      <p:sp>
        <p:nvSpPr>
          <p:cNvPr id="107" name="Line 96"/>
          <p:cNvSpPr>
            <a:spLocks noChangeShapeType="1"/>
          </p:cNvSpPr>
          <p:nvPr/>
        </p:nvSpPr>
        <p:spPr bwMode="auto">
          <a:xfrm flipH="1" flipV="1">
            <a:off x="4648203" y="2781282"/>
            <a:ext cx="1968501" cy="368297"/>
          </a:xfrm>
          <a:prstGeom prst="line">
            <a:avLst/>
          </a:prstGeom>
          <a:noFill/>
          <a:ln w="28575">
            <a:solidFill>
              <a:schemeClr val="tx1"/>
            </a:solidFill>
            <a:prstDash val="dash"/>
            <a:round/>
            <a:headEnd/>
            <a:tailEnd/>
          </a:ln>
        </p:spPr>
        <p:txBody>
          <a:bodyPr anchor="ctr">
            <a:spAutoFit/>
          </a:bodyPr>
          <a:lstStyle/>
          <a:p>
            <a:endParaRPr lang="en-US"/>
          </a:p>
        </p:txBody>
      </p:sp>
      <p:grpSp>
        <p:nvGrpSpPr>
          <p:cNvPr id="108" name="Group 102"/>
          <p:cNvGrpSpPr>
            <a:grpSpLocks/>
          </p:cNvGrpSpPr>
          <p:nvPr/>
        </p:nvGrpSpPr>
        <p:grpSpPr bwMode="auto">
          <a:xfrm>
            <a:off x="4927600" y="3543300"/>
            <a:ext cx="1663700" cy="2768600"/>
            <a:chOff x="3104" y="2232"/>
            <a:chExt cx="1048" cy="1744"/>
          </a:xfrm>
        </p:grpSpPr>
        <p:sp>
          <p:nvSpPr>
            <p:cNvPr id="109" name="Line 103"/>
            <p:cNvSpPr>
              <a:spLocks noChangeShapeType="1"/>
            </p:cNvSpPr>
            <p:nvPr/>
          </p:nvSpPr>
          <p:spPr bwMode="auto">
            <a:xfrm flipH="1">
              <a:off x="3104" y="2232"/>
              <a:ext cx="1048" cy="1744"/>
            </a:xfrm>
            <a:prstGeom prst="line">
              <a:avLst/>
            </a:prstGeom>
            <a:noFill/>
            <a:ln w="38100">
              <a:solidFill>
                <a:srgbClr val="000099"/>
              </a:solidFill>
              <a:prstDash val="sysDot"/>
              <a:round/>
              <a:headEnd/>
              <a:tailEnd/>
            </a:ln>
          </p:spPr>
          <p:txBody>
            <a:bodyPr anchor="ctr">
              <a:spAutoFit/>
            </a:bodyPr>
            <a:lstStyle/>
            <a:p>
              <a:endParaRPr lang="en-US"/>
            </a:p>
          </p:txBody>
        </p:sp>
        <p:sp>
          <p:nvSpPr>
            <p:cNvPr id="110" name="Text Box 104"/>
            <p:cNvSpPr txBox="1">
              <a:spLocks noChangeArrowheads="1"/>
            </p:cNvSpPr>
            <p:nvPr/>
          </p:nvSpPr>
          <p:spPr bwMode="auto">
            <a:xfrm rot="-3515459">
              <a:off x="3523" y="2720"/>
              <a:ext cx="927" cy="192"/>
            </a:xfrm>
            <a:prstGeom prst="rect">
              <a:avLst/>
            </a:prstGeom>
            <a:noFill/>
            <a:ln w="9525">
              <a:noFill/>
              <a:miter lim="800000"/>
              <a:headEnd/>
              <a:tailEnd/>
            </a:ln>
          </p:spPr>
          <p:txBody>
            <a:bodyPr wrap="none">
              <a:spAutoFit/>
            </a:bodyPr>
            <a:lstStyle/>
            <a:p>
              <a:pPr algn="ctr"/>
              <a:r>
                <a:rPr lang="en-US" sz="1400">
                  <a:solidFill>
                    <a:srgbClr val="000099"/>
                  </a:solidFill>
                  <a:latin typeface="Arial" charset="0"/>
                </a:rPr>
                <a:t> Takeoff Tip-Up</a:t>
              </a:r>
            </a:p>
          </p:txBody>
        </p:sp>
      </p:grpSp>
    </p:spTree>
    <p:extLst>
      <p:ext uri="{BB962C8B-B14F-4D97-AF65-F5344CB8AC3E}">
        <p14:creationId xmlns:p14="http://schemas.microsoft.com/office/powerpoint/2010/main" val="3319238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8"/>
                                        </p:tgtEl>
                                        <p:attrNameLst>
                                          <p:attrName>style.visibility</p:attrName>
                                        </p:attrNameLst>
                                      </p:cBhvr>
                                      <p:to>
                                        <p:strVal val="visible"/>
                                      </p:to>
                                    </p:set>
                                    <p:animEffect transition="in" filter="dissolve">
                                      <p:cBhvr>
                                        <p:cTn id="7"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Text Box 11"/>
          <p:cNvSpPr txBox="1">
            <a:spLocks noChangeArrowheads="1"/>
          </p:cNvSpPr>
          <p:nvPr/>
        </p:nvSpPr>
        <p:spPr bwMode="auto">
          <a:xfrm>
            <a:off x="2211957" y="5814660"/>
            <a:ext cx="6714962" cy="984885"/>
          </a:xfrm>
          <a:prstGeom prst="rect">
            <a:avLst/>
          </a:prstGeom>
          <a:noFill/>
          <a:ln w="9525">
            <a:noFill/>
            <a:miter lim="800000"/>
            <a:headEnd/>
            <a:tailEnd/>
          </a:ln>
        </p:spPr>
        <p:txBody>
          <a:bodyPr wrap="square" lIns="0" tIns="0" rIns="0" bIns="0">
            <a:spAutoFit/>
          </a:bodyPr>
          <a:lstStyle/>
          <a:p>
            <a:pPr>
              <a:lnSpc>
                <a:spcPct val="90000"/>
              </a:lnSpc>
              <a:buFont typeface="Symbol" pitchFamily="18" charset="2"/>
              <a:buChar char="S"/>
              <a:tabLst>
                <a:tab pos="749300" algn="l"/>
                <a:tab pos="1290638" algn="ctr"/>
              </a:tabLst>
            </a:pPr>
            <a:r>
              <a:rPr lang="en-US" sz="1600" dirty="0">
                <a:latin typeface="Arial" charset="0"/>
              </a:rPr>
              <a:t>M </a:t>
            </a:r>
            <a:r>
              <a:rPr lang="en-US" sz="1600" baseline="-12000" dirty="0">
                <a:latin typeface="Arial" charset="0"/>
              </a:rPr>
              <a:t>MLG</a:t>
            </a:r>
            <a:r>
              <a:rPr lang="en-US" sz="1200" dirty="0">
                <a:latin typeface="Arial" charset="0"/>
              </a:rPr>
              <a:t> 	</a:t>
            </a:r>
            <a:r>
              <a:rPr lang="en-US" sz="1600" dirty="0">
                <a:latin typeface="Arial" charset="0"/>
              </a:rPr>
              <a:t>= W (B.A. </a:t>
            </a:r>
            <a:r>
              <a:rPr lang="en-US" sz="1600" baseline="-12000" dirty="0">
                <a:latin typeface="Arial" charset="0"/>
              </a:rPr>
              <a:t>MLG</a:t>
            </a:r>
            <a:r>
              <a:rPr lang="en-US" sz="1200" dirty="0">
                <a:latin typeface="Arial" charset="0"/>
              </a:rPr>
              <a:t> </a:t>
            </a:r>
            <a:r>
              <a:rPr lang="en-US" sz="1600" dirty="0">
                <a:latin typeface="Arial" charset="0"/>
              </a:rPr>
              <a:t>– B.A. </a:t>
            </a:r>
            <a:r>
              <a:rPr lang="en-US" sz="1600" baseline="-12000" dirty="0">
                <a:latin typeface="Arial" charset="0"/>
              </a:rPr>
              <a:t>C.G.</a:t>
            </a:r>
            <a:r>
              <a:rPr lang="en-US" sz="1600" dirty="0">
                <a:latin typeface="Arial" charset="0"/>
              </a:rPr>
              <a:t>) – </a:t>
            </a:r>
            <a:r>
              <a:rPr lang="en-US" sz="1600" dirty="0" err="1" smtClean="0">
                <a:latin typeface="Arial" charset="0"/>
              </a:rPr>
              <a:t>T</a:t>
            </a:r>
            <a:r>
              <a:rPr lang="en-US" sz="1600" dirty="0" err="1" smtClean="0">
                <a:latin typeface="Symbol" pitchFamily="18" charset="2"/>
              </a:rPr>
              <a:t>D</a:t>
            </a:r>
            <a:r>
              <a:rPr lang="en-US" sz="1600" dirty="0" err="1" smtClean="0">
                <a:latin typeface="Arial" charset="0"/>
              </a:rPr>
              <a:t>h</a:t>
            </a:r>
            <a:r>
              <a:rPr lang="en-US" sz="1600" dirty="0" smtClean="0">
                <a:latin typeface="Arial" charset="0"/>
              </a:rPr>
              <a:t> – L</a:t>
            </a:r>
            <a:r>
              <a:rPr lang="en-US" sz="1600" baseline="-12000" dirty="0" smtClean="0">
                <a:latin typeface="Arial" charset="0"/>
              </a:rPr>
              <a:t>NLG </a:t>
            </a:r>
            <a:r>
              <a:rPr lang="en-US" sz="1600" dirty="0">
                <a:latin typeface="Arial" charset="0"/>
              </a:rPr>
              <a:t>(B.A.</a:t>
            </a:r>
            <a:r>
              <a:rPr lang="en-US" sz="1600" baseline="-12000" dirty="0">
                <a:latin typeface="Arial" charset="0"/>
              </a:rPr>
              <a:t> MLG</a:t>
            </a:r>
            <a:r>
              <a:rPr lang="en-US" sz="1200" dirty="0">
                <a:latin typeface="Arial" charset="0"/>
              </a:rPr>
              <a:t> </a:t>
            </a:r>
            <a:r>
              <a:rPr lang="en-US" sz="1600" dirty="0">
                <a:latin typeface="Arial" charset="0"/>
              </a:rPr>
              <a:t>– B.A.</a:t>
            </a:r>
            <a:r>
              <a:rPr lang="en-US" sz="1600" baseline="-12000" dirty="0">
                <a:latin typeface="Arial" charset="0"/>
              </a:rPr>
              <a:t> NLG</a:t>
            </a:r>
            <a:r>
              <a:rPr lang="en-US" sz="1600" dirty="0">
                <a:latin typeface="Arial" charset="0"/>
              </a:rPr>
              <a:t>) = 0</a:t>
            </a:r>
          </a:p>
          <a:p>
            <a:pPr>
              <a:lnSpc>
                <a:spcPct val="90000"/>
              </a:lnSpc>
              <a:spcBef>
                <a:spcPct val="100000"/>
              </a:spcBef>
              <a:spcAft>
                <a:spcPct val="25000"/>
              </a:spcAft>
              <a:buFont typeface="Symbol" pitchFamily="18" charset="2"/>
              <a:buNone/>
              <a:tabLst>
                <a:tab pos="749300" algn="l"/>
                <a:tab pos="1290638" algn="ctr"/>
              </a:tabLst>
            </a:pPr>
            <a:r>
              <a:rPr lang="en-US" sz="1600" dirty="0">
                <a:latin typeface="Arial" charset="0"/>
              </a:rPr>
              <a:t>  L</a:t>
            </a:r>
            <a:r>
              <a:rPr lang="en-US" sz="1600" baseline="-12000" dirty="0">
                <a:latin typeface="Arial" charset="0"/>
              </a:rPr>
              <a:t>NLG</a:t>
            </a:r>
            <a:r>
              <a:rPr lang="en-US" sz="1600" dirty="0">
                <a:latin typeface="Arial" charset="0"/>
              </a:rPr>
              <a:t> 	= W (B.A. </a:t>
            </a:r>
            <a:r>
              <a:rPr lang="en-US" sz="1600" baseline="-12000" dirty="0">
                <a:latin typeface="Arial" charset="0"/>
              </a:rPr>
              <a:t>MLG</a:t>
            </a:r>
            <a:r>
              <a:rPr lang="en-US" sz="1200" dirty="0">
                <a:latin typeface="Arial" charset="0"/>
              </a:rPr>
              <a:t> </a:t>
            </a:r>
            <a:r>
              <a:rPr lang="en-US" sz="1600" dirty="0">
                <a:latin typeface="Arial" charset="0"/>
              </a:rPr>
              <a:t>– B.A. </a:t>
            </a:r>
            <a:r>
              <a:rPr lang="en-US" sz="1600" baseline="-12000" dirty="0">
                <a:latin typeface="Arial" charset="0"/>
              </a:rPr>
              <a:t>C.G</a:t>
            </a:r>
            <a:r>
              <a:rPr lang="en-US" sz="1600" baseline="-12000" dirty="0" smtClean="0">
                <a:latin typeface="Arial" charset="0"/>
              </a:rPr>
              <a:t>.</a:t>
            </a:r>
            <a:r>
              <a:rPr lang="en-US" sz="1600" dirty="0" smtClean="0">
                <a:latin typeface="Arial" charset="0"/>
              </a:rPr>
              <a:t>) – </a:t>
            </a:r>
            <a:r>
              <a:rPr lang="en-US" sz="1600" dirty="0" err="1" smtClean="0">
                <a:latin typeface="Arial" charset="0"/>
              </a:rPr>
              <a:t>T</a:t>
            </a:r>
            <a:r>
              <a:rPr lang="en-US" sz="1600" dirty="0" err="1" smtClean="0">
                <a:latin typeface="Symbol" pitchFamily="18" charset="2"/>
              </a:rPr>
              <a:t>D</a:t>
            </a:r>
            <a:r>
              <a:rPr lang="en-US" sz="1600" dirty="0" err="1" smtClean="0">
                <a:latin typeface="Arial" charset="0"/>
              </a:rPr>
              <a:t>h</a:t>
            </a:r>
            <a:r>
              <a:rPr lang="en-US" sz="1600" dirty="0" smtClean="0">
                <a:latin typeface="Arial" charset="0"/>
              </a:rPr>
              <a:t> </a:t>
            </a:r>
            <a:endParaRPr lang="en-US" sz="1600" dirty="0">
              <a:latin typeface="Arial" charset="0"/>
            </a:endParaRPr>
          </a:p>
          <a:p>
            <a:pPr>
              <a:lnSpc>
                <a:spcPct val="90000"/>
              </a:lnSpc>
              <a:spcBef>
                <a:spcPct val="5000"/>
              </a:spcBef>
              <a:spcAft>
                <a:spcPct val="25000"/>
              </a:spcAft>
              <a:buFont typeface="Symbol" pitchFamily="18" charset="2"/>
              <a:buNone/>
              <a:tabLst>
                <a:tab pos="749300" algn="l"/>
                <a:tab pos="1290638" algn="ctr"/>
              </a:tabLst>
            </a:pPr>
            <a:r>
              <a:rPr lang="en-US" sz="1600" dirty="0">
                <a:latin typeface="Arial" charset="0"/>
              </a:rPr>
              <a:t>                 </a:t>
            </a:r>
            <a:r>
              <a:rPr lang="en-US" sz="1600" dirty="0" smtClean="0">
                <a:latin typeface="Arial" charset="0"/>
              </a:rPr>
              <a:t>    </a:t>
            </a:r>
            <a:r>
              <a:rPr lang="en-US" sz="1600" dirty="0">
                <a:latin typeface="Arial" charset="0"/>
              </a:rPr>
              <a:t>(B.A.</a:t>
            </a:r>
            <a:r>
              <a:rPr lang="en-US" sz="1600" baseline="-12000" dirty="0">
                <a:latin typeface="Arial" charset="0"/>
              </a:rPr>
              <a:t> MLG</a:t>
            </a:r>
            <a:r>
              <a:rPr lang="en-US" sz="1200" dirty="0">
                <a:latin typeface="Arial" charset="0"/>
              </a:rPr>
              <a:t> </a:t>
            </a:r>
            <a:r>
              <a:rPr lang="en-US" sz="1600" dirty="0">
                <a:latin typeface="Arial" charset="0"/>
              </a:rPr>
              <a:t>– B.A.</a:t>
            </a:r>
            <a:r>
              <a:rPr lang="en-US" sz="1600" baseline="-12000" dirty="0">
                <a:latin typeface="Arial" charset="0"/>
              </a:rPr>
              <a:t> NLG</a:t>
            </a:r>
            <a:r>
              <a:rPr lang="en-US" sz="1600" dirty="0">
                <a:latin typeface="Arial" charset="0"/>
              </a:rPr>
              <a:t>)</a:t>
            </a:r>
          </a:p>
        </p:txBody>
      </p:sp>
      <p:grpSp>
        <p:nvGrpSpPr>
          <p:cNvPr id="55" name="Group 37"/>
          <p:cNvGrpSpPr>
            <a:grpSpLocks/>
          </p:cNvGrpSpPr>
          <p:nvPr/>
        </p:nvGrpSpPr>
        <p:grpSpPr bwMode="auto">
          <a:xfrm>
            <a:off x="474663" y="4889584"/>
            <a:ext cx="8504237" cy="1652588"/>
            <a:chOff x="227" y="2157"/>
            <a:chExt cx="5357" cy="1041"/>
          </a:xfrm>
        </p:grpSpPr>
        <p:sp>
          <p:nvSpPr>
            <p:cNvPr id="56" name="Text Box 24"/>
            <p:cNvSpPr txBox="1">
              <a:spLocks noChangeArrowheads="1"/>
            </p:cNvSpPr>
            <p:nvPr/>
          </p:nvSpPr>
          <p:spPr bwMode="auto">
            <a:xfrm>
              <a:off x="227" y="2157"/>
              <a:ext cx="5357" cy="458"/>
            </a:xfrm>
            <a:prstGeom prst="rect">
              <a:avLst/>
            </a:prstGeom>
            <a:noFill/>
            <a:ln w="9525">
              <a:noFill/>
              <a:miter lim="800000"/>
              <a:headEnd/>
              <a:tailEnd/>
            </a:ln>
          </p:spPr>
          <p:txBody>
            <a:bodyPr lIns="0" tIns="0" rIns="0" bIns="0">
              <a:spAutoFit/>
            </a:bodyPr>
            <a:lstStyle/>
            <a:p>
              <a:pPr>
                <a:lnSpc>
                  <a:spcPct val="155000"/>
                </a:lnSpc>
                <a:spcAft>
                  <a:spcPct val="40000"/>
                </a:spcAft>
              </a:pPr>
              <a:r>
                <a:rPr lang="en-US" sz="1600" u="sng" dirty="0"/>
                <a:t>BRAKE RELEASE TIP-UP</a:t>
              </a:r>
            </a:p>
            <a:p>
              <a:r>
                <a:rPr lang="en-US" sz="1600" dirty="0"/>
                <a:t>For the airplane to be in equilibrium, the sum  of the moments about the </a:t>
              </a:r>
              <a:r>
                <a:rPr lang="en-US" sz="1600" dirty="0" smtClean="0"/>
                <a:t>main landing gear </a:t>
              </a:r>
              <a:r>
                <a:rPr lang="en-US" sz="1600" dirty="0"/>
                <a:t>must = 0 :</a:t>
              </a:r>
            </a:p>
          </p:txBody>
        </p:sp>
        <p:sp>
          <p:nvSpPr>
            <p:cNvPr id="57" name="Line 26"/>
            <p:cNvSpPr>
              <a:spLocks noChangeShapeType="1"/>
            </p:cNvSpPr>
            <p:nvPr/>
          </p:nvSpPr>
          <p:spPr bwMode="auto">
            <a:xfrm>
              <a:off x="1849" y="3198"/>
              <a:ext cx="1821" cy="0"/>
            </a:xfrm>
            <a:prstGeom prst="line">
              <a:avLst/>
            </a:prstGeom>
            <a:noFill/>
            <a:ln w="12700">
              <a:solidFill>
                <a:schemeClr val="tx1"/>
              </a:solidFill>
              <a:round/>
              <a:headEnd/>
              <a:tailEnd/>
            </a:ln>
          </p:spPr>
          <p:txBody>
            <a:bodyPr/>
            <a:lstStyle/>
            <a:p>
              <a:endParaRPr lang="en-US"/>
            </a:p>
          </p:txBody>
        </p:sp>
      </p:grpSp>
      <p:grpSp>
        <p:nvGrpSpPr>
          <p:cNvPr id="36" name="Group 38"/>
          <p:cNvGrpSpPr>
            <a:grpSpLocks/>
          </p:cNvGrpSpPr>
          <p:nvPr/>
        </p:nvGrpSpPr>
        <p:grpSpPr bwMode="auto">
          <a:xfrm>
            <a:off x="1749912" y="2489746"/>
            <a:ext cx="5446713" cy="2370138"/>
            <a:chOff x="1534" y="724"/>
            <a:chExt cx="3431" cy="1493"/>
          </a:xfrm>
        </p:grpSpPr>
        <p:pic>
          <p:nvPicPr>
            <p:cNvPr id="37" name="Picture 4" descr="767-300 left_top"/>
            <p:cNvPicPr>
              <a:picLocks noChangeAspect="1" noChangeArrowheads="1"/>
            </p:cNvPicPr>
            <p:nvPr/>
          </p:nvPicPr>
          <p:blipFill>
            <a:blip r:embed="rId3" cstate="print"/>
            <a:srcRect/>
            <a:stretch>
              <a:fillRect/>
            </a:stretch>
          </p:blipFill>
          <p:spPr bwMode="auto">
            <a:xfrm>
              <a:off x="1534" y="724"/>
              <a:ext cx="3431" cy="1000"/>
            </a:xfrm>
            <a:prstGeom prst="rect">
              <a:avLst/>
            </a:prstGeom>
            <a:noFill/>
            <a:ln w="9525">
              <a:noFill/>
              <a:miter lim="800000"/>
              <a:headEnd/>
              <a:tailEnd/>
            </a:ln>
          </p:spPr>
        </p:pic>
        <p:sp>
          <p:nvSpPr>
            <p:cNvPr id="38" name="Text Box 5"/>
            <p:cNvSpPr txBox="1">
              <a:spLocks noChangeArrowheads="1"/>
            </p:cNvSpPr>
            <p:nvPr/>
          </p:nvSpPr>
          <p:spPr bwMode="auto">
            <a:xfrm>
              <a:off x="3269" y="2005"/>
              <a:ext cx="671" cy="212"/>
            </a:xfrm>
            <a:prstGeom prst="rect">
              <a:avLst/>
            </a:prstGeom>
            <a:noFill/>
            <a:ln w="9525">
              <a:noFill/>
              <a:miter lim="800000"/>
              <a:headEnd/>
              <a:tailEnd/>
            </a:ln>
          </p:spPr>
          <p:txBody>
            <a:bodyPr wrap="none">
              <a:spAutoFit/>
            </a:bodyPr>
            <a:lstStyle/>
            <a:p>
              <a:r>
                <a:rPr lang="en-US" sz="1600" dirty="0">
                  <a:latin typeface="Arial" charset="0"/>
                </a:rPr>
                <a:t>Load </a:t>
              </a:r>
              <a:r>
                <a:rPr lang="en-US" sz="1800" baseline="-12000" dirty="0">
                  <a:latin typeface="Arial" charset="0"/>
                </a:rPr>
                <a:t>MLG</a:t>
              </a:r>
            </a:p>
          </p:txBody>
        </p:sp>
        <p:sp>
          <p:nvSpPr>
            <p:cNvPr id="39" name="Line 6"/>
            <p:cNvSpPr>
              <a:spLocks noChangeShapeType="1"/>
            </p:cNvSpPr>
            <p:nvPr/>
          </p:nvSpPr>
          <p:spPr bwMode="auto">
            <a:xfrm rot="10800000">
              <a:off x="3242" y="1701"/>
              <a:ext cx="1" cy="425"/>
            </a:xfrm>
            <a:prstGeom prst="line">
              <a:avLst/>
            </a:prstGeom>
            <a:noFill/>
            <a:ln w="38100">
              <a:solidFill>
                <a:srgbClr val="FF3300"/>
              </a:solidFill>
              <a:round/>
              <a:headEnd/>
              <a:tailEnd type="triangle" w="sm" len="med"/>
            </a:ln>
          </p:spPr>
          <p:txBody>
            <a:bodyPr/>
            <a:lstStyle/>
            <a:p>
              <a:endParaRPr lang="en-US"/>
            </a:p>
          </p:txBody>
        </p:sp>
        <p:sp>
          <p:nvSpPr>
            <p:cNvPr id="40" name="Text Box 7"/>
            <p:cNvSpPr txBox="1">
              <a:spLocks noChangeArrowheads="1"/>
            </p:cNvSpPr>
            <p:nvPr/>
          </p:nvSpPr>
          <p:spPr bwMode="auto">
            <a:xfrm>
              <a:off x="1602" y="1933"/>
              <a:ext cx="660" cy="212"/>
            </a:xfrm>
            <a:prstGeom prst="rect">
              <a:avLst/>
            </a:prstGeom>
            <a:noFill/>
            <a:ln w="9525">
              <a:noFill/>
              <a:miter lim="800000"/>
              <a:headEnd/>
              <a:tailEnd/>
            </a:ln>
          </p:spPr>
          <p:txBody>
            <a:bodyPr wrap="none">
              <a:spAutoFit/>
            </a:bodyPr>
            <a:lstStyle/>
            <a:p>
              <a:r>
                <a:rPr lang="en-US" sz="1600" dirty="0">
                  <a:latin typeface="Arial" charset="0"/>
                </a:rPr>
                <a:t>Load </a:t>
              </a:r>
              <a:r>
                <a:rPr lang="en-US" sz="1800" baseline="-12000" dirty="0">
                  <a:latin typeface="Arial" charset="0"/>
                </a:rPr>
                <a:t>NLG</a:t>
              </a:r>
            </a:p>
          </p:txBody>
        </p:sp>
        <p:grpSp>
          <p:nvGrpSpPr>
            <p:cNvPr id="41" name="Group 8"/>
            <p:cNvGrpSpPr>
              <a:grpSpLocks/>
            </p:cNvGrpSpPr>
            <p:nvPr/>
          </p:nvGrpSpPr>
          <p:grpSpPr bwMode="auto">
            <a:xfrm>
              <a:off x="2985" y="1448"/>
              <a:ext cx="103" cy="99"/>
              <a:chOff x="2897" y="1680"/>
              <a:chExt cx="103" cy="99"/>
            </a:xfrm>
          </p:grpSpPr>
          <p:sp>
            <p:nvSpPr>
              <p:cNvPr id="52" name="Oval 9"/>
              <p:cNvSpPr>
                <a:spLocks noChangeArrowheads="1"/>
              </p:cNvSpPr>
              <p:nvPr/>
            </p:nvSpPr>
            <p:spPr bwMode="auto">
              <a:xfrm>
                <a:off x="2901" y="1680"/>
                <a:ext cx="98" cy="97"/>
              </a:xfrm>
              <a:prstGeom prst="ellipse">
                <a:avLst/>
              </a:prstGeom>
              <a:solidFill>
                <a:schemeClr val="bg1"/>
              </a:solidFill>
              <a:ln w="9525">
                <a:solidFill>
                  <a:schemeClr val="tx1"/>
                </a:solidFill>
                <a:round/>
                <a:headEnd/>
                <a:tailEnd/>
              </a:ln>
            </p:spPr>
            <p:txBody>
              <a:bodyPr wrap="none" anchor="ctr">
                <a:spAutoFit/>
              </a:bodyPr>
              <a:lstStyle/>
              <a:p>
                <a:endParaRPr lang="en-US"/>
              </a:p>
            </p:txBody>
          </p:sp>
          <p:sp>
            <p:nvSpPr>
              <p:cNvPr id="53" name="Freeform 10"/>
              <p:cNvSpPr>
                <a:spLocks/>
              </p:cNvSpPr>
              <p:nvPr/>
            </p:nvSpPr>
            <p:spPr bwMode="auto">
              <a:xfrm>
                <a:off x="2943" y="1726"/>
                <a:ext cx="57" cy="53"/>
              </a:xfrm>
              <a:custGeom>
                <a:avLst/>
                <a:gdLst>
                  <a:gd name="T0" fmla="*/ 5 w 57"/>
                  <a:gd name="T1" fmla="*/ 4 h 53"/>
                  <a:gd name="T2" fmla="*/ 3 w 57"/>
                  <a:gd name="T3" fmla="*/ 26 h 53"/>
                  <a:gd name="T4" fmla="*/ 6 w 57"/>
                  <a:gd name="T5" fmla="*/ 51 h 53"/>
                  <a:gd name="T6" fmla="*/ 37 w 57"/>
                  <a:gd name="T7" fmla="*/ 39 h 53"/>
                  <a:gd name="T8" fmla="*/ 48 w 57"/>
                  <a:gd name="T9" fmla="*/ 23 h 53"/>
                  <a:gd name="T10" fmla="*/ 54 w 57"/>
                  <a:gd name="T11" fmla="*/ 5 h 53"/>
                  <a:gd name="T12" fmla="*/ 30 w 57"/>
                  <a:gd name="T13" fmla="*/ 4 h 53"/>
                  <a:gd name="T14" fmla="*/ 5 w 57"/>
                  <a:gd name="T15" fmla="*/ 4 h 53"/>
                  <a:gd name="T16" fmla="*/ 0 60000 65536"/>
                  <a:gd name="T17" fmla="*/ 0 60000 65536"/>
                  <a:gd name="T18" fmla="*/ 0 60000 65536"/>
                  <a:gd name="T19" fmla="*/ 0 60000 65536"/>
                  <a:gd name="T20" fmla="*/ 0 60000 65536"/>
                  <a:gd name="T21" fmla="*/ 0 60000 65536"/>
                  <a:gd name="T22" fmla="*/ 0 60000 65536"/>
                  <a:gd name="T23" fmla="*/ 0 60000 65536"/>
                  <a:gd name="T24" fmla="*/ 0 w 57"/>
                  <a:gd name="T25" fmla="*/ 0 h 53"/>
                  <a:gd name="T26" fmla="*/ 57 w 57"/>
                  <a:gd name="T27" fmla="*/ 53 h 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7" h="53">
                    <a:moveTo>
                      <a:pt x="5" y="4"/>
                    </a:moveTo>
                    <a:cubicBezTo>
                      <a:pt x="1" y="8"/>
                      <a:pt x="3" y="18"/>
                      <a:pt x="3" y="26"/>
                    </a:cubicBezTo>
                    <a:cubicBezTo>
                      <a:pt x="3" y="34"/>
                      <a:pt x="0" y="49"/>
                      <a:pt x="6" y="51"/>
                    </a:cubicBezTo>
                    <a:cubicBezTo>
                      <a:pt x="12" y="53"/>
                      <a:pt x="30" y="44"/>
                      <a:pt x="37" y="39"/>
                    </a:cubicBezTo>
                    <a:cubicBezTo>
                      <a:pt x="43" y="34"/>
                      <a:pt x="45" y="29"/>
                      <a:pt x="48" y="23"/>
                    </a:cubicBezTo>
                    <a:cubicBezTo>
                      <a:pt x="51" y="17"/>
                      <a:pt x="57" y="8"/>
                      <a:pt x="54" y="5"/>
                    </a:cubicBezTo>
                    <a:cubicBezTo>
                      <a:pt x="51" y="2"/>
                      <a:pt x="38" y="4"/>
                      <a:pt x="30" y="4"/>
                    </a:cubicBezTo>
                    <a:cubicBezTo>
                      <a:pt x="22" y="4"/>
                      <a:pt x="9" y="0"/>
                      <a:pt x="5" y="4"/>
                    </a:cubicBezTo>
                    <a:close/>
                  </a:path>
                </a:pathLst>
              </a:custGeom>
              <a:solidFill>
                <a:schemeClr val="tx2"/>
              </a:solidFill>
              <a:ln w="9525" cap="flat" cmpd="sng">
                <a:noFill/>
                <a:prstDash val="solid"/>
                <a:round/>
                <a:headEnd/>
                <a:tailEnd/>
              </a:ln>
            </p:spPr>
            <p:txBody>
              <a:bodyPr wrap="none" anchor="ctr">
                <a:spAutoFit/>
              </a:bodyPr>
              <a:lstStyle/>
              <a:p>
                <a:endParaRPr lang="en-US"/>
              </a:p>
            </p:txBody>
          </p:sp>
          <p:sp>
            <p:nvSpPr>
              <p:cNvPr id="54" name="Freeform 11"/>
              <p:cNvSpPr>
                <a:spLocks/>
              </p:cNvSpPr>
              <p:nvPr/>
            </p:nvSpPr>
            <p:spPr bwMode="auto">
              <a:xfrm flipH="1" flipV="1">
                <a:off x="2897" y="1680"/>
                <a:ext cx="57" cy="53"/>
              </a:xfrm>
              <a:custGeom>
                <a:avLst/>
                <a:gdLst>
                  <a:gd name="T0" fmla="*/ 5 w 57"/>
                  <a:gd name="T1" fmla="*/ 4 h 53"/>
                  <a:gd name="T2" fmla="*/ 3 w 57"/>
                  <a:gd name="T3" fmla="*/ 26 h 53"/>
                  <a:gd name="T4" fmla="*/ 6 w 57"/>
                  <a:gd name="T5" fmla="*/ 51 h 53"/>
                  <a:gd name="T6" fmla="*/ 37 w 57"/>
                  <a:gd name="T7" fmla="*/ 39 h 53"/>
                  <a:gd name="T8" fmla="*/ 48 w 57"/>
                  <a:gd name="T9" fmla="*/ 23 h 53"/>
                  <a:gd name="T10" fmla="*/ 54 w 57"/>
                  <a:gd name="T11" fmla="*/ 5 h 53"/>
                  <a:gd name="T12" fmla="*/ 30 w 57"/>
                  <a:gd name="T13" fmla="*/ 4 h 53"/>
                  <a:gd name="T14" fmla="*/ 5 w 57"/>
                  <a:gd name="T15" fmla="*/ 4 h 53"/>
                  <a:gd name="T16" fmla="*/ 0 60000 65536"/>
                  <a:gd name="T17" fmla="*/ 0 60000 65536"/>
                  <a:gd name="T18" fmla="*/ 0 60000 65536"/>
                  <a:gd name="T19" fmla="*/ 0 60000 65536"/>
                  <a:gd name="T20" fmla="*/ 0 60000 65536"/>
                  <a:gd name="T21" fmla="*/ 0 60000 65536"/>
                  <a:gd name="T22" fmla="*/ 0 60000 65536"/>
                  <a:gd name="T23" fmla="*/ 0 60000 65536"/>
                  <a:gd name="T24" fmla="*/ 0 w 57"/>
                  <a:gd name="T25" fmla="*/ 0 h 53"/>
                  <a:gd name="T26" fmla="*/ 57 w 57"/>
                  <a:gd name="T27" fmla="*/ 53 h 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7" h="53">
                    <a:moveTo>
                      <a:pt x="5" y="4"/>
                    </a:moveTo>
                    <a:cubicBezTo>
                      <a:pt x="1" y="8"/>
                      <a:pt x="3" y="18"/>
                      <a:pt x="3" y="26"/>
                    </a:cubicBezTo>
                    <a:cubicBezTo>
                      <a:pt x="3" y="34"/>
                      <a:pt x="0" y="49"/>
                      <a:pt x="6" y="51"/>
                    </a:cubicBezTo>
                    <a:cubicBezTo>
                      <a:pt x="12" y="53"/>
                      <a:pt x="30" y="44"/>
                      <a:pt x="37" y="39"/>
                    </a:cubicBezTo>
                    <a:cubicBezTo>
                      <a:pt x="43" y="34"/>
                      <a:pt x="45" y="29"/>
                      <a:pt x="48" y="23"/>
                    </a:cubicBezTo>
                    <a:cubicBezTo>
                      <a:pt x="51" y="17"/>
                      <a:pt x="57" y="8"/>
                      <a:pt x="54" y="5"/>
                    </a:cubicBezTo>
                    <a:cubicBezTo>
                      <a:pt x="51" y="2"/>
                      <a:pt x="38" y="4"/>
                      <a:pt x="30" y="4"/>
                    </a:cubicBezTo>
                    <a:cubicBezTo>
                      <a:pt x="22" y="4"/>
                      <a:pt x="9" y="0"/>
                      <a:pt x="5" y="4"/>
                    </a:cubicBezTo>
                    <a:close/>
                  </a:path>
                </a:pathLst>
              </a:custGeom>
              <a:solidFill>
                <a:schemeClr val="tx2"/>
              </a:solidFill>
              <a:ln w="9525" cap="flat" cmpd="sng">
                <a:noFill/>
                <a:prstDash val="solid"/>
                <a:round/>
                <a:headEnd/>
                <a:tailEnd/>
              </a:ln>
            </p:spPr>
            <p:txBody>
              <a:bodyPr wrap="none" anchor="ctr">
                <a:spAutoFit/>
              </a:bodyPr>
              <a:lstStyle/>
              <a:p>
                <a:endParaRPr lang="en-US"/>
              </a:p>
            </p:txBody>
          </p:sp>
        </p:grpSp>
        <p:sp>
          <p:nvSpPr>
            <p:cNvPr id="42" name="Text Box 12"/>
            <p:cNvSpPr txBox="1">
              <a:spLocks noChangeArrowheads="1"/>
            </p:cNvSpPr>
            <p:nvPr/>
          </p:nvSpPr>
          <p:spPr bwMode="auto">
            <a:xfrm>
              <a:off x="2685" y="1904"/>
              <a:ext cx="516" cy="213"/>
            </a:xfrm>
            <a:prstGeom prst="rect">
              <a:avLst/>
            </a:prstGeom>
            <a:noFill/>
            <a:ln w="9525">
              <a:noFill/>
              <a:miter lim="800000"/>
              <a:headEnd/>
              <a:tailEnd/>
            </a:ln>
          </p:spPr>
          <p:txBody>
            <a:bodyPr wrap="none">
              <a:spAutoFit/>
            </a:bodyPr>
            <a:lstStyle/>
            <a:p>
              <a:r>
                <a:rPr lang="en-US" sz="1600" dirty="0">
                  <a:latin typeface="Arial" charset="0"/>
                </a:rPr>
                <a:t>Weight</a:t>
              </a:r>
            </a:p>
          </p:txBody>
        </p:sp>
        <p:sp>
          <p:nvSpPr>
            <p:cNvPr id="43" name="Line 13"/>
            <p:cNvSpPr>
              <a:spLocks noChangeShapeType="1"/>
            </p:cNvSpPr>
            <p:nvPr/>
          </p:nvSpPr>
          <p:spPr bwMode="auto">
            <a:xfrm>
              <a:off x="3038" y="1553"/>
              <a:ext cx="0" cy="386"/>
            </a:xfrm>
            <a:prstGeom prst="line">
              <a:avLst/>
            </a:prstGeom>
            <a:noFill/>
            <a:ln w="38100">
              <a:solidFill>
                <a:srgbClr val="FF3300"/>
              </a:solidFill>
              <a:round/>
              <a:headEnd/>
              <a:tailEnd type="triangle" w="sm" len="med"/>
            </a:ln>
          </p:spPr>
          <p:txBody>
            <a:bodyPr/>
            <a:lstStyle/>
            <a:p>
              <a:endParaRPr lang="en-US"/>
            </a:p>
          </p:txBody>
        </p:sp>
        <p:sp>
          <p:nvSpPr>
            <p:cNvPr id="44" name="Line 14"/>
            <p:cNvSpPr>
              <a:spLocks noChangeShapeType="1"/>
            </p:cNvSpPr>
            <p:nvPr/>
          </p:nvSpPr>
          <p:spPr bwMode="auto">
            <a:xfrm rot="10800000">
              <a:off x="1826" y="1717"/>
              <a:ext cx="1" cy="217"/>
            </a:xfrm>
            <a:prstGeom prst="line">
              <a:avLst/>
            </a:prstGeom>
            <a:noFill/>
            <a:ln w="38100">
              <a:solidFill>
                <a:srgbClr val="FF3300"/>
              </a:solidFill>
              <a:round/>
              <a:headEnd/>
              <a:tailEnd type="triangle" w="sm" len="med"/>
            </a:ln>
          </p:spPr>
          <p:txBody>
            <a:bodyPr/>
            <a:lstStyle/>
            <a:p>
              <a:endParaRPr lang="en-US"/>
            </a:p>
          </p:txBody>
        </p:sp>
        <p:sp>
          <p:nvSpPr>
            <p:cNvPr id="45" name="Line 21"/>
            <p:cNvSpPr>
              <a:spLocks noChangeShapeType="1"/>
            </p:cNvSpPr>
            <p:nvPr/>
          </p:nvSpPr>
          <p:spPr bwMode="auto">
            <a:xfrm rot="5400000">
              <a:off x="2706" y="1357"/>
              <a:ext cx="1" cy="425"/>
            </a:xfrm>
            <a:prstGeom prst="line">
              <a:avLst/>
            </a:prstGeom>
            <a:noFill/>
            <a:ln w="38100">
              <a:solidFill>
                <a:srgbClr val="FF3300"/>
              </a:solidFill>
              <a:round/>
              <a:headEnd/>
              <a:tailEnd type="triangle" w="sm" len="med"/>
            </a:ln>
          </p:spPr>
          <p:txBody>
            <a:bodyPr/>
            <a:lstStyle/>
            <a:p>
              <a:endParaRPr lang="en-US"/>
            </a:p>
          </p:txBody>
        </p:sp>
        <p:sp>
          <p:nvSpPr>
            <p:cNvPr id="46" name="Text Box 22"/>
            <p:cNvSpPr txBox="1">
              <a:spLocks noChangeArrowheads="1"/>
            </p:cNvSpPr>
            <p:nvPr/>
          </p:nvSpPr>
          <p:spPr bwMode="auto">
            <a:xfrm>
              <a:off x="2005" y="1432"/>
              <a:ext cx="483" cy="213"/>
            </a:xfrm>
            <a:prstGeom prst="rect">
              <a:avLst/>
            </a:prstGeom>
            <a:noFill/>
            <a:ln w="9525">
              <a:noFill/>
              <a:miter lim="800000"/>
              <a:headEnd/>
              <a:tailEnd/>
            </a:ln>
          </p:spPr>
          <p:txBody>
            <a:bodyPr wrap="none">
              <a:spAutoFit/>
            </a:bodyPr>
            <a:lstStyle/>
            <a:p>
              <a:r>
                <a:rPr lang="en-US" sz="1600" dirty="0">
                  <a:latin typeface="Arial" charset="0"/>
                </a:rPr>
                <a:t>Thrust</a:t>
              </a:r>
            </a:p>
          </p:txBody>
        </p:sp>
        <p:sp>
          <p:nvSpPr>
            <p:cNvPr id="47" name="Line 28"/>
            <p:cNvSpPr>
              <a:spLocks noChangeShapeType="1"/>
            </p:cNvSpPr>
            <p:nvPr/>
          </p:nvSpPr>
          <p:spPr bwMode="auto">
            <a:xfrm>
              <a:off x="2961" y="1569"/>
              <a:ext cx="705" cy="0"/>
            </a:xfrm>
            <a:prstGeom prst="line">
              <a:avLst/>
            </a:prstGeom>
            <a:noFill/>
            <a:ln w="28575">
              <a:solidFill>
                <a:srgbClr val="800080"/>
              </a:solidFill>
              <a:prstDash val="sysDot"/>
              <a:round/>
              <a:headEnd/>
              <a:tailEnd/>
            </a:ln>
          </p:spPr>
          <p:txBody>
            <a:bodyPr anchor="ctr">
              <a:spAutoFit/>
            </a:bodyPr>
            <a:lstStyle/>
            <a:p>
              <a:endParaRPr lang="en-US"/>
            </a:p>
          </p:txBody>
        </p:sp>
        <p:sp>
          <p:nvSpPr>
            <p:cNvPr id="48" name="Line 29"/>
            <p:cNvSpPr>
              <a:spLocks noChangeShapeType="1"/>
            </p:cNvSpPr>
            <p:nvPr/>
          </p:nvSpPr>
          <p:spPr bwMode="auto">
            <a:xfrm>
              <a:off x="3126" y="1503"/>
              <a:ext cx="549" cy="0"/>
            </a:xfrm>
            <a:prstGeom prst="line">
              <a:avLst/>
            </a:prstGeom>
            <a:noFill/>
            <a:ln w="28575">
              <a:solidFill>
                <a:srgbClr val="800080"/>
              </a:solidFill>
              <a:prstDash val="sysDot"/>
              <a:round/>
              <a:headEnd/>
              <a:tailEnd/>
            </a:ln>
          </p:spPr>
          <p:txBody>
            <a:bodyPr anchor="ctr">
              <a:spAutoFit/>
            </a:bodyPr>
            <a:lstStyle/>
            <a:p>
              <a:endParaRPr lang="en-US"/>
            </a:p>
          </p:txBody>
        </p:sp>
        <p:sp>
          <p:nvSpPr>
            <p:cNvPr id="49" name="Line 30"/>
            <p:cNvSpPr>
              <a:spLocks noChangeShapeType="1"/>
            </p:cNvSpPr>
            <p:nvPr/>
          </p:nvSpPr>
          <p:spPr bwMode="auto">
            <a:xfrm>
              <a:off x="3615" y="1365"/>
              <a:ext cx="0" cy="132"/>
            </a:xfrm>
            <a:prstGeom prst="line">
              <a:avLst/>
            </a:prstGeom>
            <a:noFill/>
            <a:ln w="19050">
              <a:solidFill>
                <a:srgbClr val="800080"/>
              </a:solidFill>
              <a:round/>
              <a:headEnd/>
              <a:tailEnd type="triangle" w="sm" len="med"/>
            </a:ln>
          </p:spPr>
          <p:txBody>
            <a:bodyPr anchor="ctr">
              <a:spAutoFit/>
            </a:bodyPr>
            <a:lstStyle/>
            <a:p>
              <a:endParaRPr lang="en-US"/>
            </a:p>
          </p:txBody>
        </p:sp>
        <p:sp>
          <p:nvSpPr>
            <p:cNvPr id="50" name="Line 31"/>
            <p:cNvSpPr>
              <a:spLocks noChangeShapeType="1"/>
            </p:cNvSpPr>
            <p:nvPr/>
          </p:nvSpPr>
          <p:spPr bwMode="auto">
            <a:xfrm flipV="1">
              <a:off x="3615" y="1572"/>
              <a:ext cx="0" cy="132"/>
            </a:xfrm>
            <a:prstGeom prst="line">
              <a:avLst/>
            </a:prstGeom>
            <a:noFill/>
            <a:ln w="19050">
              <a:solidFill>
                <a:srgbClr val="800080"/>
              </a:solidFill>
              <a:round/>
              <a:headEnd/>
              <a:tailEnd type="triangle" w="sm" len="med"/>
            </a:ln>
          </p:spPr>
          <p:txBody>
            <a:bodyPr anchor="ctr">
              <a:spAutoFit/>
            </a:bodyPr>
            <a:lstStyle/>
            <a:p>
              <a:endParaRPr lang="en-US"/>
            </a:p>
          </p:txBody>
        </p:sp>
        <p:sp>
          <p:nvSpPr>
            <p:cNvPr id="51" name="Text Box 32"/>
            <p:cNvSpPr txBox="1">
              <a:spLocks noChangeArrowheads="1"/>
            </p:cNvSpPr>
            <p:nvPr/>
          </p:nvSpPr>
          <p:spPr bwMode="auto">
            <a:xfrm>
              <a:off x="3492" y="1685"/>
              <a:ext cx="253" cy="192"/>
            </a:xfrm>
            <a:prstGeom prst="rect">
              <a:avLst/>
            </a:prstGeom>
            <a:noFill/>
            <a:ln w="9525">
              <a:noFill/>
              <a:miter lim="800000"/>
              <a:headEnd/>
              <a:tailEnd/>
            </a:ln>
          </p:spPr>
          <p:txBody>
            <a:bodyPr wrap="none">
              <a:spAutoFit/>
            </a:bodyPr>
            <a:lstStyle/>
            <a:p>
              <a:r>
                <a:rPr lang="en-US" sz="1400" dirty="0">
                  <a:solidFill>
                    <a:srgbClr val="800080"/>
                  </a:solidFill>
                  <a:latin typeface="Symbol" pitchFamily="18" charset="2"/>
                </a:rPr>
                <a:t>D</a:t>
              </a:r>
              <a:r>
                <a:rPr lang="en-US" sz="1400" dirty="0">
                  <a:solidFill>
                    <a:srgbClr val="800080"/>
                  </a:solidFill>
                  <a:latin typeface="Arial" charset="0"/>
                </a:rPr>
                <a:t>h</a:t>
              </a:r>
            </a:p>
          </p:txBody>
        </p:sp>
      </p:grpSp>
      <p:sp>
        <p:nvSpPr>
          <p:cNvPr id="19" name="TextBox 18"/>
          <p:cNvSpPr txBox="1"/>
          <p:nvPr/>
        </p:nvSpPr>
        <p:spPr>
          <a:xfrm>
            <a:off x="140676" y="1164809"/>
            <a:ext cx="8838224" cy="1545038"/>
          </a:xfrm>
          <a:prstGeom prst="rect">
            <a:avLst/>
          </a:prstGeom>
          <a:noFill/>
        </p:spPr>
        <p:txBody>
          <a:bodyPr wrap="square" rtlCol="0">
            <a:spAutoFit/>
          </a:bodyPr>
          <a:lstStyle/>
          <a:p>
            <a:pPr>
              <a:spcAft>
                <a:spcPct val="30000"/>
              </a:spcAft>
            </a:pPr>
            <a:r>
              <a:rPr lang="en-US" sz="1600" dirty="0" smtClean="0"/>
              <a:t>At takeoff (full thrust, static airplane) there is a possibility of reduced nose gear steering effectiveness or actual airplane tip-up.</a:t>
            </a:r>
          </a:p>
          <a:p>
            <a:pPr>
              <a:lnSpc>
                <a:spcPct val="90000"/>
              </a:lnSpc>
            </a:pPr>
            <a:endParaRPr lang="en-US" sz="1600" dirty="0" smtClean="0"/>
          </a:p>
          <a:p>
            <a:pPr>
              <a:lnSpc>
                <a:spcPct val="90000"/>
              </a:lnSpc>
            </a:pPr>
            <a:r>
              <a:rPr lang="en-US" sz="1600" dirty="0" smtClean="0"/>
              <a:t>The </a:t>
            </a:r>
            <a:r>
              <a:rPr lang="en-US" sz="1600" dirty="0"/>
              <a:t>load on the NLG is reduced by: decreasing airplane weight, aft movement of the C.G., and increasing thrust. </a:t>
            </a:r>
            <a:r>
              <a:rPr lang="en-US" sz="1600" dirty="0" smtClean="0"/>
              <a:t>At </a:t>
            </a:r>
            <a:r>
              <a:rPr lang="en-US" sz="1600" dirty="0"/>
              <a:t>light enough NLG loads, steering effectiveness is reduced, and eventually, the NLG load can become negative causing the airplane to tip up.</a:t>
            </a:r>
          </a:p>
        </p:txBody>
      </p:sp>
    </p:spTree>
    <p:extLst>
      <p:ext uri="{BB962C8B-B14F-4D97-AF65-F5344CB8AC3E}">
        <p14:creationId xmlns:p14="http://schemas.microsoft.com/office/powerpoint/2010/main" val="95618536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Line 2"/>
          <p:cNvSpPr>
            <a:spLocks noChangeShapeType="1"/>
          </p:cNvSpPr>
          <p:nvPr/>
        </p:nvSpPr>
        <p:spPr bwMode="auto">
          <a:xfrm>
            <a:off x="2736850" y="1905000"/>
            <a:ext cx="1165225" cy="4311650"/>
          </a:xfrm>
          <a:prstGeom prst="line">
            <a:avLst/>
          </a:prstGeom>
          <a:noFill/>
          <a:ln w="12700">
            <a:solidFill>
              <a:schemeClr val="folHlink"/>
            </a:solidFill>
            <a:round/>
            <a:headEnd/>
            <a:tailEnd/>
          </a:ln>
        </p:spPr>
        <p:txBody>
          <a:bodyPr anchor="ctr">
            <a:spAutoFit/>
          </a:bodyPr>
          <a:lstStyle/>
          <a:p>
            <a:endParaRPr lang="en-US"/>
          </a:p>
        </p:txBody>
      </p:sp>
      <p:sp>
        <p:nvSpPr>
          <p:cNvPr id="36868" name="Line 3"/>
          <p:cNvSpPr>
            <a:spLocks noChangeShapeType="1"/>
          </p:cNvSpPr>
          <p:nvPr/>
        </p:nvSpPr>
        <p:spPr bwMode="auto">
          <a:xfrm>
            <a:off x="3713163" y="1908175"/>
            <a:ext cx="582612" cy="4311650"/>
          </a:xfrm>
          <a:prstGeom prst="line">
            <a:avLst/>
          </a:prstGeom>
          <a:noFill/>
          <a:ln w="12700">
            <a:solidFill>
              <a:schemeClr val="folHlink"/>
            </a:solidFill>
            <a:round/>
            <a:headEnd/>
            <a:tailEnd/>
          </a:ln>
        </p:spPr>
        <p:txBody>
          <a:bodyPr anchor="ctr">
            <a:spAutoFit/>
          </a:bodyPr>
          <a:lstStyle/>
          <a:p>
            <a:endParaRPr lang="en-US"/>
          </a:p>
        </p:txBody>
      </p:sp>
      <p:sp>
        <p:nvSpPr>
          <p:cNvPr id="36869" name="Text Box 4"/>
          <p:cNvSpPr txBox="1">
            <a:spLocks noChangeArrowheads="1"/>
          </p:cNvSpPr>
          <p:nvPr/>
        </p:nvSpPr>
        <p:spPr bwMode="auto">
          <a:xfrm rot="-5400000">
            <a:off x="538957" y="3906044"/>
            <a:ext cx="2836862" cy="304800"/>
          </a:xfrm>
          <a:prstGeom prst="rect">
            <a:avLst/>
          </a:prstGeom>
          <a:noFill/>
          <a:ln w="9525">
            <a:noFill/>
            <a:miter lim="800000"/>
            <a:headEnd/>
            <a:tailEnd/>
          </a:ln>
        </p:spPr>
        <p:txBody>
          <a:bodyPr wrap="none">
            <a:spAutoFit/>
          </a:bodyPr>
          <a:lstStyle/>
          <a:p>
            <a:r>
              <a:rPr lang="en-US" sz="1400">
                <a:solidFill>
                  <a:srgbClr val="333399"/>
                </a:solidFill>
                <a:latin typeface="Verdana" pitchFamily="34" charset="0"/>
              </a:rPr>
              <a:t>GROSS WEIGHT (1000 LB)</a:t>
            </a:r>
          </a:p>
        </p:txBody>
      </p:sp>
      <p:sp>
        <p:nvSpPr>
          <p:cNvPr id="36870" name="Text Box 6"/>
          <p:cNvSpPr txBox="1">
            <a:spLocks noChangeArrowheads="1"/>
          </p:cNvSpPr>
          <p:nvPr/>
        </p:nvSpPr>
        <p:spPr bwMode="auto">
          <a:xfrm>
            <a:off x="3427413" y="1579563"/>
            <a:ext cx="561975" cy="260350"/>
          </a:xfrm>
          <a:prstGeom prst="rect">
            <a:avLst/>
          </a:prstGeom>
          <a:noFill/>
          <a:ln w="9525">
            <a:noFill/>
            <a:miter lim="800000"/>
            <a:headEnd/>
            <a:tailEnd/>
          </a:ln>
        </p:spPr>
        <p:txBody>
          <a:bodyPr wrap="none">
            <a:spAutoFit/>
          </a:bodyPr>
          <a:lstStyle/>
          <a:p>
            <a:pPr algn="ctr"/>
            <a:r>
              <a:rPr lang="en-US" sz="1100">
                <a:solidFill>
                  <a:schemeClr val="tx2"/>
                </a:solidFill>
                <a:latin typeface="Verdana" pitchFamily="34" charset="0"/>
              </a:rPr>
              <a:t>10%</a:t>
            </a:r>
          </a:p>
        </p:txBody>
      </p:sp>
      <p:sp>
        <p:nvSpPr>
          <p:cNvPr id="36871" name="Text Box 7"/>
          <p:cNvSpPr txBox="1">
            <a:spLocks noChangeArrowheads="1"/>
          </p:cNvSpPr>
          <p:nvPr/>
        </p:nvSpPr>
        <p:spPr bwMode="auto">
          <a:xfrm>
            <a:off x="4603750" y="5862638"/>
            <a:ext cx="590550" cy="257175"/>
          </a:xfrm>
          <a:prstGeom prst="rect">
            <a:avLst/>
          </a:prstGeom>
          <a:noFill/>
          <a:ln w="9525">
            <a:noFill/>
            <a:miter lim="800000"/>
            <a:headEnd/>
            <a:tailEnd/>
          </a:ln>
        </p:spPr>
        <p:txBody>
          <a:bodyPr wrap="none">
            <a:spAutoFit/>
          </a:bodyPr>
          <a:lstStyle/>
          <a:p>
            <a:pPr algn="ctr">
              <a:lnSpc>
                <a:spcPct val="90000"/>
              </a:lnSpc>
            </a:pPr>
            <a:r>
              <a:rPr lang="en-US" sz="1200">
                <a:solidFill>
                  <a:srgbClr val="333399"/>
                </a:solidFill>
                <a:latin typeface="Verdana" pitchFamily="34" charset="0"/>
              </a:rPr>
              <a:t>OEW</a:t>
            </a:r>
          </a:p>
        </p:txBody>
      </p:sp>
      <p:sp>
        <p:nvSpPr>
          <p:cNvPr id="36872" name="Text Box 8"/>
          <p:cNvSpPr txBox="1">
            <a:spLocks noChangeArrowheads="1"/>
          </p:cNvSpPr>
          <p:nvPr/>
        </p:nvSpPr>
        <p:spPr bwMode="auto">
          <a:xfrm>
            <a:off x="4456113" y="1579563"/>
            <a:ext cx="561975" cy="260350"/>
          </a:xfrm>
          <a:prstGeom prst="rect">
            <a:avLst/>
          </a:prstGeom>
          <a:noFill/>
          <a:ln w="9525">
            <a:noFill/>
            <a:miter lim="800000"/>
            <a:headEnd/>
            <a:tailEnd/>
          </a:ln>
        </p:spPr>
        <p:txBody>
          <a:bodyPr wrap="none">
            <a:spAutoFit/>
          </a:bodyPr>
          <a:lstStyle/>
          <a:p>
            <a:pPr algn="ctr"/>
            <a:r>
              <a:rPr lang="en-US" sz="1100">
                <a:solidFill>
                  <a:schemeClr val="tx2"/>
                </a:solidFill>
                <a:latin typeface="Verdana" pitchFamily="34" charset="0"/>
              </a:rPr>
              <a:t>20%</a:t>
            </a:r>
          </a:p>
        </p:txBody>
      </p:sp>
      <p:sp>
        <p:nvSpPr>
          <p:cNvPr id="36873" name="Text Box 9"/>
          <p:cNvSpPr txBox="1">
            <a:spLocks noChangeArrowheads="1"/>
          </p:cNvSpPr>
          <p:nvPr/>
        </p:nvSpPr>
        <p:spPr bwMode="auto">
          <a:xfrm>
            <a:off x="5449888" y="1579563"/>
            <a:ext cx="561975" cy="260350"/>
          </a:xfrm>
          <a:prstGeom prst="rect">
            <a:avLst/>
          </a:prstGeom>
          <a:noFill/>
          <a:ln w="9525">
            <a:noFill/>
            <a:miter lim="800000"/>
            <a:headEnd/>
            <a:tailEnd/>
          </a:ln>
        </p:spPr>
        <p:txBody>
          <a:bodyPr wrap="none">
            <a:spAutoFit/>
          </a:bodyPr>
          <a:lstStyle/>
          <a:p>
            <a:pPr algn="ctr"/>
            <a:r>
              <a:rPr lang="en-US" sz="1100">
                <a:solidFill>
                  <a:schemeClr val="tx2"/>
                </a:solidFill>
                <a:latin typeface="Verdana" pitchFamily="34" charset="0"/>
              </a:rPr>
              <a:t>30%</a:t>
            </a:r>
          </a:p>
        </p:txBody>
      </p:sp>
      <p:sp>
        <p:nvSpPr>
          <p:cNvPr id="36874" name="Text Box 10"/>
          <p:cNvSpPr txBox="1">
            <a:spLocks noChangeArrowheads="1"/>
          </p:cNvSpPr>
          <p:nvPr/>
        </p:nvSpPr>
        <p:spPr bwMode="auto">
          <a:xfrm>
            <a:off x="6405563" y="1579563"/>
            <a:ext cx="561975" cy="260350"/>
          </a:xfrm>
          <a:prstGeom prst="rect">
            <a:avLst/>
          </a:prstGeom>
          <a:noFill/>
          <a:ln w="9525">
            <a:noFill/>
            <a:miter lim="800000"/>
            <a:headEnd/>
            <a:tailEnd/>
          </a:ln>
        </p:spPr>
        <p:txBody>
          <a:bodyPr wrap="none">
            <a:spAutoFit/>
          </a:bodyPr>
          <a:lstStyle/>
          <a:p>
            <a:pPr algn="ctr"/>
            <a:r>
              <a:rPr lang="en-US" sz="1100">
                <a:solidFill>
                  <a:schemeClr val="tx2"/>
                </a:solidFill>
                <a:latin typeface="Verdana" pitchFamily="34" charset="0"/>
              </a:rPr>
              <a:t>40%</a:t>
            </a:r>
          </a:p>
        </p:txBody>
      </p:sp>
      <p:sp>
        <p:nvSpPr>
          <p:cNvPr id="36875" name="Text Box 11"/>
          <p:cNvSpPr txBox="1">
            <a:spLocks noChangeArrowheads="1"/>
          </p:cNvSpPr>
          <p:nvPr/>
        </p:nvSpPr>
        <p:spPr bwMode="auto">
          <a:xfrm>
            <a:off x="2544763" y="1579563"/>
            <a:ext cx="461962" cy="260350"/>
          </a:xfrm>
          <a:prstGeom prst="rect">
            <a:avLst/>
          </a:prstGeom>
          <a:noFill/>
          <a:ln w="9525">
            <a:noFill/>
            <a:miter lim="800000"/>
            <a:headEnd/>
            <a:tailEnd/>
          </a:ln>
        </p:spPr>
        <p:txBody>
          <a:bodyPr wrap="none">
            <a:spAutoFit/>
          </a:bodyPr>
          <a:lstStyle/>
          <a:p>
            <a:pPr algn="ctr"/>
            <a:r>
              <a:rPr lang="en-US" sz="1100">
                <a:solidFill>
                  <a:schemeClr val="tx2"/>
                </a:solidFill>
                <a:latin typeface="Verdana" pitchFamily="34" charset="0"/>
              </a:rPr>
              <a:t>0%</a:t>
            </a:r>
          </a:p>
        </p:txBody>
      </p:sp>
      <p:sp>
        <p:nvSpPr>
          <p:cNvPr id="36876" name="Text Box 12"/>
          <p:cNvSpPr txBox="1">
            <a:spLocks noChangeArrowheads="1"/>
          </p:cNvSpPr>
          <p:nvPr/>
        </p:nvSpPr>
        <p:spPr bwMode="auto">
          <a:xfrm>
            <a:off x="2260600" y="4621213"/>
            <a:ext cx="484188" cy="260350"/>
          </a:xfrm>
          <a:prstGeom prst="rect">
            <a:avLst/>
          </a:prstGeom>
          <a:noFill/>
          <a:ln w="9525">
            <a:noFill/>
            <a:miter lim="800000"/>
            <a:headEnd/>
            <a:tailEnd/>
          </a:ln>
        </p:spPr>
        <p:txBody>
          <a:bodyPr wrap="none">
            <a:spAutoFit/>
          </a:bodyPr>
          <a:lstStyle/>
          <a:p>
            <a:pPr algn="ctr"/>
            <a:r>
              <a:rPr lang="en-US" sz="1100">
                <a:solidFill>
                  <a:schemeClr val="tx2"/>
                </a:solidFill>
                <a:latin typeface="Verdana" pitchFamily="34" charset="0"/>
              </a:rPr>
              <a:t>300</a:t>
            </a:r>
          </a:p>
        </p:txBody>
      </p:sp>
      <p:sp>
        <p:nvSpPr>
          <p:cNvPr id="36877" name="Text Box 13"/>
          <p:cNvSpPr txBox="1">
            <a:spLocks noChangeArrowheads="1"/>
          </p:cNvSpPr>
          <p:nvPr/>
        </p:nvSpPr>
        <p:spPr bwMode="auto">
          <a:xfrm>
            <a:off x="2260600" y="3206750"/>
            <a:ext cx="484188" cy="260350"/>
          </a:xfrm>
          <a:prstGeom prst="rect">
            <a:avLst/>
          </a:prstGeom>
          <a:noFill/>
          <a:ln w="9525">
            <a:noFill/>
            <a:miter lim="800000"/>
            <a:headEnd/>
            <a:tailEnd/>
          </a:ln>
        </p:spPr>
        <p:txBody>
          <a:bodyPr wrap="none">
            <a:spAutoFit/>
          </a:bodyPr>
          <a:lstStyle/>
          <a:p>
            <a:pPr algn="ctr"/>
            <a:r>
              <a:rPr lang="en-US" sz="1100">
                <a:solidFill>
                  <a:schemeClr val="tx2"/>
                </a:solidFill>
                <a:latin typeface="Verdana" pitchFamily="34" charset="0"/>
              </a:rPr>
              <a:t>400</a:t>
            </a:r>
          </a:p>
        </p:txBody>
      </p:sp>
      <p:sp>
        <p:nvSpPr>
          <p:cNvPr id="36878" name="Text Box 14"/>
          <p:cNvSpPr txBox="1">
            <a:spLocks noChangeArrowheads="1"/>
          </p:cNvSpPr>
          <p:nvPr/>
        </p:nvSpPr>
        <p:spPr bwMode="auto">
          <a:xfrm>
            <a:off x="2260600" y="6070600"/>
            <a:ext cx="484188" cy="260350"/>
          </a:xfrm>
          <a:prstGeom prst="rect">
            <a:avLst/>
          </a:prstGeom>
          <a:noFill/>
          <a:ln w="9525">
            <a:noFill/>
            <a:miter lim="800000"/>
            <a:headEnd/>
            <a:tailEnd/>
          </a:ln>
        </p:spPr>
        <p:txBody>
          <a:bodyPr wrap="none">
            <a:spAutoFit/>
          </a:bodyPr>
          <a:lstStyle/>
          <a:p>
            <a:pPr algn="ctr"/>
            <a:r>
              <a:rPr lang="en-US" sz="1100">
                <a:solidFill>
                  <a:schemeClr val="tx2"/>
                </a:solidFill>
                <a:latin typeface="Verdana" pitchFamily="34" charset="0"/>
              </a:rPr>
              <a:t>200</a:t>
            </a:r>
          </a:p>
        </p:txBody>
      </p:sp>
      <p:sp>
        <p:nvSpPr>
          <p:cNvPr id="36879" name="Line 15"/>
          <p:cNvSpPr>
            <a:spLocks noChangeShapeType="1"/>
          </p:cNvSpPr>
          <p:nvPr/>
        </p:nvSpPr>
        <p:spPr bwMode="auto">
          <a:xfrm>
            <a:off x="2730500" y="1905000"/>
            <a:ext cx="3924300" cy="0"/>
          </a:xfrm>
          <a:prstGeom prst="line">
            <a:avLst/>
          </a:prstGeom>
          <a:noFill/>
          <a:ln w="12700">
            <a:solidFill>
              <a:schemeClr val="folHlink"/>
            </a:solidFill>
            <a:round/>
            <a:headEnd/>
            <a:tailEnd/>
          </a:ln>
        </p:spPr>
        <p:txBody>
          <a:bodyPr anchor="ctr">
            <a:spAutoFit/>
          </a:bodyPr>
          <a:lstStyle/>
          <a:p>
            <a:endParaRPr lang="en-US"/>
          </a:p>
        </p:txBody>
      </p:sp>
      <p:sp>
        <p:nvSpPr>
          <p:cNvPr id="36880" name="Text Box 16"/>
          <p:cNvSpPr txBox="1">
            <a:spLocks noChangeArrowheads="1"/>
          </p:cNvSpPr>
          <p:nvPr/>
        </p:nvSpPr>
        <p:spPr bwMode="auto">
          <a:xfrm>
            <a:off x="2260600" y="1771650"/>
            <a:ext cx="484188" cy="260350"/>
          </a:xfrm>
          <a:prstGeom prst="rect">
            <a:avLst/>
          </a:prstGeom>
          <a:noFill/>
          <a:ln w="9525">
            <a:noFill/>
            <a:miter lim="800000"/>
            <a:headEnd/>
            <a:tailEnd/>
          </a:ln>
        </p:spPr>
        <p:txBody>
          <a:bodyPr wrap="none">
            <a:spAutoFit/>
          </a:bodyPr>
          <a:lstStyle/>
          <a:p>
            <a:pPr algn="ctr"/>
            <a:r>
              <a:rPr lang="en-US" sz="1100">
                <a:solidFill>
                  <a:schemeClr val="tx2"/>
                </a:solidFill>
                <a:latin typeface="Verdana" pitchFamily="34" charset="0"/>
              </a:rPr>
              <a:t>500</a:t>
            </a:r>
          </a:p>
        </p:txBody>
      </p:sp>
      <p:sp>
        <p:nvSpPr>
          <p:cNvPr id="36881" name="Line 17"/>
          <p:cNvSpPr>
            <a:spLocks noChangeShapeType="1"/>
          </p:cNvSpPr>
          <p:nvPr/>
        </p:nvSpPr>
        <p:spPr bwMode="auto">
          <a:xfrm>
            <a:off x="2730500" y="3340100"/>
            <a:ext cx="3924300" cy="0"/>
          </a:xfrm>
          <a:prstGeom prst="line">
            <a:avLst/>
          </a:prstGeom>
          <a:noFill/>
          <a:ln w="12700">
            <a:solidFill>
              <a:schemeClr val="folHlink"/>
            </a:solidFill>
            <a:round/>
            <a:headEnd/>
            <a:tailEnd/>
          </a:ln>
        </p:spPr>
        <p:txBody>
          <a:bodyPr anchor="ctr">
            <a:spAutoFit/>
          </a:bodyPr>
          <a:lstStyle/>
          <a:p>
            <a:endParaRPr lang="en-US"/>
          </a:p>
        </p:txBody>
      </p:sp>
      <p:sp>
        <p:nvSpPr>
          <p:cNvPr id="36882" name="Line 18"/>
          <p:cNvSpPr>
            <a:spLocks noChangeShapeType="1"/>
          </p:cNvSpPr>
          <p:nvPr/>
        </p:nvSpPr>
        <p:spPr bwMode="auto">
          <a:xfrm>
            <a:off x="2740025" y="4778375"/>
            <a:ext cx="3924300" cy="0"/>
          </a:xfrm>
          <a:prstGeom prst="line">
            <a:avLst/>
          </a:prstGeom>
          <a:noFill/>
          <a:ln w="12700">
            <a:solidFill>
              <a:schemeClr val="folHlink"/>
            </a:solidFill>
            <a:round/>
            <a:headEnd/>
            <a:tailEnd/>
          </a:ln>
        </p:spPr>
        <p:txBody>
          <a:bodyPr anchor="ctr">
            <a:spAutoFit/>
          </a:bodyPr>
          <a:lstStyle/>
          <a:p>
            <a:endParaRPr lang="en-US"/>
          </a:p>
        </p:txBody>
      </p:sp>
      <p:sp>
        <p:nvSpPr>
          <p:cNvPr id="36883" name="Line 19"/>
          <p:cNvSpPr>
            <a:spLocks noChangeShapeType="1"/>
          </p:cNvSpPr>
          <p:nvPr/>
        </p:nvSpPr>
        <p:spPr bwMode="auto">
          <a:xfrm>
            <a:off x="2740025" y="6216650"/>
            <a:ext cx="3924300" cy="0"/>
          </a:xfrm>
          <a:prstGeom prst="line">
            <a:avLst/>
          </a:prstGeom>
          <a:noFill/>
          <a:ln w="12700">
            <a:solidFill>
              <a:schemeClr val="folHlink"/>
            </a:solidFill>
            <a:round/>
            <a:headEnd/>
            <a:tailEnd/>
          </a:ln>
        </p:spPr>
        <p:txBody>
          <a:bodyPr anchor="ctr">
            <a:spAutoFit/>
          </a:bodyPr>
          <a:lstStyle/>
          <a:p>
            <a:endParaRPr lang="en-US"/>
          </a:p>
        </p:txBody>
      </p:sp>
      <p:sp>
        <p:nvSpPr>
          <p:cNvPr id="36884" name="Line 20"/>
          <p:cNvSpPr>
            <a:spLocks noChangeShapeType="1"/>
          </p:cNvSpPr>
          <p:nvPr/>
        </p:nvSpPr>
        <p:spPr bwMode="auto">
          <a:xfrm>
            <a:off x="4684713" y="1898650"/>
            <a:ext cx="3175" cy="4314825"/>
          </a:xfrm>
          <a:prstGeom prst="line">
            <a:avLst/>
          </a:prstGeom>
          <a:noFill/>
          <a:ln w="12700">
            <a:solidFill>
              <a:schemeClr val="folHlink"/>
            </a:solidFill>
            <a:round/>
            <a:headEnd/>
            <a:tailEnd/>
          </a:ln>
        </p:spPr>
        <p:txBody>
          <a:bodyPr anchor="ctr">
            <a:spAutoFit/>
          </a:bodyPr>
          <a:lstStyle/>
          <a:p>
            <a:endParaRPr lang="en-US"/>
          </a:p>
        </p:txBody>
      </p:sp>
      <p:sp>
        <p:nvSpPr>
          <p:cNvPr id="36885" name="Line 21"/>
          <p:cNvSpPr>
            <a:spLocks noChangeShapeType="1"/>
          </p:cNvSpPr>
          <p:nvPr/>
        </p:nvSpPr>
        <p:spPr bwMode="auto">
          <a:xfrm flipH="1">
            <a:off x="5072063" y="1903413"/>
            <a:ext cx="593725" cy="4310062"/>
          </a:xfrm>
          <a:prstGeom prst="line">
            <a:avLst/>
          </a:prstGeom>
          <a:noFill/>
          <a:ln w="12700">
            <a:solidFill>
              <a:schemeClr val="folHlink"/>
            </a:solidFill>
            <a:round/>
            <a:headEnd/>
            <a:tailEnd/>
          </a:ln>
        </p:spPr>
        <p:txBody>
          <a:bodyPr anchor="ctr">
            <a:spAutoFit/>
          </a:bodyPr>
          <a:lstStyle/>
          <a:p>
            <a:endParaRPr lang="en-US"/>
          </a:p>
        </p:txBody>
      </p:sp>
      <p:sp>
        <p:nvSpPr>
          <p:cNvPr id="36886" name="Line 22"/>
          <p:cNvSpPr>
            <a:spLocks noChangeShapeType="1"/>
          </p:cNvSpPr>
          <p:nvPr/>
        </p:nvSpPr>
        <p:spPr bwMode="auto">
          <a:xfrm flipH="1">
            <a:off x="5461000" y="1905000"/>
            <a:ext cx="1179513" cy="4308475"/>
          </a:xfrm>
          <a:prstGeom prst="line">
            <a:avLst/>
          </a:prstGeom>
          <a:noFill/>
          <a:ln w="12700">
            <a:solidFill>
              <a:schemeClr val="folHlink"/>
            </a:solidFill>
            <a:round/>
            <a:headEnd/>
            <a:tailEnd/>
          </a:ln>
        </p:spPr>
        <p:txBody>
          <a:bodyPr anchor="ctr">
            <a:spAutoFit/>
          </a:bodyPr>
          <a:lstStyle/>
          <a:p>
            <a:endParaRPr lang="en-US"/>
          </a:p>
        </p:txBody>
      </p:sp>
      <p:sp>
        <p:nvSpPr>
          <p:cNvPr id="36887" name="Text Box 23"/>
          <p:cNvSpPr txBox="1">
            <a:spLocks noChangeArrowheads="1"/>
          </p:cNvSpPr>
          <p:nvPr/>
        </p:nvSpPr>
        <p:spPr bwMode="auto">
          <a:xfrm>
            <a:off x="2847975" y="1004888"/>
            <a:ext cx="3735388" cy="517525"/>
          </a:xfrm>
          <a:prstGeom prst="rect">
            <a:avLst/>
          </a:prstGeom>
          <a:noFill/>
          <a:ln w="9525">
            <a:noFill/>
            <a:miter lim="800000"/>
            <a:headEnd/>
            <a:tailEnd/>
          </a:ln>
        </p:spPr>
        <p:txBody>
          <a:bodyPr wrap="none">
            <a:spAutoFit/>
          </a:bodyPr>
          <a:lstStyle/>
          <a:p>
            <a:pPr algn="ctr"/>
            <a:r>
              <a:rPr lang="en-US" sz="1400">
                <a:solidFill>
                  <a:srgbClr val="333399"/>
                </a:solidFill>
                <a:latin typeface="Verdana" pitchFamily="34" charset="0"/>
              </a:rPr>
              <a:t>AIRPLANE WEIGHT &amp; C.G.</a:t>
            </a:r>
          </a:p>
          <a:p>
            <a:pPr algn="ctr"/>
            <a:r>
              <a:rPr lang="en-US" sz="1400">
                <a:solidFill>
                  <a:srgbClr val="333399"/>
                </a:solidFill>
                <a:latin typeface="Verdana" pitchFamily="34" charset="0"/>
              </a:rPr>
              <a:t>WITH PASSENGERS, CARGO &amp; FUEL</a:t>
            </a:r>
          </a:p>
        </p:txBody>
      </p:sp>
      <p:grpSp>
        <p:nvGrpSpPr>
          <p:cNvPr id="36888" name="Group 24"/>
          <p:cNvGrpSpPr>
            <a:grpSpLocks/>
          </p:cNvGrpSpPr>
          <p:nvPr/>
        </p:nvGrpSpPr>
        <p:grpSpPr bwMode="auto">
          <a:xfrm>
            <a:off x="4849813" y="5781675"/>
            <a:ext cx="88900" cy="80963"/>
            <a:chOff x="854" y="3388"/>
            <a:chExt cx="176" cy="176"/>
          </a:xfrm>
        </p:grpSpPr>
        <p:sp>
          <p:nvSpPr>
            <p:cNvPr id="36964" name="Freeform 25"/>
            <p:cNvSpPr>
              <a:spLocks/>
            </p:cNvSpPr>
            <p:nvPr/>
          </p:nvSpPr>
          <p:spPr bwMode="auto">
            <a:xfrm>
              <a:off x="854" y="3476"/>
              <a:ext cx="88" cy="88"/>
            </a:xfrm>
            <a:custGeom>
              <a:avLst/>
              <a:gdLst>
                <a:gd name="T0" fmla="*/ 88 w 176"/>
                <a:gd name="T1" fmla="*/ 0 h 177"/>
                <a:gd name="T2" fmla="*/ 0 w 176"/>
                <a:gd name="T3" fmla="*/ 0 h 177"/>
                <a:gd name="T4" fmla="*/ 1 w 176"/>
                <a:gd name="T5" fmla="*/ 14 h 177"/>
                <a:gd name="T6" fmla="*/ 5 w 176"/>
                <a:gd name="T7" fmla="*/ 28 h 177"/>
                <a:gd name="T8" fmla="*/ 10 w 176"/>
                <a:gd name="T9" fmla="*/ 40 h 177"/>
                <a:gd name="T10" fmla="*/ 17 w 176"/>
                <a:gd name="T11" fmla="*/ 52 h 177"/>
                <a:gd name="T12" fmla="*/ 26 w 176"/>
                <a:gd name="T13" fmla="*/ 62 h 177"/>
                <a:gd name="T14" fmla="*/ 37 w 176"/>
                <a:gd name="T15" fmla="*/ 72 h 177"/>
                <a:gd name="T16" fmla="*/ 48 w 176"/>
                <a:gd name="T17" fmla="*/ 79 h 177"/>
                <a:gd name="T18" fmla="*/ 61 w 176"/>
                <a:gd name="T19" fmla="*/ 84 h 177"/>
                <a:gd name="T20" fmla="*/ 75 w 176"/>
                <a:gd name="T21" fmla="*/ 87 h 177"/>
                <a:gd name="T22" fmla="*/ 88 w 176"/>
                <a:gd name="T23" fmla="*/ 88 h 177"/>
                <a:gd name="T24" fmla="*/ 88 w 176"/>
                <a:gd name="T25" fmla="*/ 0 h 1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6"/>
                <a:gd name="T40" fmla="*/ 0 h 177"/>
                <a:gd name="T41" fmla="*/ 176 w 176"/>
                <a:gd name="T42" fmla="*/ 177 h 1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6" h="177">
                  <a:moveTo>
                    <a:pt x="176" y="0"/>
                  </a:moveTo>
                  <a:lnTo>
                    <a:pt x="0" y="0"/>
                  </a:lnTo>
                  <a:lnTo>
                    <a:pt x="3" y="29"/>
                  </a:lnTo>
                  <a:lnTo>
                    <a:pt x="10" y="56"/>
                  </a:lnTo>
                  <a:lnTo>
                    <a:pt x="20" y="80"/>
                  </a:lnTo>
                  <a:lnTo>
                    <a:pt x="34" y="105"/>
                  </a:lnTo>
                  <a:lnTo>
                    <a:pt x="52" y="125"/>
                  </a:lnTo>
                  <a:lnTo>
                    <a:pt x="73" y="144"/>
                  </a:lnTo>
                  <a:lnTo>
                    <a:pt x="97" y="158"/>
                  </a:lnTo>
                  <a:lnTo>
                    <a:pt x="122" y="168"/>
                  </a:lnTo>
                  <a:lnTo>
                    <a:pt x="149" y="175"/>
                  </a:lnTo>
                  <a:lnTo>
                    <a:pt x="176" y="177"/>
                  </a:lnTo>
                  <a:lnTo>
                    <a:pt x="176" y="0"/>
                  </a:lnTo>
                  <a:close/>
                </a:path>
              </a:pathLst>
            </a:custGeom>
            <a:solidFill>
              <a:schemeClr val="bg1"/>
            </a:solidFill>
            <a:ln w="1588">
              <a:solidFill>
                <a:srgbClr val="000000"/>
              </a:solidFill>
              <a:prstDash val="solid"/>
              <a:round/>
              <a:headEnd/>
              <a:tailEnd/>
            </a:ln>
          </p:spPr>
          <p:txBody>
            <a:bodyPr/>
            <a:lstStyle/>
            <a:p>
              <a:endParaRPr lang="en-US"/>
            </a:p>
          </p:txBody>
        </p:sp>
        <p:sp>
          <p:nvSpPr>
            <p:cNvPr id="36965" name="Freeform 26"/>
            <p:cNvSpPr>
              <a:spLocks/>
            </p:cNvSpPr>
            <p:nvPr/>
          </p:nvSpPr>
          <p:spPr bwMode="auto">
            <a:xfrm>
              <a:off x="942" y="3388"/>
              <a:ext cx="88" cy="88"/>
            </a:xfrm>
            <a:custGeom>
              <a:avLst/>
              <a:gdLst>
                <a:gd name="T0" fmla="*/ 88 w 177"/>
                <a:gd name="T1" fmla="*/ 88 h 176"/>
                <a:gd name="T2" fmla="*/ 0 w 177"/>
                <a:gd name="T3" fmla="*/ 88 h 176"/>
                <a:gd name="T4" fmla="*/ 0 w 177"/>
                <a:gd name="T5" fmla="*/ 0 h 176"/>
                <a:gd name="T6" fmla="*/ 14 w 177"/>
                <a:gd name="T7" fmla="*/ 1 h 176"/>
                <a:gd name="T8" fmla="*/ 28 w 177"/>
                <a:gd name="T9" fmla="*/ 5 h 176"/>
                <a:gd name="T10" fmla="*/ 40 w 177"/>
                <a:gd name="T11" fmla="*/ 10 h 176"/>
                <a:gd name="T12" fmla="*/ 52 w 177"/>
                <a:gd name="T13" fmla="*/ 17 h 176"/>
                <a:gd name="T14" fmla="*/ 62 w 177"/>
                <a:gd name="T15" fmla="*/ 26 h 176"/>
                <a:gd name="T16" fmla="*/ 72 w 177"/>
                <a:gd name="T17" fmla="*/ 37 h 176"/>
                <a:gd name="T18" fmla="*/ 79 w 177"/>
                <a:gd name="T19" fmla="*/ 48 h 176"/>
                <a:gd name="T20" fmla="*/ 84 w 177"/>
                <a:gd name="T21" fmla="*/ 61 h 176"/>
                <a:gd name="T22" fmla="*/ 87 w 177"/>
                <a:gd name="T23" fmla="*/ 75 h 176"/>
                <a:gd name="T24" fmla="*/ 88 w 177"/>
                <a:gd name="T25" fmla="*/ 88 h 1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7"/>
                <a:gd name="T40" fmla="*/ 0 h 176"/>
                <a:gd name="T41" fmla="*/ 177 w 177"/>
                <a:gd name="T42" fmla="*/ 176 h 17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7" h="176">
                  <a:moveTo>
                    <a:pt x="177" y="176"/>
                  </a:moveTo>
                  <a:lnTo>
                    <a:pt x="0" y="176"/>
                  </a:lnTo>
                  <a:lnTo>
                    <a:pt x="0" y="0"/>
                  </a:lnTo>
                  <a:lnTo>
                    <a:pt x="29" y="3"/>
                  </a:lnTo>
                  <a:lnTo>
                    <a:pt x="56" y="10"/>
                  </a:lnTo>
                  <a:lnTo>
                    <a:pt x="80" y="20"/>
                  </a:lnTo>
                  <a:lnTo>
                    <a:pt x="105" y="34"/>
                  </a:lnTo>
                  <a:lnTo>
                    <a:pt x="125" y="52"/>
                  </a:lnTo>
                  <a:lnTo>
                    <a:pt x="144" y="73"/>
                  </a:lnTo>
                  <a:lnTo>
                    <a:pt x="158" y="97"/>
                  </a:lnTo>
                  <a:lnTo>
                    <a:pt x="168" y="122"/>
                  </a:lnTo>
                  <a:lnTo>
                    <a:pt x="175" y="149"/>
                  </a:lnTo>
                  <a:lnTo>
                    <a:pt x="177" y="176"/>
                  </a:lnTo>
                  <a:close/>
                </a:path>
              </a:pathLst>
            </a:custGeom>
            <a:solidFill>
              <a:schemeClr val="bg1"/>
            </a:solidFill>
            <a:ln w="1588">
              <a:solidFill>
                <a:srgbClr val="000000"/>
              </a:solidFill>
              <a:prstDash val="solid"/>
              <a:round/>
              <a:headEnd/>
              <a:tailEnd/>
            </a:ln>
          </p:spPr>
          <p:txBody>
            <a:bodyPr/>
            <a:lstStyle/>
            <a:p>
              <a:endParaRPr lang="en-US"/>
            </a:p>
          </p:txBody>
        </p:sp>
        <p:sp>
          <p:nvSpPr>
            <p:cNvPr id="36966" name="Freeform 27"/>
            <p:cNvSpPr>
              <a:spLocks/>
            </p:cNvSpPr>
            <p:nvPr/>
          </p:nvSpPr>
          <p:spPr bwMode="auto">
            <a:xfrm>
              <a:off x="942" y="3476"/>
              <a:ext cx="88" cy="88"/>
            </a:xfrm>
            <a:custGeom>
              <a:avLst/>
              <a:gdLst>
                <a:gd name="T0" fmla="*/ 0 w 177"/>
                <a:gd name="T1" fmla="*/ 0 h 177"/>
                <a:gd name="T2" fmla="*/ 88 w 177"/>
                <a:gd name="T3" fmla="*/ 0 h 177"/>
                <a:gd name="T4" fmla="*/ 87 w 177"/>
                <a:gd name="T5" fmla="*/ 14 h 177"/>
                <a:gd name="T6" fmla="*/ 84 w 177"/>
                <a:gd name="T7" fmla="*/ 28 h 177"/>
                <a:gd name="T8" fmla="*/ 79 w 177"/>
                <a:gd name="T9" fmla="*/ 40 h 177"/>
                <a:gd name="T10" fmla="*/ 72 w 177"/>
                <a:gd name="T11" fmla="*/ 52 h 177"/>
                <a:gd name="T12" fmla="*/ 62 w 177"/>
                <a:gd name="T13" fmla="*/ 62 h 177"/>
                <a:gd name="T14" fmla="*/ 52 w 177"/>
                <a:gd name="T15" fmla="*/ 72 h 177"/>
                <a:gd name="T16" fmla="*/ 40 w 177"/>
                <a:gd name="T17" fmla="*/ 79 h 177"/>
                <a:gd name="T18" fmla="*/ 28 w 177"/>
                <a:gd name="T19" fmla="*/ 84 h 177"/>
                <a:gd name="T20" fmla="*/ 14 w 177"/>
                <a:gd name="T21" fmla="*/ 87 h 177"/>
                <a:gd name="T22" fmla="*/ 0 w 177"/>
                <a:gd name="T23" fmla="*/ 88 h 177"/>
                <a:gd name="T24" fmla="*/ 0 w 177"/>
                <a:gd name="T25" fmla="*/ 0 h 1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7"/>
                <a:gd name="T40" fmla="*/ 0 h 177"/>
                <a:gd name="T41" fmla="*/ 177 w 177"/>
                <a:gd name="T42" fmla="*/ 177 h 1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7" h="177">
                  <a:moveTo>
                    <a:pt x="0" y="0"/>
                  </a:moveTo>
                  <a:lnTo>
                    <a:pt x="177" y="0"/>
                  </a:lnTo>
                  <a:lnTo>
                    <a:pt x="175" y="29"/>
                  </a:lnTo>
                  <a:lnTo>
                    <a:pt x="168" y="56"/>
                  </a:lnTo>
                  <a:lnTo>
                    <a:pt x="158" y="80"/>
                  </a:lnTo>
                  <a:lnTo>
                    <a:pt x="144" y="105"/>
                  </a:lnTo>
                  <a:lnTo>
                    <a:pt x="125" y="125"/>
                  </a:lnTo>
                  <a:lnTo>
                    <a:pt x="105" y="144"/>
                  </a:lnTo>
                  <a:lnTo>
                    <a:pt x="80" y="158"/>
                  </a:lnTo>
                  <a:lnTo>
                    <a:pt x="56" y="168"/>
                  </a:lnTo>
                  <a:lnTo>
                    <a:pt x="29" y="175"/>
                  </a:lnTo>
                  <a:lnTo>
                    <a:pt x="0" y="177"/>
                  </a:lnTo>
                  <a:lnTo>
                    <a:pt x="0" y="0"/>
                  </a:lnTo>
                  <a:close/>
                </a:path>
              </a:pathLst>
            </a:custGeom>
            <a:solidFill>
              <a:srgbClr val="FF3300"/>
            </a:solidFill>
            <a:ln w="1588">
              <a:solidFill>
                <a:srgbClr val="FF3300"/>
              </a:solidFill>
              <a:prstDash val="solid"/>
              <a:round/>
              <a:headEnd/>
              <a:tailEnd/>
            </a:ln>
          </p:spPr>
          <p:txBody>
            <a:bodyPr/>
            <a:lstStyle/>
            <a:p>
              <a:endParaRPr lang="en-US"/>
            </a:p>
          </p:txBody>
        </p:sp>
        <p:sp>
          <p:nvSpPr>
            <p:cNvPr id="36967" name="Freeform 28"/>
            <p:cNvSpPr>
              <a:spLocks/>
            </p:cNvSpPr>
            <p:nvPr/>
          </p:nvSpPr>
          <p:spPr bwMode="auto">
            <a:xfrm>
              <a:off x="854" y="3388"/>
              <a:ext cx="88" cy="88"/>
            </a:xfrm>
            <a:custGeom>
              <a:avLst/>
              <a:gdLst>
                <a:gd name="T0" fmla="*/ 0 w 176"/>
                <a:gd name="T1" fmla="*/ 88 h 176"/>
                <a:gd name="T2" fmla="*/ 88 w 176"/>
                <a:gd name="T3" fmla="*/ 88 h 176"/>
                <a:gd name="T4" fmla="*/ 88 w 176"/>
                <a:gd name="T5" fmla="*/ 0 h 176"/>
                <a:gd name="T6" fmla="*/ 75 w 176"/>
                <a:gd name="T7" fmla="*/ 1 h 176"/>
                <a:gd name="T8" fmla="*/ 61 w 176"/>
                <a:gd name="T9" fmla="*/ 5 h 176"/>
                <a:gd name="T10" fmla="*/ 48 w 176"/>
                <a:gd name="T11" fmla="*/ 10 h 176"/>
                <a:gd name="T12" fmla="*/ 37 w 176"/>
                <a:gd name="T13" fmla="*/ 17 h 176"/>
                <a:gd name="T14" fmla="*/ 26 w 176"/>
                <a:gd name="T15" fmla="*/ 26 h 176"/>
                <a:gd name="T16" fmla="*/ 17 w 176"/>
                <a:gd name="T17" fmla="*/ 37 h 176"/>
                <a:gd name="T18" fmla="*/ 10 w 176"/>
                <a:gd name="T19" fmla="*/ 48 h 176"/>
                <a:gd name="T20" fmla="*/ 5 w 176"/>
                <a:gd name="T21" fmla="*/ 61 h 176"/>
                <a:gd name="T22" fmla="*/ 1 w 176"/>
                <a:gd name="T23" fmla="*/ 75 h 176"/>
                <a:gd name="T24" fmla="*/ 0 w 176"/>
                <a:gd name="T25" fmla="*/ 88 h 1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6"/>
                <a:gd name="T40" fmla="*/ 0 h 176"/>
                <a:gd name="T41" fmla="*/ 176 w 176"/>
                <a:gd name="T42" fmla="*/ 176 h 17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6" h="176">
                  <a:moveTo>
                    <a:pt x="0" y="176"/>
                  </a:moveTo>
                  <a:lnTo>
                    <a:pt x="176" y="176"/>
                  </a:lnTo>
                  <a:lnTo>
                    <a:pt x="176" y="0"/>
                  </a:lnTo>
                  <a:lnTo>
                    <a:pt x="149" y="3"/>
                  </a:lnTo>
                  <a:lnTo>
                    <a:pt x="122" y="10"/>
                  </a:lnTo>
                  <a:lnTo>
                    <a:pt x="97" y="20"/>
                  </a:lnTo>
                  <a:lnTo>
                    <a:pt x="73" y="34"/>
                  </a:lnTo>
                  <a:lnTo>
                    <a:pt x="52" y="52"/>
                  </a:lnTo>
                  <a:lnTo>
                    <a:pt x="34" y="73"/>
                  </a:lnTo>
                  <a:lnTo>
                    <a:pt x="20" y="97"/>
                  </a:lnTo>
                  <a:lnTo>
                    <a:pt x="10" y="122"/>
                  </a:lnTo>
                  <a:lnTo>
                    <a:pt x="3" y="149"/>
                  </a:lnTo>
                  <a:lnTo>
                    <a:pt x="0" y="176"/>
                  </a:lnTo>
                  <a:close/>
                </a:path>
              </a:pathLst>
            </a:custGeom>
            <a:solidFill>
              <a:srgbClr val="FF3300"/>
            </a:solidFill>
            <a:ln w="1588">
              <a:solidFill>
                <a:srgbClr val="FF3300"/>
              </a:solidFill>
              <a:prstDash val="solid"/>
              <a:round/>
              <a:headEnd/>
              <a:tailEnd/>
            </a:ln>
          </p:spPr>
          <p:txBody>
            <a:bodyPr/>
            <a:lstStyle/>
            <a:p>
              <a:endParaRPr lang="en-US"/>
            </a:p>
          </p:txBody>
        </p:sp>
        <p:sp>
          <p:nvSpPr>
            <p:cNvPr id="36968" name="Oval 29"/>
            <p:cNvSpPr>
              <a:spLocks noChangeArrowheads="1"/>
            </p:cNvSpPr>
            <p:nvPr/>
          </p:nvSpPr>
          <p:spPr bwMode="auto">
            <a:xfrm>
              <a:off x="854" y="3388"/>
              <a:ext cx="176" cy="176"/>
            </a:xfrm>
            <a:prstGeom prst="ellipse">
              <a:avLst/>
            </a:prstGeom>
            <a:noFill/>
            <a:ln w="9525">
              <a:solidFill>
                <a:srgbClr val="FF3300"/>
              </a:solidFill>
              <a:round/>
              <a:headEnd/>
              <a:tailEnd/>
            </a:ln>
          </p:spPr>
          <p:txBody>
            <a:bodyPr anchor="ctr">
              <a:spAutoFit/>
            </a:bodyPr>
            <a:lstStyle/>
            <a:p>
              <a:endParaRPr lang="en-US"/>
            </a:p>
          </p:txBody>
        </p:sp>
      </p:grpSp>
      <p:grpSp>
        <p:nvGrpSpPr>
          <p:cNvPr id="36889" name="Group 30"/>
          <p:cNvGrpSpPr>
            <a:grpSpLocks/>
          </p:cNvGrpSpPr>
          <p:nvPr/>
        </p:nvGrpSpPr>
        <p:grpSpPr bwMode="auto">
          <a:xfrm>
            <a:off x="4946650" y="5802313"/>
            <a:ext cx="55563" cy="57150"/>
            <a:chOff x="854" y="3388"/>
            <a:chExt cx="176" cy="176"/>
          </a:xfrm>
        </p:grpSpPr>
        <p:sp>
          <p:nvSpPr>
            <p:cNvPr id="36959" name="Freeform 31"/>
            <p:cNvSpPr>
              <a:spLocks/>
            </p:cNvSpPr>
            <p:nvPr/>
          </p:nvSpPr>
          <p:spPr bwMode="auto">
            <a:xfrm>
              <a:off x="854" y="3476"/>
              <a:ext cx="88" cy="88"/>
            </a:xfrm>
            <a:custGeom>
              <a:avLst/>
              <a:gdLst>
                <a:gd name="T0" fmla="*/ 88 w 176"/>
                <a:gd name="T1" fmla="*/ 0 h 177"/>
                <a:gd name="T2" fmla="*/ 0 w 176"/>
                <a:gd name="T3" fmla="*/ 0 h 177"/>
                <a:gd name="T4" fmla="*/ 1 w 176"/>
                <a:gd name="T5" fmla="*/ 14 h 177"/>
                <a:gd name="T6" fmla="*/ 5 w 176"/>
                <a:gd name="T7" fmla="*/ 28 h 177"/>
                <a:gd name="T8" fmla="*/ 10 w 176"/>
                <a:gd name="T9" fmla="*/ 40 h 177"/>
                <a:gd name="T10" fmla="*/ 17 w 176"/>
                <a:gd name="T11" fmla="*/ 52 h 177"/>
                <a:gd name="T12" fmla="*/ 26 w 176"/>
                <a:gd name="T13" fmla="*/ 62 h 177"/>
                <a:gd name="T14" fmla="*/ 37 w 176"/>
                <a:gd name="T15" fmla="*/ 72 h 177"/>
                <a:gd name="T16" fmla="*/ 48 w 176"/>
                <a:gd name="T17" fmla="*/ 79 h 177"/>
                <a:gd name="T18" fmla="*/ 61 w 176"/>
                <a:gd name="T19" fmla="*/ 84 h 177"/>
                <a:gd name="T20" fmla="*/ 75 w 176"/>
                <a:gd name="T21" fmla="*/ 87 h 177"/>
                <a:gd name="T22" fmla="*/ 88 w 176"/>
                <a:gd name="T23" fmla="*/ 88 h 177"/>
                <a:gd name="T24" fmla="*/ 88 w 176"/>
                <a:gd name="T25" fmla="*/ 0 h 1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6"/>
                <a:gd name="T40" fmla="*/ 0 h 177"/>
                <a:gd name="T41" fmla="*/ 176 w 176"/>
                <a:gd name="T42" fmla="*/ 177 h 1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6" h="177">
                  <a:moveTo>
                    <a:pt x="176" y="0"/>
                  </a:moveTo>
                  <a:lnTo>
                    <a:pt x="0" y="0"/>
                  </a:lnTo>
                  <a:lnTo>
                    <a:pt x="3" y="29"/>
                  </a:lnTo>
                  <a:lnTo>
                    <a:pt x="10" y="56"/>
                  </a:lnTo>
                  <a:lnTo>
                    <a:pt x="20" y="80"/>
                  </a:lnTo>
                  <a:lnTo>
                    <a:pt x="34" y="105"/>
                  </a:lnTo>
                  <a:lnTo>
                    <a:pt x="52" y="125"/>
                  </a:lnTo>
                  <a:lnTo>
                    <a:pt x="73" y="144"/>
                  </a:lnTo>
                  <a:lnTo>
                    <a:pt x="97" y="158"/>
                  </a:lnTo>
                  <a:lnTo>
                    <a:pt x="122" y="168"/>
                  </a:lnTo>
                  <a:lnTo>
                    <a:pt x="149" y="175"/>
                  </a:lnTo>
                  <a:lnTo>
                    <a:pt x="176" y="177"/>
                  </a:lnTo>
                  <a:lnTo>
                    <a:pt x="176" y="0"/>
                  </a:lnTo>
                  <a:close/>
                </a:path>
              </a:pathLst>
            </a:custGeom>
            <a:solidFill>
              <a:schemeClr val="bg1"/>
            </a:solidFill>
            <a:ln w="1588">
              <a:solidFill>
                <a:srgbClr val="000000"/>
              </a:solidFill>
              <a:prstDash val="solid"/>
              <a:round/>
              <a:headEnd/>
              <a:tailEnd/>
            </a:ln>
          </p:spPr>
          <p:txBody>
            <a:bodyPr/>
            <a:lstStyle/>
            <a:p>
              <a:endParaRPr lang="en-US"/>
            </a:p>
          </p:txBody>
        </p:sp>
        <p:sp>
          <p:nvSpPr>
            <p:cNvPr id="36960" name="Freeform 32"/>
            <p:cNvSpPr>
              <a:spLocks/>
            </p:cNvSpPr>
            <p:nvPr/>
          </p:nvSpPr>
          <p:spPr bwMode="auto">
            <a:xfrm>
              <a:off x="942" y="3388"/>
              <a:ext cx="88" cy="88"/>
            </a:xfrm>
            <a:custGeom>
              <a:avLst/>
              <a:gdLst>
                <a:gd name="T0" fmla="*/ 88 w 177"/>
                <a:gd name="T1" fmla="*/ 88 h 176"/>
                <a:gd name="T2" fmla="*/ 0 w 177"/>
                <a:gd name="T3" fmla="*/ 88 h 176"/>
                <a:gd name="T4" fmla="*/ 0 w 177"/>
                <a:gd name="T5" fmla="*/ 0 h 176"/>
                <a:gd name="T6" fmla="*/ 14 w 177"/>
                <a:gd name="T7" fmla="*/ 1 h 176"/>
                <a:gd name="T8" fmla="*/ 28 w 177"/>
                <a:gd name="T9" fmla="*/ 5 h 176"/>
                <a:gd name="T10" fmla="*/ 40 w 177"/>
                <a:gd name="T11" fmla="*/ 10 h 176"/>
                <a:gd name="T12" fmla="*/ 52 w 177"/>
                <a:gd name="T13" fmla="*/ 17 h 176"/>
                <a:gd name="T14" fmla="*/ 62 w 177"/>
                <a:gd name="T15" fmla="*/ 26 h 176"/>
                <a:gd name="T16" fmla="*/ 72 w 177"/>
                <a:gd name="T17" fmla="*/ 37 h 176"/>
                <a:gd name="T18" fmla="*/ 79 w 177"/>
                <a:gd name="T19" fmla="*/ 48 h 176"/>
                <a:gd name="T20" fmla="*/ 84 w 177"/>
                <a:gd name="T21" fmla="*/ 61 h 176"/>
                <a:gd name="T22" fmla="*/ 87 w 177"/>
                <a:gd name="T23" fmla="*/ 75 h 176"/>
                <a:gd name="T24" fmla="*/ 88 w 177"/>
                <a:gd name="T25" fmla="*/ 88 h 1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7"/>
                <a:gd name="T40" fmla="*/ 0 h 176"/>
                <a:gd name="T41" fmla="*/ 177 w 177"/>
                <a:gd name="T42" fmla="*/ 176 h 17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7" h="176">
                  <a:moveTo>
                    <a:pt x="177" y="176"/>
                  </a:moveTo>
                  <a:lnTo>
                    <a:pt x="0" y="176"/>
                  </a:lnTo>
                  <a:lnTo>
                    <a:pt x="0" y="0"/>
                  </a:lnTo>
                  <a:lnTo>
                    <a:pt x="29" y="3"/>
                  </a:lnTo>
                  <a:lnTo>
                    <a:pt x="56" y="10"/>
                  </a:lnTo>
                  <a:lnTo>
                    <a:pt x="80" y="20"/>
                  </a:lnTo>
                  <a:lnTo>
                    <a:pt x="105" y="34"/>
                  </a:lnTo>
                  <a:lnTo>
                    <a:pt x="125" y="52"/>
                  </a:lnTo>
                  <a:lnTo>
                    <a:pt x="144" y="73"/>
                  </a:lnTo>
                  <a:lnTo>
                    <a:pt x="158" y="97"/>
                  </a:lnTo>
                  <a:lnTo>
                    <a:pt x="168" y="122"/>
                  </a:lnTo>
                  <a:lnTo>
                    <a:pt x="175" y="149"/>
                  </a:lnTo>
                  <a:lnTo>
                    <a:pt x="177" y="176"/>
                  </a:lnTo>
                  <a:close/>
                </a:path>
              </a:pathLst>
            </a:custGeom>
            <a:solidFill>
              <a:schemeClr val="bg1"/>
            </a:solidFill>
            <a:ln w="1588">
              <a:solidFill>
                <a:srgbClr val="000000"/>
              </a:solidFill>
              <a:prstDash val="solid"/>
              <a:round/>
              <a:headEnd/>
              <a:tailEnd/>
            </a:ln>
          </p:spPr>
          <p:txBody>
            <a:bodyPr/>
            <a:lstStyle/>
            <a:p>
              <a:endParaRPr lang="en-US"/>
            </a:p>
          </p:txBody>
        </p:sp>
        <p:sp>
          <p:nvSpPr>
            <p:cNvPr id="36961" name="Freeform 33"/>
            <p:cNvSpPr>
              <a:spLocks/>
            </p:cNvSpPr>
            <p:nvPr/>
          </p:nvSpPr>
          <p:spPr bwMode="auto">
            <a:xfrm>
              <a:off x="942" y="3476"/>
              <a:ext cx="88" cy="88"/>
            </a:xfrm>
            <a:custGeom>
              <a:avLst/>
              <a:gdLst>
                <a:gd name="T0" fmla="*/ 0 w 177"/>
                <a:gd name="T1" fmla="*/ 0 h 177"/>
                <a:gd name="T2" fmla="*/ 88 w 177"/>
                <a:gd name="T3" fmla="*/ 0 h 177"/>
                <a:gd name="T4" fmla="*/ 87 w 177"/>
                <a:gd name="T5" fmla="*/ 14 h 177"/>
                <a:gd name="T6" fmla="*/ 84 w 177"/>
                <a:gd name="T7" fmla="*/ 28 h 177"/>
                <a:gd name="T8" fmla="*/ 79 w 177"/>
                <a:gd name="T9" fmla="*/ 40 h 177"/>
                <a:gd name="T10" fmla="*/ 72 w 177"/>
                <a:gd name="T11" fmla="*/ 52 h 177"/>
                <a:gd name="T12" fmla="*/ 62 w 177"/>
                <a:gd name="T13" fmla="*/ 62 h 177"/>
                <a:gd name="T14" fmla="*/ 52 w 177"/>
                <a:gd name="T15" fmla="*/ 72 h 177"/>
                <a:gd name="T16" fmla="*/ 40 w 177"/>
                <a:gd name="T17" fmla="*/ 79 h 177"/>
                <a:gd name="T18" fmla="*/ 28 w 177"/>
                <a:gd name="T19" fmla="*/ 84 h 177"/>
                <a:gd name="T20" fmla="*/ 14 w 177"/>
                <a:gd name="T21" fmla="*/ 87 h 177"/>
                <a:gd name="T22" fmla="*/ 0 w 177"/>
                <a:gd name="T23" fmla="*/ 88 h 177"/>
                <a:gd name="T24" fmla="*/ 0 w 177"/>
                <a:gd name="T25" fmla="*/ 0 h 1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7"/>
                <a:gd name="T40" fmla="*/ 0 h 177"/>
                <a:gd name="T41" fmla="*/ 177 w 177"/>
                <a:gd name="T42" fmla="*/ 177 h 1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7" h="177">
                  <a:moveTo>
                    <a:pt x="0" y="0"/>
                  </a:moveTo>
                  <a:lnTo>
                    <a:pt x="177" y="0"/>
                  </a:lnTo>
                  <a:lnTo>
                    <a:pt x="175" y="29"/>
                  </a:lnTo>
                  <a:lnTo>
                    <a:pt x="168" y="56"/>
                  </a:lnTo>
                  <a:lnTo>
                    <a:pt x="158" y="80"/>
                  </a:lnTo>
                  <a:lnTo>
                    <a:pt x="144" y="105"/>
                  </a:lnTo>
                  <a:lnTo>
                    <a:pt x="125" y="125"/>
                  </a:lnTo>
                  <a:lnTo>
                    <a:pt x="105" y="144"/>
                  </a:lnTo>
                  <a:lnTo>
                    <a:pt x="80" y="158"/>
                  </a:lnTo>
                  <a:lnTo>
                    <a:pt x="56" y="168"/>
                  </a:lnTo>
                  <a:lnTo>
                    <a:pt x="29" y="175"/>
                  </a:lnTo>
                  <a:lnTo>
                    <a:pt x="0" y="177"/>
                  </a:lnTo>
                  <a:lnTo>
                    <a:pt x="0" y="0"/>
                  </a:lnTo>
                  <a:close/>
                </a:path>
              </a:pathLst>
            </a:custGeom>
            <a:solidFill>
              <a:srgbClr val="FF3300"/>
            </a:solidFill>
            <a:ln w="1588">
              <a:solidFill>
                <a:srgbClr val="FF3300"/>
              </a:solidFill>
              <a:prstDash val="solid"/>
              <a:round/>
              <a:headEnd/>
              <a:tailEnd/>
            </a:ln>
          </p:spPr>
          <p:txBody>
            <a:bodyPr/>
            <a:lstStyle/>
            <a:p>
              <a:endParaRPr lang="en-US"/>
            </a:p>
          </p:txBody>
        </p:sp>
        <p:sp>
          <p:nvSpPr>
            <p:cNvPr id="36962" name="Freeform 34"/>
            <p:cNvSpPr>
              <a:spLocks/>
            </p:cNvSpPr>
            <p:nvPr/>
          </p:nvSpPr>
          <p:spPr bwMode="auto">
            <a:xfrm>
              <a:off x="854" y="3388"/>
              <a:ext cx="88" cy="88"/>
            </a:xfrm>
            <a:custGeom>
              <a:avLst/>
              <a:gdLst>
                <a:gd name="T0" fmla="*/ 0 w 176"/>
                <a:gd name="T1" fmla="*/ 88 h 176"/>
                <a:gd name="T2" fmla="*/ 88 w 176"/>
                <a:gd name="T3" fmla="*/ 88 h 176"/>
                <a:gd name="T4" fmla="*/ 88 w 176"/>
                <a:gd name="T5" fmla="*/ 0 h 176"/>
                <a:gd name="T6" fmla="*/ 75 w 176"/>
                <a:gd name="T7" fmla="*/ 1 h 176"/>
                <a:gd name="T8" fmla="*/ 61 w 176"/>
                <a:gd name="T9" fmla="*/ 5 h 176"/>
                <a:gd name="T10" fmla="*/ 48 w 176"/>
                <a:gd name="T11" fmla="*/ 10 h 176"/>
                <a:gd name="T12" fmla="*/ 37 w 176"/>
                <a:gd name="T13" fmla="*/ 17 h 176"/>
                <a:gd name="T14" fmla="*/ 26 w 176"/>
                <a:gd name="T15" fmla="*/ 26 h 176"/>
                <a:gd name="T16" fmla="*/ 17 w 176"/>
                <a:gd name="T17" fmla="*/ 37 h 176"/>
                <a:gd name="T18" fmla="*/ 10 w 176"/>
                <a:gd name="T19" fmla="*/ 48 h 176"/>
                <a:gd name="T20" fmla="*/ 5 w 176"/>
                <a:gd name="T21" fmla="*/ 61 h 176"/>
                <a:gd name="T22" fmla="*/ 1 w 176"/>
                <a:gd name="T23" fmla="*/ 75 h 176"/>
                <a:gd name="T24" fmla="*/ 0 w 176"/>
                <a:gd name="T25" fmla="*/ 88 h 1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6"/>
                <a:gd name="T40" fmla="*/ 0 h 176"/>
                <a:gd name="T41" fmla="*/ 176 w 176"/>
                <a:gd name="T42" fmla="*/ 176 h 17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6" h="176">
                  <a:moveTo>
                    <a:pt x="0" y="176"/>
                  </a:moveTo>
                  <a:lnTo>
                    <a:pt x="176" y="176"/>
                  </a:lnTo>
                  <a:lnTo>
                    <a:pt x="176" y="0"/>
                  </a:lnTo>
                  <a:lnTo>
                    <a:pt x="149" y="3"/>
                  </a:lnTo>
                  <a:lnTo>
                    <a:pt x="122" y="10"/>
                  </a:lnTo>
                  <a:lnTo>
                    <a:pt x="97" y="20"/>
                  </a:lnTo>
                  <a:lnTo>
                    <a:pt x="73" y="34"/>
                  </a:lnTo>
                  <a:lnTo>
                    <a:pt x="52" y="52"/>
                  </a:lnTo>
                  <a:lnTo>
                    <a:pt x="34" y="73"/>
                  </a:lnTo>
                  <a:lnTo>
                    <a:pt x="20" y="97"/>
                  </a:lnTo>
                  <a:lnTo>
                    <a:pt x="10" y="122"/>
                  </a:lnTo>
                  <a:lnTo>
                    <a:pt x="3" y="149"/>
                  </a:lnTo>
                  <a:lnTo>
                    <a:pt x="0" y="176"/>
                  </a:lnTo>
                  <a:close/>
                </a:path>
              </a:pathLst>
            </a:custGeom>
            <a:solidFill>
              <a:srgbClr val="FF3300"/>
            </a:solidFill>
            <a:ln w="1588">
              <a:solidFill>
                <a:srgbClr val="FF3300"/>
              </a:solidFill>
              <a:prstDash val="solid"/>
              <a:round/>
              <a:headEnd/>
              <a:tailEnd/>
            </a:ln>
          </p:spPr>
          <p:txBody>
            <a:bodyPr/>
            <a:lstStyle/>
            <a:p>
              <a:endParaRPr lang="en-US"/>
            </a:p>
          </p:txBody>
        </p:sp>
        <p:sp>
          <p:nvSpPr>
            <p:cNvPr id="36963" name="Oval 35"/>
            <p:cNvSpPr>
              <a:spLocks noChangeArrowheads="1"/>
            </p:cNvSpPr>
            <p:nvPr/>
          </p:nvSpPr>
          <p:spPr bwMode="auto">
            <a:xfrm>
              <a:off x="854" y="3388"/>
              <a:ext cx="176" cy="176"/>
            </a:xfrm>
            <a:prstGeom prst="ellipse">
              <a:avLst/>
            </a:prstGeom>
            <a:noFill/>
            <a:ln w="9525">
              <a:solidFill>
                <a:srgbClr val="FF3300"/>
              </a:solidFill>
              <a:round/>
              <a:headEnd/>
              <a:tailEnd/>
            </a:ln>
          </p:spPr>
          <p:txBody>
            <a:bodyPr anchor="ctr">
              <a:spAutoFit/>
            </a:bodyPr>
            <a:lstStyle/>
            <a:p>
              <a:endParaRPr lang="en-US"/>
            </a:p>
          </p:txBody>
        </p:sp>
      </p:grpSp>
      <p:grpSp>
        <p:nvGrpSpPr>
          <p:cNvPr id="36890" name="Group 36"/>
          <p:cNvGrpSpPr>
            <a:grpSpLocks/>
          </p:cNvGrpSpPr>
          <p:nvPr/>
        </p:nvGrpSpPr>
        <p:grpSpPr bwMode="auto">
          <a:xfrm>
            <a:off x="4694238" y="5802313"/>
            <a:ext cx="55562" cy="57150"/>
            <a:chOff x="854" y="3388"/>
            <a:chExt cx="176" cy="176"/>
          </a:xfrm>
        </p:grpSpPr>
        <p:sp>
          <p:nvSpPr>
            <p:cNvPr id="36954" name="Freeform 37"/>
            <p:cNvSpPr>
              <a:spLocks/>
            </p:cNvSpPr>
            <p:nvPr/>
          </p:nvSpPr>
          <p:spPr bwMode="auto">
            <a:xfrm>
              <a:off x="854" y="3476"/>
              <a:ext cx="88" cy="88"/>
            </a:xfrm>
            <a:custGeom>
              <a:avLst/>
              <a:gdLst>
                <a:gd name="T0" fmla="*/ 88 w 176"/>
                <a:gd name="T1" fmla="*/ 0 h 177"/>
                <a:gd name="T2" fmla="*/ 0 w 176"/>
                <a:gd name="T3" fmla="*/ 0 h 177"/>
                <a:gd name="T4" fmla="*/ 1 w 176"/>
                <a:gd name="T5" fmla="*/ 14 h 177"/>
                <a:gd name="T6" fmla="*/ 5 w 176"/>
                <a:gd name="T7" fmla="*/ 28 h 177"/>
                <a:gd name="T8" fmla="*/ 10 w 176"/>
                <a:gd name="T9" fmla="*/ 40 h 177"/>
                <a:gd name="T10" fmla="*/ 17 w 176"/>
                <a:gd name="T11" fmla="*/ 52 h 177"/>
                <a:gd name="T12" fmla="*/ 26 w 176"/>
                <a:gd name="T13" fmla="*/ 62 h 177"/>
                <a:gd name="T14" fmla="*/ 37 w 176"/>
                <a:gd name="T15" fmla="*/ 72 h 177"/>
                <a:gd name="T16" fmla="*/ 48 w 176"/>
                <a:gd name="T17" fmla="*/ 79 h 177"/>
                <a:gd name="T18" fmla="*/ 61 w 176"/>
                <a:gd name="T19" fmla="*/ 84 h 177"/>
                <a:gd name="T20" fmla="*/ 75 w 176"/>
                <a:gd name="T21" fmla="*/ 87 h 177"/>
                <a:gd name="T22" fmla="*/ 88 w 176"/>
                <a:gd name="T23" fmla="*/ 88 h 177"/>
                <a:gd name="T24" fmla="*/ 88 w 176"/>
                <a:gd name="T25" fmla="*/ 0 h 1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6"/>
                <a:gd name="T40" fmla="*/ 0 h 177"/>
                <a:gd name="T41" fmla="*/ 176 w 176"/>
                <a:gd name="T42" fmla="*/ 177 h 1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6" h="177">
                  <a:moveTo>
                    <a:pt x="176" y="0"/>
                  </a:moveTo>
                  <a:lnTo>
                    <a:pt x="0" y="0"/>
                  </a:lnTo>
                  <a:lnTo>
                    <a:pt x="3" y="29"/>
                  </a:lnTo>
                  <a:lnTo>
                    <a:pt x="10" y="56"/>
                  </a:lnTo>
                  <a:lnTo>
                    <a:pt x="20" y="80"/>
                  </a:lnTo>
                  <a:lnTo>
                    <a:pt x="34" y="105"/>
                  </a:lnTo>
                  <a:lnTo>
                    <a:pt x="52" y="125"/>
                  </a:lnTo>
                  <a:lnTo>
                    <a:pt x="73" y="144"/>
                  </a:lnTo>
                  <a:lnTo>
                    <a:pt x="97" y="158"/>
                  </a:lnTo>
                  <a:lnTo>
                    <a:pt x="122" y="168"/>
                  </a:lnTo>
                  <a:lnTo>
                    <a:pt x="149" y="175"/>
                  </a:lnTo>
                  <a:lnTo>
                    <a:pt x="176" y="177"/>
                  </a:lnTo>
                  <a:lnTo>
                    <a:pt x="176" y="0"/>
                  </a:lnTo>
                  <a:close/>
                </a:path>
              </a:pathLst>
            </a:custGeom>
            <a:solidFill>
              <a:schemeClr val="bg1"/>
            </a:solidFill>
            <a:ln w="1588">
              <a:solidFill>
                <a:srgbClr val="000000"/>
              </a:solidFill>
              <a:prstDash val="solid"/>
              <a:round/>
              <a:headEnd/>
              <a:tailEnd/>
            </a:ln>
          </p:spPr>
          <p:txBody>
            <a:bodyPr/>
            <a:lstStyle/>
            <a:p>
              <a:endParaRPr lang="en-US"/>
            </a:p>
          </p:txBody>
        </p:sp>
        <p:sp>
          <p:nvSpPr>
            <p:cNvPr id="36955" name="Freeform 38"/>
            <p:cNvSpPr>
              <a:spLocks/>
            </p:cNvSpPr>
            <p:nvPr/>
          </p:nvSpPr>
          <p:spPr bwMode="auto">
            <a:xfrm>
              <a:off x="942" y="3388"/>
              <a:ext cx="88" cy="88"/>
            </a:xfrm>
            <a:custGeom>
              <a:avLst/>
              <a:gdLst>
                <a:gd name="T0" fmla="*/ 88 w 177"/>
                <a:gd name="T1" fmla="*/ 88 h 176"/>
                <a:gd name="T2" fmla="*/ 0 w 177"/>
                <a:gd name="T3" fmla="*/ 88 h 176"/>
                <a:gd name="T4" fmla="*/ 0 w 177"/>
                <a:gd name="T5" fmla="*/ 0 h 176"/>
                <a:gd name="T6" fmla="*/ 14 w 177"/>
                <a:gd name="T7" fmla="*/ 1 h 176"/>
                <a:gd name="T8" fmla="*/ 28 w 177"/>
                <a:gd name="T9" fmla="*/ 5 h 176"/>
                <a:gd name="T10" fmla="*/ 40 w 177"/>
                <a:gd name="T11" fmla="*/ 10 h 176"/>
                <a:gd name="T12" fmla="*/ 52 w 177"/>
                <a:gd name="T13" fmla="*/ 17 h 176"/>
                <a:gd name="T14" fmla="*/ 62 w 177"/>
                <a:gd name="T15" fmla="*/ 26 h 176"/>
                <a:gd name="T16" fmla="*/ 72 w 177"/>
                <a:gd name="T17" fmla="*/ 37 h 176"/>
                <a:gd name="T18" fmla="*/ 79 w 177"/>
                <a:gd name="T19" fmla="*/ 48 h 176"/>
                <a:gd name="T20" fmla="*/ 84 w 177"/>
                <a:gd name="T21" fmla="*/ 61 h 176"/>
                <a:gd name="T22" fmla="*/ 87 w 177"/>
                <a:gd name="T23" fmla="*/ 75 h 176"/>
                <a:gd name="T24" fmla="*/ 88 w 177"/>
                <a:gd name="T25" fmla="*/ 88 h 1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7"/>
                <a:gd name="T40" fmla="*/ 0 h 176"/>
                <a:gd name="T41" fmla="*/ 177 w 177"/>
                <a:gd name="T42" fmla="*/ 176 h 17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7" h="176">
                  <a:moveTo>
                    <a:pt x="177" y="176"/>
                  </a:moveTo>
                  <a:lnTo>
                    <a:pt x="0" y="176"/>
                  </a:lnTo>
                  <a:lnTo>
                    <a:pt x="0" y="0"/>
                  </a:lnTo>
                  <a:lnTo>
                    <a:pt x="29" y="3"/>
                  </a:lnTo>
                  <a:lnTo>
                    <a:pt x="56" y="10"/>
                  </a:lnTo>
                  <a:lnTo>
                    <a:pt x="80" y="20"/>
                  </a:lnTo>
                  <a:lnTo>
                    <a:pt x="105" y="34"/>
                  </a:lnTo>
                  <a:lnTo>
                    <a:pt x="125" y="52"/>
                  </a:lnTo>
                  <a:lnTo>
                    <a:pt x="144" y="73"/>
                  </a:lnTo>
                  <a:lnTo>
                    <a:pt x="158" y="97"/>
                  </a:lnTo>
                  <a:lnTo>
                    <a:pt x="168" y="122"/>
                  </a:lnTo>
                  <a:lnTo>
                    <a:pt x="175" y="149"/>
                  </a:lnTo>
                  <a:lnTo>
                    <a:pt x="177" y="176"/>
                  </a:lnTo>
                  <a:close/>
                </a:path>
              </a:pathLst>
            </a:custGeom>
            <a:solidFill>
              <a:schemeClr val="bg1"/>
            </a:solidFill>
            <a:ln w="1588">
              <a:solidFill>
                <a:srgbClr val="000000"/>
              </a:solidFill>
              <a:prstDash val="solid"/>
              <a:round/>
              <a:headEnd/>
              <a:tailEnd/>
            </a:ln>
          </p:spPr>
          <p:txBody>
            <a:bodyPr/>
            <a:lstStyle/>
            <a:p>
              <a:endParaRPr lang="en-US"/>
            </a:p>
          </p:txBody>
        </p:sp>
        <p:sp>
          <p:nvSpPr>
            <p:cNvPr id="36956" name="Freeform 39"/>
            <p:cNvSpPr>
              <a:spLocks/>
            </p:cNvSpPr>
            <p:nvPr/>
          </p:nvSpPr>
          <p:spPr bwMode="auto">
            <a:xfrm>
              <a:off x="942" y="3476"/>
              <a:ext cx="88" cy="88"/>
            </a:xfrm>
            <a:custGeom>
              <a:avLst/>
              <a:gdLst>
                <a:gd name="T0" fmla="*/ 0 w 177"/>
                <a:gd name="T1" fmla="*/ 0 h 177"/>
                <a:gd name="T2" fmla="*/ 88 w 177"/>
                <a:gd name="T3" fmla="*/ 0 h 177"/>
                <a:gd name="T4" fmla="*/ 87 w 177"/>
                <a:gd name="T5" fmla="*/ 14 h 177"/>
                <a:gd name="T6" fmla="*/ 84 w 177"/>
                <a:gd name="T7" fmla="*/ 28 h 177"/>
                <a:gd name="T8" fmla="*/ 79 w 177"/>
                <a:gd name="T9" fmla="*/ 40 h 177"/>
                <a:gd name="T10" fmla="*/ 72 w 177"/>
                <a:gd name="T11" fmla="*/ 52 h 177"/>
                <a:gd name="T12" fmla="*/ 62 w 177"/>
                <a:gd name="T13" fmla="*/ 62 h 177"/>
                <a:gd name="T14" fmla="*/ 52 w 177"/>
                <a:gd name="T15" fmla="*/ 72 h 177"/>
                <a:gd name="T16" fmla="*/ 40 w 177"/>
                <a:gd name="T17" fmla="*/ 79 h 177"/>
                <a:gd name="T18" fmla="*/ 28 w 177"/>
                <a:gd name="T19" fmla="*/ 84 h 177"/>
                <a:gd name="T20" fmla="*/ 14 w 177"/>
                <a:gd name="T21" fmla="*/ 87 h 177"/>
                <a:gd name="T22" fmla="*/ 0 w 177"/>
                <a:gd name="T23" fmla="*/ 88 h 177"/>
                <a:gd name="T24" fmla="*/ 0 w 177"/>
                <a:gd name="T25" fmla="*/ 0 h 1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7"/>
                <a:gd name="T40" fmla="*/ 0 h 177"/>
                <a:gd name="T41" fmla="*/ 177 w 177"/>
                <a:gd name="T42" fmla="*/ 177 h 1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7" h="177">
                  <a:moveTo>
                    <a:pt x="0" y="0"/>
                  </a:moveTo>
                  <a:lnTo>
                    <a:pt x="177" y="0"/>
                  </a:lnTo>
                  <a:lnTo>
                    <a:pt x="175" y="29"/>
                  </a:lnTo>
                  <a:lnTo>
                    <a:pt x="168" y="56"/>
                  </a:lnTo>
                  <a:lnTo>
                    <a:pt x="158" y="80"/>
                  </a:lnTo>
                  <a:lnTo>
                    <a:pt x="144" y="105"/>
                  </a:lnTo>
                  <a:lnTo>
                    <a:pt x="125" y="125"/>
                  </a:lnTo>
                  <a:lnTo>
                    <a:pt x="105" y="144"/>
                  </a:lnTo>
                  <a:lnTo>
                    <a:pt x="80" y="158"/>
                  </a:lnTo>
                  <a:lnTo>
                    <a:pt x="56" y="168"/>
                  </a:lnTo>
                  <a:lnTo>
                    <a:pt x="29" y="175"/>
                  </a:lnTo>
                  <a:lnTo>
                    <a:pt x="0" y="177"/>
                  </a:lnTo>
                  <a:lnTo>
                    <a:pt x="0" y="0"/>
                  </a:lnTo>
                  <a:close/>
                </a:path>
              </a:pathLst>
            </a:custGeom>
            <a:solidFill>
              <a:srgbClr val="FF3300"/>
            </a:solidFill>
            <a:ln w="1588">
              <a:solidFill>
                <a:srgbClr val="FF3300"/>
              </a:solidFill>
              <a:prstDash val="solid"/>
              <a:round/>
              <a:headEnd/>
              <a:tailEnd/>
            </a:ln>
          </p:spPr>
          <p:txBody>
            <a:bodyPr/>
            <a:lstStyle/>
            <a:p>
              <a:endParaRPr lang="en-US"/>
            </a:p>
          </p:txBody>
        </p:sp>
        <p:sp>
          <p:nvSpPr>
            <p:cNvPr id="36957" name="Freeform 40"/>
            <p:cNvSpPr>
              <a:spLocks/>
            </p:cNvSpPr>
            <p:nvPr/>
          </p:nvSpPr>
          <p:spPr bwMode="auto">
            <a:xfrm>
              <a:off x="854" y="3388"/>
              <a:ext cx="88" cy="88"/>
            </a:xfrm>
            <a:custGeom>
              <a:avLst/>
              <a:gdLst>
                <a:gd name="T0" fmla="*/ 0 w 176"/>
                <a:gd name="T1" fmla="*/ 88 h 176"/>
                <a:gd name="T2" fmla="*/ 88 w 176"/>
                <a:gd name="T3" fmla="*/ 88 h 176"/>
                <a:gd name="T4" fmla="*/ 88 w 176"/>
                <a:gd name="T5" fmla="*/ 0 h 176"/>
                <a:gd name="T6" fmla="*/ 75 w 176"/>
                <a:gd name="T7" fmla="*/ 1 h 176"/>
                <a:gd name="T8" fmla="*/ 61 w 176"/>
                <a:gd name="T9" fmla="*/ 5 h 176"/>
                <a:gd name="T10" fmla="*/ 48 w 176"/>
                <a:gd name="T11" fmla="*/ 10 h 176"/>
                <a:gd name="T12" fmla="*/ 37 w 176"/>
                <a:gd name="T13" fmla="*/ 17 h 176"/>
                <a:gd name="T14" fmla="*/ 26 w 176"/>
                <a:gd name="T15" fmla="*/ 26 h 176"/>
                <a:gd name="T16" fmla="*/ 17 w 176"/>
                <a:gd name="T17" fmla="*/ 37 h 176"/>
                <a:gd name="T18" fmla="*/ 10 w 176"/>
                <a:gd name="T19" fmla="*/ 48 h 176"/>
                <a:gd name="T20" fmla="*/ 5 w 176"/>
                <a:gd name="T21" fmla="*/ 61 h 176"/>
                <a:gd name="T22" fmla="*/ 1 w 176"/>
                <a:gd name="T23" fmla="*/ 75 h 176"/>
                <a:gd name="T24" fmla="*/ 0 w 176"/>
                <a:gd name="T25" fmla="*/ 88 h 1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6"/>
                <a:gd name="T40" fmla="*/ 0 h 176"/>
                <a:gd name="T41" fmla="*/ 176 w 176"/>
                <a:gd name="T42" fmla="*/ 176 h 17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6" h="176">
                  <a:moveTo>
                    <a:pt x="0" y="176"/>
                  </a:moveTo>
                  <a:lnTo>
                    <a:pt x="176" y="176"/>
                  </a:lnTo>
                  <a:lnTo>
                    <a:pt x="176" y="0"/>
                  </a:lnTo>
                  <a:lnTo>
                    <a:pt x="149" y="3"/>
                  </a:lnTo>
                  <a:lnTo>
                    <a:pt x="122" y="10"/>
                  </a:lnTo>
                  <a:lnTo>
                    <a:pt x="97" y="20"/>
                  </a:lnTo>
                  <a:lnTo>
                    <a:pt x="73" y="34"/>
                  </a:lnTo>
                  <a:lnTo>
                    <a:pt x="52" y="52"/>
                  </a:lnTo>
                  <a:lnTo>
                    <a:pt x="34" y="73"/>
                  </a:lnTo>
                  <a:lnTo>
                    <a:pt x="20" y="97"/>
                  </a:lnTo>
                  <a:lnTo>
                    <a:pt x="10" y="122"/>
                  </a:lnTo>
                  <a:lnTo>
                    <a:pt x="3" y="149"/>
                  </a:lnTo>
                  <a:lnTo>
                    <a:pt x="0" y="176"/>
                  </a:lnTo>
                  <a:close/>
                </a:path>
              </a:pathLst>
            </a:custGeom>
            <a:solidFill>
              <a:srgbClr val="FF3300"/>
            </a:solidFill>
            <a:ln w="1588">
              <a:solidFill>
                <a:srgbClr val="FF3300"/>
              </a:solidFill>
              <a:prstDash val="solid"/>
              <a:round/>
              <a:headEnd/>
              <a:tailEnd/>
            </a:ln>
          </p:spPr>
          <p:txBody>
            <a:bodyPr/>
            <a:lstStyle/>
            <a:p>
              <a:endParaRPr lang="en-US"/>
            </a:p>
          </p:txBody>
        </p:sp>
        <p:sp>
          <p:nvSpPr>
            <p:cNvPr id="36958" name="Oval 41"/>
            <p:cNvSpPr>
              <a:spLocks noChangeArrowheads="1"/>
            </p:cNvSpPr>
            <p:nvPr/>
          </p:nvSpPr>
          <p:spPr bwMode="auto">
            <a:xfrm>
              <a:off x="854" y="3388"/>
              <a:ext cx="176" cy="176"/>
            </a:xfrm>
            <a:prstGeom prst="ellipse">
              <a:avLst/>
            </a:prstGeom>
            <a:noFill/>
            <a:ln w="9525">
              <a:solidFill>
                <a:srgbClr val="FF3300"/>
              </a:solidFill>
              <a:round/>
              <a:headEnd/>
              <a:tailEnd/>
            </a:ln>
          </p:spPr>
          <p:txBody>
            <a:bodyPr anchor="ctr">
              <a:spAutoFit/>
            </a:bodyPr>
            <a:lstStyle/>
            <a:p>
              <a:endParaRPr lang="en-US"/>
            </a:p>
          </p:txBody>
        </p:sp>
      </p:grpSp>
      <p:grpSp>
        <p:nvGrpSpPr>
          <p:cNvPr id="36891" name="Group 42"/>
          <p:cNvGrpSpPr>
            <a:grpSpLocks/>
          </p:cNvGrpSpPr>
          <p:nvPr/>
        </p:nvGrpSpPr>
        <p:grpSpPr bwMode="auto">
          <a:xfrm>
            <a:off x="4364038" y="5726113"/>
            <a:ext cx="347662" cy="103187"/>
            <a:chOff x="2749" y="3607"/>
            <a:chExt cx="219" cy="65"/>
          </a:xfrm>
        </p:grpSpPr>
        <p:sp>
          <p:nvSpPr>
            <p:cNvPr id="36947" name="Line 43"/>
            <p:cNvSpPr>
              <a:spLocks noChangeShapeType="1"/>
            </p:cNvSpPr>
            <p:nvPr/>
          </p:nvSpPr>
          <p:spPr bwMode="auto">
            <a:xfrm flipH="1" flipV="1">
              <a:off x="2784" y="3624"/>
              <a:ext cx="184" cy="48"/>
            </a:xfrm>
            <a:prstGeom prst="line">
              <a:avLst/>
            </a:prstGeom>
            <a:noFill/>
            <a:ln w="25400">
              <a:solidFill>
                <a:srgbClr val="FF0000"/>
              </a:solidFill>
              <a:prstDash val="dash"/>
              <a:round/>
              <a:headEnd/>
              <a:tailEnd/>
            </a:ln>
          </p:spPr>
          <p:txBody>
            <a:bodyPr>
              <a:spAutoFit/>
            </a:bodyPr>
            <a:lstStyle/>
            <a:p>
              <a:endParaRPr lang="en-US"/>
            </a:p>
          </p:txBody>
        </p:sp>
        <p:grpSp>
          <p:nvGrpSpPr>
            <p:cNvPr id="36948" name="Group 44"/>
            <p:cNvGrpSpPr>
              <a:grpSpLocks/>
            </p:cNvGrpSpPr>
            <p:nvPr/>
          </p:nvGrpSpPr>
          <p:grpSpPr bwMode="auto">
            <a:xfrm>
              <a:off x="2749" y="3607"/>
              <a:ext cx="35" cy="36"/>
              <a:chOff x="854" y="3388"/>
              <a:chExt cx="176" cy="176"/>
            </a:xfrm>
          </p:grpSpPr>
          <p:sp>
            <p:nvSpPr>
              <p:cNvPr id="36949" name="Freeform 45"/>
              <p:cNvSpPr>
                <a:spLocks/>
              </p:cNvSpPr>
              <p:nvPr/>
            </p:nvSpPr>
            <p:spPr bwMode="auto">
              <a:xfrm>
                <a:off x="854" y="3476"/>
                <a:ext cx="88" cy="88"/>
              </a:xfrm>
              <a:custGeom>
                <a:avLst/>
                <a:gdLst>
                  <a:gd name="T0" fmla="*/ 88 w 176"/>
                  <a:gd name="T1" fmla="*/ 0 h 177"/>
                  <a:gd name="T2" fmla="*/ 0 w 176"/>
                  <a:gd name="T3" fmla="*/ 0 h 177"/>
                  <a:gd name="T4" fmla="*/ 1 w 176"/>
                  <a:gd name="T5" fmla="*/ 14 h 177"/>
                  <a:gd name="T6" fmla="*/ 5 w 176"/>
                  <a:gd name="T7" fmla="*/ 28 h 177"/>
                  <a:gd name="T8" fmla="*/ 10 w 176"/>
                  <a:gd name="T9" fmla="*/ 40 h 177"/>
                  <a:gd name="T10" fmla="*/ 17 w 176"/>
                  <a:gd name="T11" fmla="*/ 52 h 177"/>
                  <a:gd name="T12" fmla="*/ 26 w 176"/>
                  <a:gd name="T13" fmla="*/ 62 h 177"/>
                  <a:gd name="T14" fmla="*/ 37 w 176"/>
                  <a:gd name="T15" fmla="*/ 72 h 177"/>
                  <a:gd name="T16" fmla="*/ 48 w 176"/>
                  <a:gd name="T17" fmla="*/ 79 h 177"/>
                  <a:gd name="T18" fmla="*/ 61 w 176"/>
                  <a:gd name="T19" fmla="*/ 84 h 177"/>
                  <a:gd name="T20" fmla="*/ 75 w 176"/>
                  <a:gd name="T21" fmla="*/ 87 h 177"/>
                  <a:gd name="T22" fmla="*/ 88 w 176"/>
                  <a:gd name="T23" fmla="*/ 88 h 177"/>
                  <a:gd name="T24" fmla="*/ 88 w 176"/>
                  <a:gd name="T25" fmla="*/ 0 h 1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6"/>
                  <a:gd name="T40" fmla="*/ 0 h 177"/>
                  <a:gd name="T41" fmla="*/ 176 w 176"/>
                  <a:gd name="T42" fmla="*/ 177 h 1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6" h="177">
                    <a:moveTo>
                      <a:pt x="176" y="0"/>
                    </a:moveTo>
                    <a:lnTo>
                      <a:pt x="0" y="0"/>
                    </a:lnTo>
                    <a:lnTo>
                      <a:pt x="3" y="29"/>
                    </a:lnTo>
                    <a:lnTo>
                      <a:pt x="10" y="56"/>
                    </a:lnTo>
                    <a:lnTo>
                      <a:pt x="20" y="80"/>
                    </a:lnTo>
                    <a:lnTo>
                      <a:pt x="34" y="105"/>
                    </a:lnTo>
                    <a:lnTo>
                      <a:pt x="52" y="125"/>
                    </a:lnTo>
                    <a:lnTo>
                      <a:pt x="73" y="144"/>
                    </a:lnTo>
                    <a:lnTo>
                      <a:pt x="97" y="158"/>
                    </a:lnTo>
                    <a:lnTo>
                      <a:pt x="122" y="168"/>
                    </a:lnTo>
                    <a:lnTo>
                      <a:pt x="149" y="175"/>
                    </a:lnTo>
                    <a:lnTo>
                      <a:pt x="176" y="177"/>
                    </a:lnTo>
                    <a:lnTo>
                      <a:pt x="176" y="0"/>
                    </a:lnTo>
                    <a:close/>
                  </a:path>
                </a:pathLst>
              </a:custGeom>
              <a:solidFill>
                <a:schemeClr val="bg1"/>
              </a:solidFill>
              <a:ln w="1588">
                <a:solidFill>
                  <a:srgbClr val="000000"/>
                </a:solidFill>
                <a:prstDash val="solid"/>
                <a:round/>
                <a:headEnd/>
                <a:tailEnd/>
              </a:ln>
            </p:spPr>
            <p:txBody>
              <a:bodyPr/>
              <a:lstStyle/>
              <a:p>
                <a:endParaRPr lang="en-US"/>
              </a:p>
            </p:txBody>
          </p:sp>
          <p:sp>
            <p:nvSpPr>
              <p:cNvPr id="36950" name="Freeform 46"/>
              <p:cNvSpPr>
                <a:spLocks/>
              </p:cNvSpPr>
              <p:nvPr/>
            </p:nvSpPr>
            <p:spPr bwMode="auto">
              <a:xfrm>
                <a:off x="942" y="3388"/>
                <a:ext cx="88" cy="88"/>
              </a:xfrm>
              <a:custGeom>
                <a:avLst/>
                <a:gdLst>
                  <a:gd name="T0" fmla="*/ 88 w 177"/>
                  <a:gd name="T1" fmla="*/ 88 h 176"/>
                  <a:gd name="T2" fmla="*/ 0 w 177"/>
                  <a:gd name="T3" fmla="*/ 88 h 176"/>
                  <a:gd name="T4" fmla="*/ 0 w 177"/>
                  <a:gd name="T5" fmla="*/ 0 h 176"/>
                  <a:gd name="T6" fmla="*/ 14 w 177"/>
                  <a:gd name="T7" fmla="*/ 1 h 176"/>
                  <a:gd name="T8" fmla="*/ 28 w 177"/>
                  <a:gd name="T9" fmla="*/ 5 h 176"/>
                  <a:gd name="T10" fmla="*/ 40 w 177"/>
                  <a:gd name="T11" fmla="*/ 10 h 176"/>
                  <a:gd name="T12" fmla="*/ 52 w 177"/>
                  <a:gd name="T13" fmla="*/ 17 h 176"/>
                  <a:gd name="T14" fmla="*/ 62 w 177"/>
                  <a:gd name="T15" fmla="*/ 26 h 176"/>
                  <a:gd name="T16" fmla="*/ 72 w 177"/>
                  <a:gd name="T17" fmla="*/ 37 h 176"/>
                  <a:gd name="T18" fmla="*/ 79 w 177"/>
                  <a:gd name="T19" fmla="*/ 48 h 176"/>
                  <a:gd name="T20" fmla="*/ 84 w 177"/>
                  <a:gd name="T21" fmla="*/ 61 h 176"/>
                  <a:gd name="T22" fmla="*/ 87 w 177"/>
                  <a:gd name="T23" fmla="*/ 75 h 176"/>
                  <a:gd name="T24" fmla="*/ 88 w 177"/>
                  <a:gd name="T25" fmla="*/ 88 h 1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7"/>
                  <a:gd name="T40" fmla="*/ 0 h 176"/>
                  <a:gd name="T41" fmla="*/ 177 w 177"/>
                  <a:gd name="T42" fmla="*/ 176 h 17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7" h="176">
                    <a:moveTo>
                      <a:pt x="177" y="176"/>
                    </a:moveTo>
                    <a:lnTo>
                      <a:pt x="0" y="176"/>
                    </a:lnTo>
                    <a:lnTo>
                      <a:pt x="0" y="0"/>
                    </a:lnTo>
                    <a:lnTo>
                      <a:pt x="29" y="3"/>
                    </a:lnTo>
                    <a:lnTo>
                      <a:pt x="56" y="10"/>
                    </a:lnTo>
                    <a:lnTo>
                      <a:pt x="80" y="20"/>
                    </a:lnTo>
                    <a:lnTo>
                      <a:pt x="105" y="34"/>
                    </a:lnTo>
                    <a:lnTo>
                      <a:pt x="125" y="52"/>
                    </a:lnTo>
                    <a:lnTo>
                      <a:pt x="144" y="73"/>
                    </a:lnTo>
                    <a:lnTo>
                      <a:pt x="158" y="97"/>
                    </a:lnTo>
                    <a:lnTo>
                      <a:pt x="168" y="122"/>
                    </a:lnTo>
                    <a:lnTo>
                      <a:pt x="175" y="149"/>
                    </a:lnTo>
                    <a:lnTo>
                      <a:pt x="177" y="176"/>
                    </a:lnTo>
                    <a:close/>
                  </a:path>
                </a:pathLst>
              </a:custGeom>
              <a:solidFill>
                <a:schemeClr val="bg1"/>
              </a:solidFill>
              <a:ln w="1588">
                <a:solidFill>
                  <a:srgbClr val="000000"/>
                </a:solidFill>
                <a:prstDash val="solid"/>
                <a:round/>
                <a:headEnd/>
                <a:tailEnd/>
              </a:ln>
            </p:spPr>
            <p:txBody>
              <a:bodyPr/>
              <a:lstStyle/>
              <a:p>
                <a:endParaRPr lang="en-US"/>
              </a:p>
            </p:txBody>
          </p:sp>
          <p:sp>
            <p:nvSpPr>
              <p:cNvPr id="36951" name="Freeform 47"/>
              <p:cNvSpPr>
                <a:spLocks/>
              </p:cNvSpPr>
              <p:nvPr/>
            </p:nvSpPr>
            <p:spPr bwMode="auto">
              <a:xfrm>
                <a:off x="942" y="3476"/>
                <a:ext cx="88" cy="88"/>
              </a:xfrm>
              <a:custGeom>
                <a:avLst/>
                <a:gdLst>
                  <a:gd name="T0" fmla="*/ 0 w 177"/>
                  <a:gd name="T1" fmla="*/ 0 h 177"/>
                  <a:gd name="T2" fmla="*/ 88 w 177"/>
                  <a:gd name="T3" fmla="*/ 0 h 177"/>
                  <a:gd name="T4" fmla="*/ 87 w 177"/>
                  <a:gd name="T5" fmla="*/ 14 h 177"/>
                  <a:gd name="T6" fmla="*/ 84 w 177"/>
                  <a:gd name="T7" fmla="*/ 28 h 177"/>
                  <a:gd name="T8" fmla="*/ 79 w 177"/>
                  <a:gd name="T9" fmla="*/ 40 h 177"/>
                  <a:gd name="T10" fmla="*/ 72 w 177"/>
                  <a:gd name="T11" fmla="*/ 52 h 177"/>
                  <a:gd name="T12" fmla="*/ 62 w 177"/>
                  <a:gd name="T13" fmla="*/ 62 h 177"/>
                  <a:gd name="T14" fmla="*/ 52 w 177"/>
                  <a:gd name="T15" fmla="*/ 72 h 177"/>
                  <a:gd name="T16" fmla="*/ 40 w 177"/>
                  <a:gd name="T17" fmla="*/ 79 h 177"/>
                  <a:gd name="T18" fmla="*/ 28 w 177"/>
                  <a:gd name="T19" fmla="*/ 84 h 177"/>
                  <a:gd name="T20" fmla="*/ 14 w 177"/>
                  <a:gd name="T21" fmla="*/ 87 h 177"/>
                  <a:gd name="T22" fmla="*/ 0 w 177"/>
                  <a:gd name="T23" fmla="*/ 88 h 177"/>
                  <a:gd name="T24" fmla="*/ 0 w 177"/>
                  <a:gd name="T25" fmla="*/ 0 h 1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7"/>
                  <a:gd name="T40" fmla="*/ 0 h 177"/>
                  <a:gd name="T41" fmla="*/ 177 w 177"/>
                  <a:gd name="T42" fmla="*/ 177 h 1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7" h="177">
                    <a:moveTo>
                      <a:pt x="0" y="0"/>
                    </a:moveTo>
                    <a:lnTo>
                      <a:pt x="177" y="0"/>
                    </a:lnTo>
                    <a:lnTo>
                      <a:pt x="175" y="29"/>
                    </a:lnTo>
                    <a:lnTo>
                      <a:pt x="168" y="56"/>
                    </a:lnTo>
                    <a:lnTo>
                      <a:pt x="158" y="80"/>
                    </a:lnTo>
                    <a:lnTo>
                      <a:pt x="144" y="105"/>
                    </a:lnTo>
                    <a:lnTo>
                      <a:pt x="125" y="125"/>
                    </a:lnTo>
                    <a:lnTo>
                      <a:pt x="105" y="144"/>
                    </a:lnTo>
                    <a:lnTo>
                      <a:pt x="80" y="158"/>
                    </a:lnTo>
                    <a:lnTo>
                      <a:pt x="56" y="168"/>
                    </a:lnTo>
                    <a:lnTo>
                      <a:pt x="29" y="175"/>
                    </a:lnTo>
                    <a:lnTo>
                      <a:pt x="0" y="177"/>
                    </a:lnTo>
                    <a:lnTo>
                      <a:pt x="0" y="0"/>
                    </a:lnTo>
                    <a:close/>
                  </a:path>
                </a:pathLst>
              </a:custGeom>
              <a:solidFill>
                <a:srgbClr val="FF3300"/>
              </a:solidFill>
              <a:ln w="1588">
                <a:solidFill>
                  <a:srgbClr val="FF3300"/>
                </a:solidFill>
                <a:prstDash val="solid"/>
                <a:round/>
                <a:headEnd/>
                <a:tailEnd/>
              </a:ln>
            </p:spPr>
            <p:txBody>
              <a:bodyPr/>
              <a:lstStyle/>
              <a:p>
                <a:endParaRPr lang="en-US"/>
              </a:p>
            </p:txBody>
          </p:sp>
          <p:sp>
            <p:nvSpPr>
              <p:cNvPr id="36952" name="Freeform 48"/>
              <p:cNvSpPr>
                <a:spLocks/>
              </p:cNvSpPr>
              <p:nvPr/>
            </p:nvSpPr>
            <p:spPr bwMode="auto">
              <a:xfrm>
                <a:off x="854" y="3388"/>
                <a:ext cx="88" cy="88"/>
              </a:xfrm>
              <a:custGeom>
                <a:avLst/>
                <a:gdLst>
                  <a:gd name="T0" fmla="*/ 0 w 176"/>
                  <a:gd name="T1" fmla="*/ 88 h 176"/>
                  <a:gd name="T2" fmla="*/ 88 w 176"/>
                  <a:gd name="T3" fmla="*/ 88 h 176"/>
                  <a:gd name="T4" fmla="*/ 88 w 176"/>
                  <a:gd name="T5" fmla="*/ 0 h 176"/>
                  <a:gd name="T6" fmla="*/ 75 w 176"/>
                  <a:gd name="T7" fmla="*/ 1 h 176"/>
                  <a:gd name="T8" fmla="*/ 61 w 176"/>
                  <a:gd name="T9" fmla="*/ 5 h 176"/>
                  <a:gd name="T10" fmla="*/ 48 w 176"/>
                  <a:gd name="T11" fmla="*/ 10 h 176"/>
                  <a:gd name="T12" fmla="*/ 37 w 176"/>
                  <a:gd name="T13" fmla="*/ 17 h 176"/>
                  <a:gd name="T14" fmla="*/ 26 w 176"/>
                  <a:gd name="T15" fmla="*/ 26 h 176"/>
                  <a:gd name="T16" fmla="*/ 17 w 176"/>
                  <a:gd name="T17" fmla="*/ 37 h 176"/>
                  <a:gd name="T18" fmla="*/ 10 w 176"/>
                  <a:gd name="T19" fmla="*/ 48 h 176"/>
                  <a:gd name="T20" fmla="*/ 5 w 176"/>
                  <a:gd name="T21" fmla="*/ 61 h 176"/>
                  <a:gd name="T22" fmla="*/ 1 w 176"/>
                  <a:gd name="T23" fmla="*/ 75 h 176"/>
                  <a:gd name="T24" fmla="*/ 0 w 176"/>
                  <a:gd name="T25" fmla="*/ 88 h 1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6"/>
                  <a:gd name="T40" fmla="*/ 0 h 176"/>
                  <a:gd name="T41" fmla="*/ 176 w 176"/>
                  <a:gd name="T42" fmla="*/ 176 h 17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6" h="176">
                    <a:moveTo>
                      <a:pt x="0" y="176"/>
                    </a:moveTo>
                    <a:lnTo>
                      <a:pt x="176" y="176"/>
                    </a:lnTo>
                    <a:lnTo>
                      <a:pt x="176" y="0"/>
                    </a:lnTo>
                    <a:lnTo>
                      <a:pt x="149" y="3"/>
                    </a:lnTo>
                    <a:lnTo>
                      <a:pt x="122" y="10"/>
                    </a:lnTo>
                    <a:lnTo>
                      <a:pt x="97" y="20"/>
                    </a:lnTo>
                    <a:lnTo>
                      <a:pt x="73" y="34"/>
                    </a:lnTo>
                    <a:lnTo>
                      <a:pt x="52" y="52"/>
                    </a:lnTo>
                    <a:lnTo>
                      <a:pt x="34" y="73"/>
                    </a:lnTo>
                    <a:lnTo>
                      <a:pt x="20" y="97"/>
                    </a:lnTo>
                    <a:lnTo>
                      <a:pt x="10" y="122"/>
                    </a:lnTo>
                    <a:lnTo>
                      <a:pt x="3" y="149"/>
                    </a:lnTo>
                    <a:lnTo>
                      <a:pt x="0" y="176"/>
                    </a:lnTo>
                    <a:close/>
                  </a:path>
                </a:pathLst>
              </a:custGeom>
              <a:solidFill>
                <a:srgbClr val="FF3300"/>
              </a:solidFill>
              <a:ln w="1588">
                <a:solidFill>
                  <a:srgbClr val="FF3300"/>
                </a:solidFill>
                <a:prstDash val="solid"/>
                <a:round/>
                <a:headEnd/>
                <a:tailEnd/>
              </a:ln>
            </p:spPr>
            <p:txBody>
              <a:bodyPr/>
              <a:lstStyle/>
              <a:p>
                <a:endParaRPr lang="en-US"/>
              </a:p>
            </p:txBody>
          </p:sp>
          <p:sp>
            <p:nvSpPr>
              <p:cNvPr id="36953" name="Oval 49"/>
              <p:cNvSpPr>
                <a:spLocks noChangeArrowheads="1"/>
              </p:cNvSpPr>
              <p:nvPr/>
            </p:nvSpPr>
            <p:spPr bwMode="auto">
              <a:xfrm>
                <a:off x="854" y="3388"/>
                <a:ext cx="176" cy="176"/>
              </a:xfrm>
              <a:prstGeom prst="ellipse">
                <a:avLst/>
              </a:prstGeom>
              <a:noFill/>
              <a:ln w="9525">
                <a:solidFill>
                  <a:srgbClr val="FF3300"/>
                </a:solidFill>
                <a:round/>
                <a:headEnd/>
                <a:tailEnd/>
              </a:ln>
            </p:spPr>
            <p:txBody>
              <a:bodyPr anchor="ctr">
                <a:spAutoFit/>
              </a:bodyPr>
              <a:lstStyle/>
              <a:p>
                <a:endParaRPr lang="en-US"/>
              </a:p>
            </p:txBody>
          </p:sp>
        </p:grpSp>
      </p:grpSp>
      <p:grpSp>
        <p:nvGrpSpPr>
          <p:cNvPr id="36893" name="Group 53"/>
          <p:cNvGrpSpPr>
            <a:grpSpLocks/>
          </p:cNvGrpSpPr>
          <p:nvPr/>
        </p:nvGrpSpPr>
        <p:grpSpPr bwMode="auto">
          <a:xfrm>
            <a:off x="5078413" y="2809875"/>
            <a:ext cx="584200" cy="2320925"/>
            <a:chOff x="2441" y="1756"/>
            <a:chExt cx="368" cy="1462"/>
          </a:xfrm>
        </p:grpSpPr>
        <p:sp>
          <p:nvSpPr>
            <p:cNvPr id="36943" name="Freeform 54"/>
            <p:cNvSpPr>
              <a:spLocks/>
            </p:cNvSpPr>
            <p:nvPr/>
          </p:nvSpPr>
          <p:spPr bwMode="auto">
            <a:xfrm>
              <a:off x="2546" y="2477"/>
              <a:ext cx="263" cy="741"/>
            </a:xfrm>
            <a:custGeom>
              <a:avLst/>
              <a:gdLst>
                <a:gd name="T0" fmla="*/ 32 w 263"/>
                <a:gd name="T1" fmla="*/ 741 h 741"/>
                <a:gd name="T2" fmla="*/ 13 w 263"/>
                <a:gd name="T3" fmla="*/ 652 h 741"/>
                <a:gd name="T4" fmla="*/ 3 w 263"/>
                <a:gd name="T5" fmla="*/ 562 h 741"/>
                <a:gd name="T6" fmla="*/ 3 w 263"/>
                <a:gd name="T7" fmla="*/ 433 h 741"/>
                <a:gd name="T8" fmla="*/ 19 w 263"/>
                <a:gd name="T9" fmla="*/ 319 h 741"/>
                <a:gd name="T10" fmla="*/ 48 w 263"/>
                <a:gd name="T11" fmla="*/ 231 h 741"/>
                <a:gd name="T12" fmla="*/ 97 w 263"/>
                <a:gd name="T13" fmla="*/ 150 h 741"/>
                <a:gd name="T14" fmla="*/ 172 w 263"/>
                <a:gd name="T15" fmla="*/ 71 h 741"/>
                <a:gd name="T16" fmla="*/ 263 w 263"/>
                <a:gd name="T17" fmla="*/ 0 h 74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3"/>
                <a:gd name="T28" fmla="*/ 0 h 741"/>
                <a:gd name="T29" fmla="*/ 263 w 263"/>
                <a:gd name="T30" fmla="*/ 741 h 74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3" h="741">
                  <a:moveTo>
                    <a:pt x="32" y="741"/>
                  </a:moveTo>
                  <a:cubicBezTo>
                    <a:pt x="29" y="726"/>
                    <a:pt x="18" y="682"/>
                    <a:pt x="13" y="652"/>
                  </a:cubicBezTo>
                  <a:cubicBezTo>
                    <a:pt x="8" y="622"/>
                    <a:pt x="5" y="598"/>
                    <a:pt x="3" y="562"/>
                  </a:cubicBezTo>
                  <a:cubicBezTo>
                    <a:pt x="1" y="526"/>
                    <a:pt x="0" y="473"/>
                    <a:pt x="3" y="433"/>
                  </a:cubicBezTo>
                  <a:cubicBezTo>
                    <a:pt x="6" y="393"/>
                    <a:pt x="12" y="353"/>
                    <a:pt x="19" y="319"/>
                  </a:cubicBezTo>
                  <a:cubicBezTo>
                    <a:pt x="26" y="285"/>
                    <a:pt x="35" y="259"/>
                    <a:pt x="48" y="231"/>
                  </a:cubicBezTo>
                  <a:cubicBezTo>
                    <a:pt x="61" y="203"/>
                    <a:pt x="76" y="177"/>
                    <a:pt x="97" y="150"/>
                  </a:cubicBezTo>
                  <a:cubicBezTo>
                    <a:pt x="118" y="123"/>
                    <a:pt x="144" y="96"/>
                    <a:pt x="172" y="71"/>
                  </a:cubicBezTo>
                  <a:cubicBezTo>
                    <a:pt x="200" y="46"/>
                    <a:pt x="248" y="12"/>
                    <a:pt x="263" y="0"/>
                  </a:cubicBezTo>
                </a:path>
              </a:pathLst>
            </a:custGeom>
            <a:noFill/>
            <a:ln w="12700" cap="flat" cmpd="sng">
              <a:solidFill>
                <a:schemeClr val="tx1"/>
              </a:solidFill>
              <a:prstDash val="solid"/>
              <a:round/>
              <a:headEnd type="none" w="med" len="med"/>
              <a:tailEnd type="none" w="med" len="med"/>
            </a:ln>
          </p:spPr>
          <p:txBody>
            <a:bodyPr anchor="ctr">
              <a:spAutoFit/>
            </a:bodyPr>
            <a:lstStyle/>
            <a:p>
              <a:endParaRPr lang="en-US"/>
            </a:p>
          </p:txBody>
        </p:sp>
        <p:sp>
          <p:nvSpPr>
            <p:cNvPr id="36944" name="Freeform 55"/>
            <p:cNvSpPr>
              <a:spLocks/>
            </p:cNvSpPr>
            <p:nvPr/>
          </p:nvSpPr>
          <p:spPr bwMode="auto">
            <a:xfrm>
              <a:off x="2441" y="1756"/>
              <a:ext cx="368" cy="726"/>
            </a:xfrm>
            <a:custGeom>
              <a:avLst/>
              <a:gdLst>
                <a:gd name="T0" fmla="*/ 0 w 368"/>
                <a:gd name="T1" fmla="*/ 0 h 726"/>
                <a:gd name="T2" fmla="*/ 57 w 368"/>
                <a:gd name="T3" fmla="*/ 102 h 726"/>
                <a:gd name="T4" fmla="*/ 117 w 368"/>
                <a:gd name="T5" fmla="*/ 213 h 726"/>
                <a:gd name="T6" fmla="*/ 168 w 368"/>
                <a:gd name="T7" fmla="*/ 307 h 726"/>
                <a:gd name="T8" fmla="*/ 224 w 368"/>
                <a:gd name="T9" fmla="*/ 425 h 726"/>
                <a:gd name="T10" fmla="*/ 282 w 368"/>
                <a:gd name="T11" fmla="*/ 545 h 726"/>
                <a:gd name="T12" fmla="*/ 336 w 368"/>
                <a:gd name="T13" fmla="*/ 660 h 726"/>
                <a:gd name="T14" fmla="*/ 368 w 368"/>
                <a:gd name="T15" fmla="*/ 726 h 726"/>
                <a:gd name="T16" fmla="*/ 0 60000 65536"/>
                <a:gd name="T17" fmla="*/ 0 60000 65536"/>
                <a:gd name="T18" fmla="*/ 0 60000 65536"/>
                <a:gd name="T19" fmla="*/ 0 60000 65536"/>
                <a:gd name="T20" fmla="*/ 0 60000 65536"/>
                <a:gd name="T21" fmla="*/ 0 60000 65536"/>
                <a:gd name="T22" fmla="*/ 0 60000 65536"/>
                <a:gd name="T23" fmla="*/ 0 60000 65536"/>
                <a:gd name="T24" fmla="*/ 0 w 368"/>
                <a:gd name="T25" fmla="*/ 0 h 726"/>
                <a:gd name="T26" fmla="*/ 368 w 368"/>
                <a:gd name="T27" fmla="*/ 726 h 7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68" h="726">
                  <a:moveTo>
                    <a:pt x="0" y="0"/>
                  </a:moveTo>
                  <a:cubicBezTo>
                    <a:pt x="10" y="17"/>
                    <a:pt x="37" y="66"/>
                    <a:pt x="57" y="102"/>
                  </a:cubicBezTo>
                  <a:cubicBezTo>
                    <a:pt x="77" y="138"/>
                    <a:pt x="99" y="179"/>
                    <a:pt x="117" y="213"/>
                  </a:cubicBezTo>
                  <a:cubicBezTo>
                    <a:pt x="135" y="247"/>
                    <a:pt x="150" y="272"/>
                    <a:pt x="168" y="307"/>
                  </a:cubicBezTo>
                  <a:cubicBezTo>
                    <a:pt x="186" y="342"/>
                    <a:pt x="205" y="385"/>
                    <a:pt x="224" y="425"/>
                  </a:cubicBezTo>
                  <a:cubicBezTo>
                    <a:pt x="243" y="465"/>
                    <a:pt x="263" y="506"/>
                    <a:pt x="282" y="545"/>
                  </a:cubicBezTo>
                  <a:cubicBezTo>
                    <a:pt x="301" y="584"/>
                    <a:pt x="322" y="630"/>
                    <a:pt x="336" y="660"/>
                  </a:cubicBezTo>
                  <a:cubicBezTo>
                    <a:pt x="350" y="690"/>
                    <a:pt x="361" y="712"/>
                    <a:pt x="368" y="726"/>
                  </a:cubicBezTo>
                </a:path>
              </a:pathLst>
            </a:custGeom>
            <a:noFill/>
            <a:ln w="12700" cap="flat" cmpd="sng">
              <a:solidFill>
                <a:schemeClr val="tx1"/>
              </a:solidFill>
              <a:prstDash val="solid"/>
              <a:round/>
              <a:headEnd type="none" w="med" len="med"/>
              <a:tailEnd type="none" w="med" len="med"/>
            </a:ln>
          </p:spPr>
          <p:txBody>
            <a:bodyPr anchor="ctr">
              <a:spAutoFit/>
            </a:bodyPr>
            <a:lstStyle/>
            <a:p>
              <a:endParaRPr lang="en-US"/>
            </a:p>
          </p:txBody>
        </p:sp>
      </p:grpSp>
      <p:sp>
        <p:nvSpPr>
          <p:cNvPr id="36894" name="Line 56"/>
          <p:cNvSpPr>
            <a:spLocks noChangeShapeType="1"/>
          </p:cNvSpPr>
          <p:nvPr/>
        </p:nvSpPr>
        <p:spPr bwMode="auto">
          <a:xfrm flipV="1">
            <a:off x="4973638" y="5276850"/>
            <a:ext cx="736600" cy="549275"/>
          </a:xfrm>
          <a:prstGeom prst="line">
            <a:avLst/>
          </a:prstGeom>
          <a:noFill/>
          <a:ln w="25400">
            <a:solidFill>
              <a:srgbClr val="FF0000"/>
            </a:solidFill>
            <a:prstDash val="dash"/>
            <a:round/>
            <a:headEnd/>
            <a:tailEnd/>
          </a:ln>
        </p:spPr>
        <p:txBody>
          <a:bodyPr>
            <a:spAutoFit/>
          </a:bodyPr>
          <a:lstStyle/>
          <a:p>
            <a:endParaRPr lang="en-US"/>
          </a:p>
        </p:txBody>
      </p:sp>
      <p:sp>
        <p:nvSpPr>
          <p:cNvPr id="36895" name="Line 57"/>
          <p:cNvSpPr>
            <a:spLocks noChangeShapeType="1"/>
          </p:cNvSpPr>
          <p:nvPr/>
        </p:nvSpPr>
        <p:spPr bwMode="auto">
          <a:xfrm flipH="1" flipV="1">
            <a:off x="4067175" y="5059363"/>
            <a:ext cx="323850" cy="688975"/>
          </a:xfrm>
          <a:prstGeom prst="line">
            <a:avLst/>
          </a:prstGeom>
          <a:noFill/>
          <a:ln w="25400">
            <a:solidFill>
              <a:srgbClr val="FF0000"/>
            </a:solidFill>
            <a:prstDash val="dash"/>
            <a:round/>
            <a:headEnd/>
            <a:tailEnd/>
          </a:ln>
        </p:spPr>
        <p:txBody>
          <a:bodyPr>
            <a:spAutoFit/>
          </a:bodyPr>
          <a:lstStyle/>
          <a:p>
            <a:endParaRPr lang="en-US"/>
          </a:p>
        </p:txBody>
      </p:sp>
      <p:grpSp>
        <p:nvGrpSpPr>
          <p:cNvPr id="36896" name="Group 58"/>
          <p:cNvGrpSpPr>
            <a:grpSpLocks/>
          </p:cNvGrpSpPr>
          <p:nvPr/>
        </p:nvGrpSpPr>
        <p:grpSpPr bwMode="auto">
          <a:xfrm>
            <a:off x="4043363" y="5030788"/>
            <a:ext cx="55562" cy="57150"/>
            <a:chOff x="854" y="3388"/>
            <a:chExt cx="176" cy="176"/>
          </a:xfrm>
        </p:grpSpPr>
        <p:sp>
          <p:nvSpPr>
            <p:cNvPr id="36938" name="Freeform 59"/>
            <p:cNvSpPr>
              <a:spLocks/>
            </p:cNvSpPr>
            <p:nvPr/>
          </p:nvSpPr>
          <p:spPr bwMode="auto">
            <a:xfrm>
              <a:off x="854" y="3476"/>
              <a:ext cx="88" cy="88"/>
            </a:xfrm>
            <a:custGeom>
              <a:avLst/>
              <a:gdLst>
                <a:gd name="T0" fmla="*/ 88 w 176"/>
                <a:gd name="T1" fmla="*/ 0 h 177"/>
                <a:gd name="T2" fmla="*/ 0 w 176"/>
                <a:gd name="T3" fmla="*/ 0 h 177"/>
                <a:gd name="T4" fmla="*/ 1 w 176"/>
                <a:gd name="T5" fmla="*/ 14 h 177"/>
                <a:gd name="T6" fmla="*/ 5 w 176"/>
                <a:gd name="T7" fmla="*/ 28 h 177"/>
                <a:gd name="T8" fmla="*/ 10 w 176"/>
                <a:gd name="T9" fmla="*/ 40 h 177"/>
                <a:gd name="T10" fmla="*/ 17 w 176"/>
                <a:gd name="T11" fmla="*/ 52 h 177"/>
                <a:gd name="T12" fmla="*/ 26 w 176"/>
                <a:gd name="T13" fmla="*/ 62 h 177"/>
                <a:gd name="T14" fmla="*/ 37 w 176"/>
                <a:gd name="T15" fmla="*/ 72 h 177"/>
                <a:gd name="T16" fmla="*/ 48 w 176"/>
                <a:gd name="T17" fmla="*/ 79 h 177"/>
                <a:gd name="T18" fmla="*/ 61 w 176"/>
                <a:gd name="T19" fmla="*/ 84 h 177"/>
                <a:gd name="T20" fmla="*/ 75 w 176"/>
                <a:gd name="T21" fmla="*/ 87 h 177"/>
                <a:gd name="T22" fmla="*/ 88 w 176"/>
                <a:gd name="T23" fmla="*/ 88 h 177"/>
                <a:gd name="T24" fmla="*/ 88 w 176"/>
                <a:gd name="T25" fmla="*/ 0 h 1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6"/>
                <a:gd name="T40" fmla="*/ 0 h 177"/>
                <a:gd name="T41" fmla="*/ 176 w 176"/>
                <a:gd name="T42" fmla="*/ 177 h 1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6" h="177">
                  <a:moveTo>
                    <a:pt x="176" y="0"/>
                  </a:moveTo>
                  <a:lnTo>
                    <a:pt x="0" y="0"/>
                  </a:lnTo>
                  <a:lnTo>
                    <a:pt x="3" y="29"/>
                  </a:lnTo>
                  <a:lnTo>
                    <a:pt x="10" y="56"/>
                  </a:lnTo>
                  <a:lnTo>
                    <a:pt x="20" y="80"/>
                  </a:lnTo>
                  <a:lnTo>
                    <a:pt x="34" y="105"/>
                  </a:lnTo>
                  <a:lnTo>
                    <a:pt x="52" y="125"/>
                  </a:lnTo>
                  <a:lnTo>
                    <a:pt x="73" y="144"/>
                  </a:lnTo>
                  <a:lnTo>
                    <a:pt x="97" y="158"/>
                  </a:lnTo>
                  <a:lnTo>
                    <a:pt x="122" y="168"/>
                  </a:lnTo>
                  <a:lnTo>
                    <a:pt x="149" y="175"/>
                  </a:lnTo>
                  <a:lnTo>
                    <a:pt x="176" y="177"/>
                  </a:lnTo>
                  <a:lnTo>
                    <a:pt x="176" y="0"/>
                  </a:lnTo>
                  <a:close/>
                </a:path>
              </a:pathLst>
            </a:custGeom>
            <a:solidFill>
              <a:schemeClr val="bg1"/>
            </a:solidFill>
            <a:ln w="1588">
              <a:solidFill>
                <a:srgbClr val="000000"/>
              </a:solidFill>
              <a:prstDash val="solid"/>
              <a:round/>
              <a:headEnd/>
              <a:tailEnd/>
            </a:ln>
          </p:spPr>
          <p:txBody>
            <a:bodyPr/>
            <a:lstStyle/>
            <a:p>
              <a:endParaRPr lang="en-US"/>
            </a:p>
          </p:txBody>
        </p:sp>
        <p:sp>
          <p:nvSpPr>
            <p:cNvPr id="36939" name="Freeform 60"/>
            <p:cNvSpPr>
              <a:spLocks/>
            </p:cNvSpPr>
            <p:nvPr/>
          </p:nvSpPr>
          <p:spPr bwMode="auto">
            <a:xfrm>
              <a:off x="942" y="3388"/>
              <a:ext cx="88" cy="88"/>
            </a:xfrm>
            <a:custGeom>
              <a:avLst/>
              <a:gdLst>
                <a:gd name="T0" fmla="*/ 88 w 177"/>
                <a:gd name="T1" fmla="*/ 88 h 176"/>
                <a:gd name="T2" fmla="*/ 0 w 177"/>
                <a:gd name="T3" fmla="*/ 88 h 176"/>
                <a:gd name="T4" fmla="*/ 0 w 177"/>
                <a:gd name="T5" fmla="*/ 0 h 176"/>
                <a:gd name="T6" fmla="*/ 14 w 177"/>
                <a:gd name="T7" fmla="*/ 1 h 176"/>
                <a:gd name="T8" fmla="*/ 28 w 177"/>
                <a:gd name="T9" fmla="*/ 5 h 176"/>
                <a:gd name="T10" fmla="*/ 40 w 177"/>
                <a:gd name="T11" fmla="*/ 10 h 176"/>
                <a:gd name="T12" fmla="*/ 52 w 177"/>
                <a:gd name="T13" fmla="*/ 17 h 176"/>
                <a:gd name="T14" fmla="*/ 62 w 177"/>
                <a:gd name="T15" fmla="*/ 26 h 176"/>
                <a:gd name="T16" fmla="*/ 72 w 177"/>
                <a:gd name="T17" fmla="*/ 37 h 176"/>
                <a:gd name="T18" fmla="*/ 79 w 177"/>
                <a:gd name="T19" fmla="*/ 48 h 176"/>
                <a:gd name="T20" fmla="*/ 84 w 177"/>
                <a:gd name="T21" fmla="*/ 61 h 176"/>
                <a:gd name="T22" fmla="*/ 87 w 177"/>
                <a:gd name="T23" fmla="*/ 75 h 176"/>
                <a:gd name="T24" fmla="*/ 88 w 177"/>
                <a:gd name="T25" fmla="*/ 88 h 1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7"/>
                <a:gd name="T40" fmla="*/ 0 h 176"/>
                <a:gd name="T41" fmla="*/ 177 w 177"/>
                <a:gd name="T42" fmla="*/ 176 h 17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7" h="176">
                  <a:moveTo>
                    <a:pt x="177" y="176"/>
                  </a:moveTo>
                  <a:lnTo>
                    <a:pt x="0" y="176"/>
                  </a:lnTo>
                  <a:lnTo>
                    <a:pt x="0" y="0"/>
                  </a:lnTo>
                  <a:lnTo>
                    <a:pt x="29" y="3"/>
                  </a:lnTo>
                  <a:lnTo>
                    <a:pt x="56" y="10"/>
                  </a:lnTo>
                  <a:lnTo>
                    <a:pt x="80" y="20"/>
                  </a:lnTo>
                  <a:lnTo>
                    <a:pt x="105" y="34"/>
                  </a:lnTo>
                  <a:lnTo>
                    <a:pt x="125" y="52"/>
                  </a:lnTo>
                  <a:lnTo>
                    <a:pt x="144" y="73"/>
                  </a:lnTo>
                  <a:lnTo>
                    <a:pt x="158" y="97"/>
                  </a:lnTo>
                  <a:lnTo>
                    <a:pt x="168" y="122"/>
                  </a:lnTo>
                  <a:lnTo>
                    <a:pt x="175" y="149"/>
                  </a:lnTo>
                  <a:lnTo>
                    <a:pt x="177" y="176"/>
                  </a:lnTo>
                  <a:close/>
                </a:path>
              </a:pathLst>
            </a:custGeom>
            <a:solidFill>
              <a:schemeClr val="bg1"/>
            </a:solidFill>
            <a:ln w="1588">
              <a:solidFill>
                <a:srgbClr val="000000"/>
              </a:solidFill>
              <a:prstDash val="solid"/>
              <a:round/>
              <a:headEnd/>
              <a:tailEnd/>
            </a:ln>
          </p:spPr>
          <p:txBody>
            <a:bodyPr/>
            <a:lstStyle/>
            <a:p>
              <a:endParaRPr lang="en-US"/>
            </a:p>
          </p:txBody>
        </p:sp>
        <p:sp>
          <p:nvSpPr>
            <p:cNvPr id="36940" name="Freeform 61"/>
            <p:cNvSpPr>
              <a:spLocks/>
            </p:cNvSpPr>
            <p:nvPr/>
          </p:nvSpPr>
          <p:spPr bwMode="auto">
            <a:xfrm>
              <a:off x="942" y="3476"/>
              <a:ext cx="88" cy="88"/>
            </a:xfrm>
            <a:custGeom>
              <a:avLst/>
              <a:gdLst>
                <a:gd name="T0" fmla="*/ 0 w 177"/>
                <a:gd name="T1" fmla="*/ 0 h 177"/>
                <a:gd name="T2" fmla="*/ 88 w 177"/>
                <a:gd name="T3" fmla="*/ 0 h 177"/>
                <a:gd name="T4" fmla="*/ 87 w 177"/>
                <a:gd name="T5" fmla="*/ 14 h 177"/>
                <a:gd name="T6" fmla="*/ 84 w 177"/>
                <a:gd name="T7" fmla="*/ 28 h 177"/>
                <a:gd name="T8" fmla="*/ 79 w 177"/>
                <a:gd name="T9" fmla="*/ 40 h 177"/>
                <a:gd name="T10" fmla="*/ 72 w 177"/>
                <a:gd name="T11" fmla="*/ 52 h 177"/>
                <a:gd name="T12" fmla="*/ 62 w 177"/>
                <a:gd name="T13" fmla="*/ 62 h 177"/>
                <a:gd name="T14" fmla="*/ 52 w 177"/>
                <a:gd name="T15" fmla="*/ 72 h 177"/>
                <a:gd name="T16" fmla="*/ 40 w 177"/>
                <a:gd name="T17" fmla="*/ 79 h 177"/>
                <a:gd name="T18" fmla="*/ 28 w 177"/>
                <a:gd name="T19" fmla="*/ 84 h 177"/>
                <a:gd name="T20" fmla="*/ 14 w 177"/>
                <a:gd name="T21" fmla="*/ 87 h 177"/>
                <a:gd name="T22" fmla="*/ 0 w 177"/>
                <a:gd name="T23" fmla="*/ 88 h 177"/>
                <a:gd name="T24" fmla="*/ 0 w 177"/>
                <a:gd name="T25" fmla="*/ 0 h 1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7"/>
                <a:gd name="T40" fmla="*/ 0 h 177"/>
                <a:gd name="T41" fmla="*/ 177 w 177"/>
                <a:gd name="T42" fmla="*/ 177 h 1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7" h="177">
                  <a:moveTo>
                    <a:pt x="0" y="0"/>
                  </a:moveTo>
                  <a:lnTo>
                    <a:pt x="177" y="0"/>
                  </a:lnTo>
                  <a:lnTo>
                    <a:pt x="175" y="29"/>
                  </a:lnTo>
                  <a:lnTo>
                    <a:pt x="168" y="56"/>
                  </a:lnTo>
                  <a:lnTo>
                    <a:pt x="158" y="80"/>
                  </a:lnTo>
                  <a:lnTo>
                    <a:pt x="144" y="105"/>
                  </a:lnTo>
                  <a:lnTo>
                    <a:pt x="125" y="125"/>
                  </a:lnTo>
                  <a:lnTo>
                    <a:pt x="105" y="144"/>
                  </a:lnTo>
                  <a:lnTo>
                    <a:pt x="80" y="158"/>
                  </a:lnTo>
                  <a:lnTo>
                    <a:pt x="56" y="168"/>
                  </a:lnTo>
                  <a:lnTo>
                    <a:pt x="29" y="175"/>
                  </a:lnTo>
                  <a:lnTo>
                    <a:pt x="0" y="177"/>
                  </a:lnTo>
                  <a:lnTo>
                    <a:pt x="0" y="0"/>
                  </a:lnTo>
                  <a:close/>
                </a:path>
              </a:pathLst>
            </a:custGeom>
            <a:solidFill>
              <a:srgbClr val="FF3300"/>
            </a:solidFill>
            <a:ln w="1588">
              <a:solidFill>
                <a:srgbClr val="FF3300"/>
              </a:solidFill>
              <a:prstDash val="solid"/>
              <a:round/>
              <a:headEnd/>
              <a:tailEnd/>
            </a:ln>
          </p:spPr>
          <p:txBody>
            <a:bodyPr/>
            <a:lstStyle/>
            <a:p>
              <a:endParaRPr lang="en-US"/>
            </a:p>
          </p:txBody>
        </p:sp>
        <p:sp>
          <p:nvSpPr>
            <p:cNvPr id="36941" name="Freeform 62"/>
            <p:cNvSpPr>
              <a:spLocks/>
            </p:cNvSpPr>
            <p:nvPr/>
          </p:nvSpPr>
          <p:spPr bwMode="auto">
            <a:xfrm>
              <a:off x="854" y="3388"/>
              <a:ext cx="88" cy="88"/>
            </a:xfrm>
            <a:custGeom>
              <a:avLst/>
              <a:gdLst>
                <a:gd name="T0" fmla="*/ 0 w 176"/>
                <a:gd name="T1" fmla="*/ 88 h 176"/>
                <a:gd name="T2" fmla="*/ 88 w 176"/>
                <a:gd name="T3" fmla="*/ 88 h 176"/>
                <a:gd name="T4" fmla="*/ 88 w 176"/>
                <a:gd name="T5" fmla="*/ 0 h 176"/>
                <a:gd name="T6" fmla="*/ 75 w 176"/>
                <a:gd name="T7" fmla="*/ 1 h 176"/>
                <a:gd name="T8" fmla="*/ 61 w 176"/>
                <a:gd name="T9" fmla="*/ 5 h 176"/>
                <a:gd name="T10" fmla="*/ 48 w 176"/>
                <a:gd name="T11" fmla="*/ 10 h 176"/>
                <a:gd name="T12" fmla="*/ 37 w 176"/>
                <a:gd name="T13" fmla="*/ 17 h 176"/>
                <a:gd name="T14" fmla="*/ 26 w 176"/>
                <a:gd name="T15" fmla="*/ 26 h 176"/>
                <a:gd name="T16" fmla="*/ 17 w 176"/>
                <a:gd name="T17" fmla="*/ 37 h 176"/>
                <a:gd name="T18" fmla="*/ 10 w 176"/>
                <a:gd name="T19" fmla="*/ 48 h 176"/>
                <a:gd name="T20" fmla="*/ 5 w 176"/>
                <a:gd name="T21" fmla="*/ 61 h 176"/>
                <a:gd name="T22" fmla="*/ 1 w 176"/>
                <a:gd name="T23" fmla="*/ 75 h 176"/>
                <a:gd name="T24" fmla="*/ 0 w 176"/>
                <a:gd name="T25" fmla="*/ 88 h 1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6"/>
                <a:gd name="T40" fmla="*/ 0 h 176"/>
                <a:gd name="T41" fmla="*/ 176 w 176"/>
                <a:gd name="T42" fmla="*/ 176 h 17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6" h="176">
                  <a:moveTo>
                    <a:pt x="0" y="176"/>
                  </a:moveTo>
                  <a:lnTo>
                    <a:pt x="176" y="176"/>
                  </a:lnTo>
                  <a:lnTo>
                    <a:pt x="176" y="0"/>
                  </a:lnTo>
                  <a:lnTo>
                    <a:pt x="149" y="3"/>
                  </a:lnTo>
                  <a:lnTo>
                    <a:pt x="122" y="10"/>
                  </a:lnTo>
                  <a:lnTo>
                    <a:pt x="97" y="20"/>
                  </a:lnTo>
                  <a:lnTo>
                    <a:pt x="73" y="34"/>
                  </a:lnTo>
                  <a:lnTo>
                    <a:pt x="52" y="52"/>
                  </a:lnTo>
                  <a:lnTo>
                    <a:pt x="34" y="73"/>
                  </a:lnTo>
                  <a:lnTo>
                    <a:pt x="20" y="97"/>
                  </a:lnTo>
                  <a:lnTo>
                    <a:pt x="10" y="122"/>
                  </a:lnTo>
                  <a:lnTo>
                    <a:pt x="3" y="149"/>
                  </a:lnTo>
                  <a:lnTo>
                    <a:pt x="0" y="176"/>
                  </a:lnTo>
                  <a:close/>
                </a:path>
              </a:pathLst>
            </a:custGeom>
            <a:solidFill>
              <a:srgbClr val="FF3300"/>
            </a:solidFill>
            <a:ln w="1588">
              <a:solidFill>
                <a:srgbClr val="FF3300"/>
              </a:solidFill>
              <a:prstDash val="solid"/>
              <a:round/>
              <a:headEnd/>
              <a:tailEnd/>
            </a:ln>
          </p:spPr>
          <p:txBody>
            <a:bodyPr/>
            <a:lstStyle/>
            <a:p>
              <a:endParaRPr lang="en-US"/>
            </a:p>
          </p:txBody>
        </p:sp>
        <p:sp>
          <p:nvSpPr>
            <p:cNvPr id="36942" name="Oval 63"/>
            <p:cNvSpPr>
              <a:spLocks noChangeArrowheads="1"/>
            </p:cNvSpPr>
            <p:nvPr/>
          </p:nvSpPr>
          <p:spPr bwMode="auto">
            <a:xfrm>
              <a:off x="854" y="3388"/>
              <a:ext cx="176" cy="176"/>
            </a:xfrm>
            <a:prstGeom prst="ellipse">
              <a:avLst/>
            </a:prstGeom>
            <a:noFill/>
            <a:ln w="9525">
              <a:solidFill>
                <a:srgbClr val="FF3300"/>
              </a:solidFill>
              <a:round/>
              <a:headEnd/>
              <a:tailEnd/>
            </a:ln>
          </p:spPr>
          <p:txBody>
            <a:bodyPr anchor="ctr">
              <a:spAutoFit/>
            </a:bodyPr>
            <a:lstStyle/>
            <a:p>
              <a:endParaRPr lang="en-US"/>
            </a:p>
          </p:txBody>
        </p:sp>
      </p:grpSp>
      <p:sp>
        <p:nvSpPr>
          <p:cNvPr id="36897" name="Line 64"/>
          <p:cNvSpPr>
            <a:spLocks noChangeShapeType="1"/>
          </p:cNvSpPr>
          <p:nvPr/>
        </p:nvSpPr>
        <p:spPr bwMode="auto">
          <a:xfrm flipH="1" flipV="1">
            <a:off x="5311775" y="5135563"/>
            <a:ext cx="390525" cy="131762"/>
          </a:xfrm>
          <a:prstGeom prst="line">
            <a:avLst/>
          </a:prstGeom>
          <a:noFill/>
          <a:ln w="25400">
            <a:solidFill>
              <a:srgbClr val="FF0000"/>
            </a:solidFill>
            <a:prstDash val="dash"/>
            <a:round/>
            <a:headEnd/>
            <a:tailEnd/>
          </a:ln>
        </p:spPr>
        <p:txBody>
          <a:bodyPr>
            <a:spAutoFit/>
          </a:bodyPr>
          <a:lstStyle/>
          <a:p>
            <a:endParaRPr lang="en-US"/>
          </a:p>
        </p:txBody>
      </p:sp>
      <p:grpSp>
        <p:nvGrpSpPr>
          <p:cNvPr id="36898" name="Group 65"/>
          <p:cNvGrpSpPr>
            <a:grpSpLocks/>
          </p:cNvGrpSpPr>
          <p:nvPr/>
        </p:nvGrpSpPr>
        <p:grpSpPr bwMode="auto">
          <a:xfrm>
            <a:off x="5272088" y="5100638"/>
            <a:ext cx="55562" cy="57150"/>
            <a:chOff x="854" y="3388"/>
            <a:chExt cx="176" cy="176"/>
          </a:xfrm>
        </p:grpSpPr>
        <p:sp>
          <p:nvSpPr>
            <p:cNvPr id="36933" name="Freeform 66"/>
            <p:cNvSpPr>
              <a:spLocks/>
            </p:cNvSpPr>
            <p:nvPr/>
          </p:nvSpPr>
          <p:spPr bwMode="auto">
            <a:xfrm>
              <a:off x="854" y="3476"/>
              <a:ext cx="88" cy="88"/>
            </a:xfrm>
            <a:custGeom>
              <a:avLst/>
              <a:gdLst>
                <a:gd name="T0" fmla="*/ 88 w 176"/>
                <a:gd name="T1" fmla="*/ 0 h 177"/>
                <a:gd name="T2" fmla="*/ 0 w 176"/>
                <a:gd name="T3" fmla="*/ 0 h 177"/>
                <a:gd name="T4" fmla="*/ 1 w 176"/>
                <a:gd name="T5" fmla="*/ 14 h 177"/>
                <a:gd name="T6" fmla="*/ 5 w 176"/>
                <a:gd name="T7" fmla="*/ 28 h 177"/>
                <a:gd name="T8" fmla="*/ 10 w 176"/>
                <a:gd name="T9" fmla="*/ 40 h 177"/>
                <a:gd name="T10" fmla="*/ 17 w 176"/>
                <a:gd name="T11" fmla="*/ 52 h 177"/>
                <a:gd name="T12" fmla="*/ 26 w 176"/>
                <a:gd name="T13" fmla="*/ 62 h 177"/>
                <a:gd name="T14" fmla="*/ 37 w 176"/>
                <a:gd name="T15" fmla="*/ 72 h 177"/>
                <a:gd name="T16" fmla="*/ 48 w 176"/>
                <a:gd name="T17" fmla="*/ 79 h 177"/>
                <a:gd name="T18" fmla="*/ 61 w 176"/>
                <a:gd name="T19" fmla="*/ 84 h 177"/>
                <a:gd name="T20" fmla="*/ 75 w 176"/>
                <a:gd name="T21" fmla="*/ 87 h 177"/>
                <a:gd name="T22" fmla="*/ 88 w 176"/>
                <a:gd name="T23" fmla="*/ 88 h 177"/>
                <a:gd name="T24" fmla="*/ 88 w 176"/>
                <a:gd name="T25" fmla="*/ 0 h 1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6"/>
                <a:gd name="T40" fmla="*/ 0 h 177"/>
                <a:gd name="T41" fmla="*/ 176 w 176"/>
                <a:gd name="T42" fmla="*/ 177 h 1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6" h="177">
                  <a:moveTo>
                    <a:pt x="176" y="0"/>
                  </a:moveTo>
                  <a:lnTo>
                    <a:pt x="0" y="0"/>
                  </a:lnTo>
                  <a:lnTo>
                    <a:pt x="3" y="29"/>
                  </a:lnTo>
                  <a:lnTo>
                    <a:pt x="10" y="56"/>
                  </a:lnTo>
                  <a:lnTo>
                    <a:pt x="20" y="80"/>
                  </a:lnTo>
                  <a:lnTo>
                    <a:pt x="34" y="105"/>
                  </a:lnTo>
                  <a:lnTo>
                    <a:pt x="52" y="125"/>
                  </a:lnTo>
                  <a:lnTo>
                    <a:pt x="73" y="144"/>
                  </a:lnTo>
                  <a:lnTo>
                    <a:pt x="97" y="158"/>
                  </a:lnTo>
                  <a:lnTo>
                    <a:pt x="122" y="168"/>
                  </a:lnTo>
                  <a:lnTo>
                    <a:pt x="149" y="175"/>
                  </a:lnTo>
                  <a:lnTo>
                    <a:pt x="176" y="177"/>
                  </a:lnTo>
                  <a:lnTo>
                    <a:pt x="176" y="0"/>
                  </a:lnTo>
                  <a:close/>
                </a:path>
              </a:pathLst>
            </a:custGeom>
            <a:solidFill>
              <a:schemeClr val="bg1"/>
            </a:solidFill>
            <a:ln w="1588">
              <a:solidFill>
                <a:srgbClr val="000000"/>
              </a:solidFill>
              <a:prstDash val="solid"/>
              <a:round/>
              <a:headEnd/>
              <a:tailEnd/>
            </a:ln>
          </p:spPr>
          <p:txBody>
            <a:bodyPr/>
            <a:lstStyle/>
            <a:p>
              <a:endParaRPr lang="en-US"/>
            </a:p>
          </p:txBody>
        </p:sp>
        <p:sp>
          <p:nvSpPr>
            <p:cNvPr id="36934" name="Freeform 67"/>
            <p:cNvSpPr>
              <a:spLocks/>
            </p:cNvSpPr>
            <p:nvPr/>
          </p:nvSpPr>
          <p:spPr bwMode="auto">
            <a:xfrm>
              <a:off x="942" y="3388"/>
              <a:ext cx="88" cy="88"/>
            </a:xfrm>
            <a:custGeom>
              <a:avLst/>
              <a:gdLst>
                <a:gd name="T0" fmla="*/ 88 w 177"/>
                <a:gd name="T1" fmla="*/ 88 h 176"/>
                <a:gd name="T2" fmla="*/ 0 w 177"/>
                <a:gd name="T3" fmla="*/ 88 h 176"/>
                <a:gd name="T4" fmla="*/ 0 w 177"/>
                <a:gd name="T5" fmla="*/ 0 h 176"/>
                <a:gd name="T6" fmla="*/ 14 w 177"/>
                <a:gd name="T7" fmla="*/ 1 h 176"/>
                <a:gd name="T8" fmla="*/ 28 w 177"/>
                <a:gd name="T9" fmla="*/ 5 h 176"/>
                <a:gd name="T10" fmla="*/ 40 w 177"/>
                <a:gd name="T11" fmla="*/ 10 h 176"/>
                <a:gd name="T12" fmla="*/ 52 w 177"/>
                <a:gd name="T13" fmla="*/ 17 h 176"/>
                <a:gd name="T14" fmla="*/ 62 w 177"/>
                <a:gd name="T15" fmla="*/ 26 h 176"/>
                <a:gd name="T16" fmla="*/ 72 w 177"/>
                <a:gd name="T17" fmla="*/ 37 h 176"/>
                <a:gd name="T18" fmla="*/ 79 w 177"/>
                <a:gd name="T19" fmla="*/ 48 h 176"/>
                <a:gd name="T20" fmla="*/ 84 w 177"/>
                <a:gd name="T21" fmla="*/ 61 h 176"/>
                <a:gd name="T22" fmla="*/ 87 w 177"/>
                <a:gd name="T23" fmla="*/ 75 h 176"/>
                <a:gd name="T24" fmla="*/ 88 w 177"/>
                <a:gd name="T25" fmla="*/ 88 h 1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7"/>
                <a:gd name="T40" fmla="*/ 0 h 176"/>
                <a:gd name="T41" fmla="*/ 177 w 177"/>
                <a:gd name="T42" fmla="*/ 176 h 17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7" h="176">
                  <a:moveTo>
                    <a:pt x="177" y="176"/>
                  </a:moveTo>
                  <a:lnTo>
                    <a:pt x="0" y="176"/>
                  </a:lnTo>
                  <a:lnTo>
                    <a:pt x="0" y="0"/>
                  </a:lnTo>
                  <a:lnTo>
                    <a:pt x="29" y="3"/>
                  </a:lnTo>
                  <a:lnTo>
                    <a:pt x="56" y="10"/>
                  </a:lnTo>
                  <a:lnTo>
                    <a:pt x="80" y="20"/>
                  </a:lnTo>
                  <a:lnTo>
                    <a:pt x="105" y="34"/>
                  </a:lnTo>
                  <a:lnTo>
                    <a:pt x="125" y="52"/>
                  </a:lnTo>
                  <a:lnTo>
                    <a:pt x="144" y="73"/>
                  </a:lnTo>
                  <a:lnTo>
                    <a:pt x="158" y="97"/>
                  </a:lnTo>
                  <a:lnTo>
                    <a:pt x="168" y="122"/>
                  </a:lnTo>
                  <a:lnTo>
                    <a:pt x="175" y="149"/>
                  </a:lnTo>
                  <a:lnTo>
                    <a:pt x="177" y="176"/>
                  </a:lnTo>
                  <a:close/>
                </a:path>
              </a:pathLst>
            </a:custGeom>
            <a:solidFill>
              <a:schemeClr val="bg1"/>
            </a:solidFill>
            <a:ln w="1588">
              <a:solidFill>
                <a:srgbClr val="000000"/>
              </a:solidFill>
              <a:prstDash val="solid"/>
              <a:round/>
              <a:headEnd/>
              <a:tailEnd/>
            </a:ln>
          </p:spPr>
          <p:txBody>
            <a:bodyPr/>
            <a:lstStyle/>
            <a:p>
              <a:endParaRPr lang="en-US"/>
            </a:p>
          </p:txBody>
        </p:sp>
        <p:sp>
          <p:nvSpPr>
            <p:cNvPr id="36935" name="Freeform 68"/>
            <p:cNvSpPr>
              <a:spLocks/>
            </p:cNvSpPr>
            <p:nvPr/>
          </p:nvSpPr>
          <p:spPr bwMode="auto">
            <a:xfrm>
              <a:off x="942" y="3476"/>
              <a:ext cx="88" cy="88"/>
            </a:xfrm>
            <a:custGeom>
              <a:avLst/>
              <a:gdLst>
                <a:gd name="T0" fmla="*/ 0 w 177"/>
                <a:gd name="T1" fmla="*/ 0 h 177"/>
                <a:gd name="T2" fmla="*/ 88 w 177"/>
                <a:gd name="T3" fmla="*/ 0 h 177"/>
                <a:gd name="T4" fmla="*/ 87 w 177"/>
                <a:gd name="T5" fmla="*/ 14 h 177"/>
                <a:gd name="T6" fmla="*/ 84 w 177"/>
                <a:gd name="T7" fmla="*/ 28 h 177"/>
                <a:gd name="T8" fmla="*/ 79 w 177"/>
                <a:gd name="T9" fmla="*/ 40 h 177"/>
                <a:gd name="T10" fmla="*/ 72 w 177"/>
                <a:gd name="T11" fmla="*/ 52 h 177"/>
                <a:gd name="T12" fmla="*/ 62 w 177"/>
                <a:gd name="T13" fmla="*/ 62 h 177"/>
                <a:gd name="T14" fmla="*/ 52 w 177"/>
                <a:gd name="T15" fmla="*/ 72 h 177"/>
                <a:gd name="T16" fmla="*/ 40 w 177"/>
                <a:gd name="T17" fmla="*/ 79 h 177"/>
                <a:gd name="T18" fmla="*/ 28 w 177"/>
                <a:gd name="T19" fmla="*/ 84 h 177"/>
                <a:gd name="T20" fmla="*/ 14 w 177"/>
                <a:gd name="T21" fmla="*/ 87 h 177"/>
                <a:gd name="T22" fmla="*/ 0 w 177"/>
                <a:gd name="T23" fmla="*/ 88 h 177"/>
                <a:gd name="T24" fmla="*/ 0 w 177"/>
                <a:gd name="T25" fmla="*/ 0 h 1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7"/>
                <a:gd name="T40" fmla="*/ 0 h 177"/>
                <a:gd name="T41" fmla="*/ 177 w 177"/>
                <a:gd name="T42" fmla="*/ 177 h 1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7" h="177">
                  <a:moveTo>
                    <a:pt x="0" y="0"/>
                  </a:moveTo>
                  <a:lnTo>
                    <a:pt x="177" y="0"/>
                  </a:lnTo>
                  <a:lnTo>
                    <a:pt x="175" y="29"/>
                  </a:lnTo>
                  <a:lnTo>
                    <a:pt x="168" y="56"/>
                  </a:lnTo>
                  <a:lnTo>
                    <a:pt x="158" y="80"/>
                  </a:lnTo>
                  <a:lnTo>
                    <a:pt x="144" y="105"/>
                  </a:lnTo>
                  <a:lnTo>
                    <a:pt x="125" y="125"/>
                  </a:lnTo>
                  <a:lnTo>
                    <a:pt x="105" y="144"/>
                  </a:lnTo>
                  <a:lnTo>
                    <a:pt x="80" y="158"/>
                  </a:lnTo>
                  <a:lnTo>
                    <a:pt x="56" y="168"/>
                  </a:lnTo>
                  <a:lnTo>
                    <a:pt x="29" y="175"/>
                  </a:lnTo>
                  <a:lnTo>
                    <a:pt x="0" y="177"/>
                  </a:lnTo>
                  <a:lnTo>
                    <a:pt x="0" y="0"/>
                  </a:lnTo>
                  <a:close/>
                </a:path>
              </a:pathLst>
            </a:custGeom>
            <a:solidFill>
              <a:srgbClr val="FF3300"/>
            </a:solidFill>
            <a:ln w="1588">
              <a:solidFill>
                <a:srgbClr val="FF3300"/>
              </a:solidFill>
              <a:prstDash val="solid"/>
              <a:round/>
              <a:headEnd/>
              <a:tailEnd/>
            </a:ln>
          </p:spPr>
          <p:txBody>
            <a:bodyPr/>
            <a:lstStyle/>
            <a:p>
              <a:endParaRPr lang="en-US"/>
            </a:p>
          </p:txBody>
        </p:sp>
        <p:sp>
          <p:nvSpPr>
            <p:cNvPr id="36936" name="Freeform 69"/>
            <p:cNvSpPr>
              <a:spLocks/>
            </p:cNvSpPr>
            <p:nvPr/>
          </p:nvSpPr>
          <p:spPr bwMode="auto">
            <a:xfrm>
              <a:off x="854" y="3388"/>
              <a:ext cx="88" cy="88"/>
            </a:xfrm>
            <a:custGeom>
              <a:avLst/>
              <a:gdLst>
                <a:gd name="T0" fmla="*/ 0 w 176"/>
                <a:gd name="T1" fmla="*/ 88 h 176"/>
                <a:gd name="T2" fmla="*/ 88 w 176"/>
                <a:gd name="T3" fmla="*/ 88 h 176"/>
                <a:gd name="T4" fmla="*/ 88 w 176"/>
                <a:gd name="T5" fmla="*/ 0 h 176"/>
                <a:gd name="T6" fmla="*/ 75 w 176"/>
                <a:gd name="T7" fmla="*/ 1 h 176"/>
                <a:gd name="T8" fmla="*/ 61 w 176"/>
                <a:gd name="T9" fmla="*/ 5 h 176"/>
                <a:gd name="T10" fmla="*/ 48 w 176"/>
                <a:gd name="T11" fmla="*/ 10 h 176"/>
                <a:gd name="T12" fmla="*/ 37 w 176"/>
                <a:gd name="T13" fmla="*/ 17 h 176"/>
                <a:gd name="T14" fmla="*/ 26 w 176"/>
                <a:gd name="T15" fmla="*/ 26 h 176"/>
                <a:gd name="T16" fmla="*/ 17 w 176"/>
                <a:gd name="T17" fmla="*/ 37 h 176"/>
                <a:gd name="T18" fmla="*/ 10 w 176"/>
                <a:gd name="T19" fmla="*/ 48 h 176"/>
                <a:gd name="T20" fmla="*/ 5 w 176"/>
                <a:gd name="T21" fmla="*/ 61 h 176"/>
                <a:gd name="T22" fmla="*/ 1 w 176"/>
                <a:gd name="T23" fmla="*/ 75 h 176"/>
                <a:gd name="T24" fmla="*/ 0 w 176"/>
                <a:gd name="T25" fmla="*/ 88 h 1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6"/>
                <a:gd name="T40" fmla="*/ 0 h 176"/>
                <a:gd name="T41" fmla="*/ 176 w 176"/>
                <a:gd name="T42" fmla="*/ 176 h 17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6" h="176">
                  <a:moveTo>
                    <a:pt x="0" y="176"/>
                  </a:moveTo>
                  <a:lnTo>
                    <a:pt x="176" y="176"/>
                  </a:lnTo>
                  <a:lnTo>
                    <a:pt x="176" y="0"/>
                  </a:lnTo>
                  <a:lnTo>
                    <a:pt x="149" y="3"/>
                  </a:lnTo>
                  <a:lnTo>
                    <a:pt x="122" y="10"/>
                  </a:lnTo>
                  <a:lnTo>
                    <a:pt x="97" y="20"/>
                  </a:lnTo>
                  <a:lnTo>
                    <a:pt x="73" y="34"/>
                  </a:lnTo>
                  <a:lnTo>
                    <a:pt x="52" y="52"/>
                  </a:lnTo>
                  <a:lnTo>
                    <a:pt x="34" y="73"/>
                  </a:lnTo>
                  <a:lnTo>
                    <a:pt x="20" y="97"/>
                  </a:lnTo>
                  <a:lnTo>
                    <a:pt x="10" y="122"/>
                  </a:lnTo>
                  <a:lnTo>
                    <a:pt x="3" y="149"/>
                  </a:lnTo>
                  <a:lnTo>
                    <a:pt x="0" y="176"/>
                  </a:lnTo>
                  <a:close/>
                </a:path>
              </a:pathLst>
            </a:custGeom>
            <a:solidFill>
              <a:srgbClr val="FF3300"/>
            </a:solidFill>
            <a:ln w="1588">
              <a:solidFill>
                <a:srgbClr val="FF3300"/>
              </a:solidFill>
              <a:prstDash val="solid"/>
              <a:round/>
              <a:headEnd/>
              <a:tailEnd/>
            </a:ln>
          </p:spPr>
          <p:txBody>
            <a:bodyPr/>
            <a:lstStyle/>
            <a:p>
              <a:endParaRPr lang="en-US"/>
            </a:p>
          </p:txBody>
        </p:sp>
        <p:sp>
          <p:nvSpPr>
            <p:cNvPr id="36937" name="Oval 70"/>
            <p:cNvSpPr>
              <a:spLocks noChangeArrowheads="1"/>
            </p:cNvSpPr>
            <p:nvPr/>
          </p:nvSpPr>
          <p:spPr bwMode="auto">
            <a:xfrm>
              <a:off x="854" y="3388"/>
              <a:ext cx="176" cy="176"/>
            </a:xfrm>
            <a:prstGeom prst="ellipse">
              <a:avLst/>
            </a:prstGeom>
            <a:noFill/>
            <a:ln w="9525">
              <a:solidFill>
                <a:srgbClr val="FF3300"/>
              </a:solidFill>
              <a:round/>
              <a:headEnd/>
              <a:tailEnd/>
            </a:ln>
          </p:spPr>
          <p:txBody>
            <a:bodyPr anchor="ctr">
              <a:spAutoFit/>
            </a:bodyPr>
            <a:lstStyle/>
            <a:p>
              <a:endParaRPr lang="en-US"/>
            </a:p>
          </p:txBody>
        </p:sp>
      </p:grpSp>
      <p:grpSp>
        <p:nvGrpSpPr>
          <p:cNvPr id="36899" name="Group 71"/>
          <p:cNvGrpSpPr>
            <a:grpSpLocks/>
          </p:cNvGrpSpPr>
          <p:nvPr/>
        </p:nvGrpSpPr>
        <p:grpSpPr bwMode="auto">
          <a:xfrm>
            <a:off x="5681663" y="5245100"/>
            <a:ext cx="55562" cy="57150"/>
            <a:chOff x="3579" y="3304"/>
            <a:chExt cx="35" cy="36"/>
          </a:xfrm>
        </p:grpSpPr>
        <p:sp>
          <p:nvSpPr>
            <p:cNvPr id="36928" name="Freeform 72"/>
            <p:cNvSpPr>
              <a:spLocks/>
            </p:cNvSpPr>
            <p:nvPr/>
          </p:nvSpPr>
          <p:spPr bwMode="auto">
            <a:xfrm>
              <a:off x="3579" y="3322"/>
              <a:ext cx="18" cy="18"/>
            </a:xfrm>
            <a:custGeom>
              <a:avLst/>
              <a:gdLst>
                <a:gd name="T0" fmla="*/ 18 w 176"/>
                <a:gd name="T1" fmla="*/ 0 h 177"/>
                <a:gd name="T2" fmla="*/ 0 w 176"/>
                <a:gd name="T3" fmla="*/ 0 h 177"/>
                <a:gd name="T4" fmla="*/ 0 w 176"/>
                <a:gd name="T5" fmla="*/ 3 h 177"/>
                <a:gd name="T6" fmla="*/ 1 w 176"/>
                <a:gd name="T7" fmla="*/ 6 h 177"/>
                <a:gd name="T8" fmla="*/ 2 w 176"/>
                <a:gd name="T9" fmla="*/ 8 h 177"/>
                <a:gd name="T10" fmla="*/ 3 w 176"/>
                <a:gd name="T11" fmla="*/ 11 h 177"/>
                <a:gd name="T12" fmla="*/ 5 w 176"/>
                <a:gd name="T13" fmla="*/ 13 h 177"/>
                <a:gd name="T14" fmla="*/ 7 w 176"/>
                <a:gd name="T15" fmla="*/ 15 h 177"/>
                <a:gd name="T16" fmla="*/ 10 w 176"/>
                <a:gd name="T17" fmla="*/ 16 h 177"/>
                <a:gd name="T18" fmla="*/ 12 w 176"/>
                <a:gd name="T19" fmla="*/ 17 h 177"/>
                <a:gd name="T20" fmla="*/ 15 w 176"/>
                <a:gd name="T21" fmla="*/ 18 h 177"/>
                <a:gd name="T22" fmla="*/ 18 w 176"/>
                <a:gd name="T23" fmla="*/ 18 h 177"/>
                <a:gd name="T24" fmla="*/ 18 w 176"/>
                <a:gd name="T25" fmla="*/ 0 h 1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6"/>
                <a:gd name="T40" fmla="*/ 0 h 177"/>
                <a:gd name="T41" fmla="*/ 176 w 176"/>
                <a:gd name="T42" fmla="*/ 177 h 1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6" h="177">
                  <a:moveTo>
                    <a:pt x="176" y="0"/>
                  </a:moveTo>
                  <a:lnTo>
                    <a:pt x="0" y="0"/>
                  </a:lnTo>
                  <a:lnTo>
                    <a:pt x="3" y="29"/>
                  </a:lnTo>
                  <a:lnTo>
                    <a:pt x="10" y="56"/>
                  </a:lnTo>
                  <a:lnTo>
                    <a:pt x="20" y="80"/>
                  </a:lnTo>
                  <a:lnTo>
                    <a:pt x="34" y="105"/>
                  </a:lnTo>
                  <a:lnTo>
                    <a:pt x="52" y="125"/>
                  </a:lnTo>
                  <a:lnTo>
                    <a:pt x="73" y="144"/>
                  </a:lnTo>
                  <a:lnTo>
                    <a:pt x="97" y="158"/>
                  </a:lnTo>
                  <a:lnTo>
                    <a:pt x="122" y="168"/>
                  </a:lnTo>
                  <a:lnTo>
                    <a:pt x="149" y="175"/>
                  </a:lnTo>
                  <a:lnTo>
                    <a:pt x="176" y="177"/>
                  </a:lnTo>
                  <a:lnTo>
                    <a:pt x="176" y="0"/>
                  </a:lnTo>
                  <a:close/>
                </a:path>
              </a:pathLst>
            </a:custGeom>
            <a:solidFill>
              <a:schemeClr val="bg1"/>
            </a:solidFill>
            <a:ln w="1588">
              <a:solidFill>
                <a:srgbClr val="000000"/>
              </a:solidFill>
              <a:prstDash val="solid"/>
              <a:round/>
              <a:headEnd/>
              <a:tailEnd/>
            </a:ln>
          </p:spPr>
          <p:txBody>
            <a:bodyPr/>
            <a:lstStyle/>
            <a:p>
              <a:endParaRPr lang="en-US"/>
            </a:p>
          </p:txBody>
        </p:sp>
        <p:sp>
          <p:nvSpPr>
            <p:cNvPr id="36929" name="Freeform 73"/>
            <p:cNvSpPr>
              <a:spLocks/>
            </p:cNvSpPr>
            <p:nvPr/>
          </p:nvSpPr>
          <p:spPr bwMode="auto">
            <a:xfrm>
              <a:off x="3597" y="3304"/>
              <a:ext cx="17" cy="18"/>
            </a:xfrm>
            <a:custGeom>
              <a:avLst/>
              <a:gdLst>
                <a:gd name="T0" fmla="*/ 17 w 177"/>
                <a:gd name="T1" fmla="*/ 18 h 176"/>
                <a:gd name="T2" fmla="*/ 0 w 177"/>
                <a:gd name="T3" fmla="*/ 18 h 176"/>
                <a:gd name="T4" fmla="*/ 0 w 177"/>
                <a:gd name="T5" fmla="*/ 0 h 176"/>
                <a:gd name="T6" fmla="*/ 3 w 177"/>
                <a:gd name="T7" fmla="*/ 0 h 176"/>
                <a:gd name="T8" fmla="*/ 5 w 177"/>
                <a:gd name="T9" fmla="*/ 1 h 176"/>
                <a:gd name="T10" fmla="*/ 8 w 177"/>
                <a:gd name="T11" fmla="*/ 2 h 176"/>
                <a:gd name="T12" fmla="*/ 10 w 177"/>
                <a:gd name="T13" fmla="*/ 3 h 176"/>
                <a:gd name="T14" fmla="*/ 12 w 177"/>
                <a:gd name="T15" fmla="*/ 5 h 176"/>
                <a:gd name="T16" fmla="*/ 14 w 177"/>
                <a:gd name="T17" fmla="*/ 7 h 176"/>
                <a:gd name="T18" fmla="*/ 15 w 177"/>
                <a:gd name="T19" fmla="*/ 10 h 176"/>
                <a:gd name="T20" fmla="*/ 16 w 177"/>
                <a:gd name="T21" fmla="*/ 12 h 176"/>
                <a:gd name="T22" fmla="*/ 17 w 177"/>
                <a:gd name="T23" fmla="*/ 15 h 176"/>
                <a:gd name="T24" fmla="*/ 17 w 177"/>
                <a:gd name="T25" fmla="*/ 18 h 1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7"/>
                <a:gd name="T40" fmla="*/ 0 h 176"/>
                <a:gd name="T41" fmla="*/ 177 w 177"/>
                <a:gd name="T42" fmla="*/ 176 h 17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7" h="176">
                  <a:moveTo>
                    <a:pt x="177" y="176"/>
                  </a:moveTo>
                  <a:lnTo>
                    <a:pt x="0" y="176"/>
                  </a:lnTo>
                  <a:lnTo>
                    <a:pt x="0" y="0"/>
                  </a:lnTo>
                  <a:lnTo>
                    <a:pt x="29" y="3"/>
                  </a:lnTo>
                  <a:lnTo>
                    <a:pt x="56" y="10"/>
                  </a:lnTo>
                  <a:lnTo>
                    <a:pt x="80" y="20"/>
                  </a:lnTo>
                  <a:lnTo>
                    <a:pt x="105" y="34"/>
                  </a:lnTo>
                  <a:lnTo>
                    <a:pt x="125" y="52"/>
                  </a:lnTo>
                  <a:lnTo>
                    <a:pt x="144" y="73"/>
                  </a:lnTo>
                  <a:lnTo>
                    <a:pt x="158" y="97"/>
                  </a:lnTo>
                  <a:lnTo>
                    <a:pt x="168" y="122"/>
                  </a:lnTo>
                  <a:lnTo>
                    <a:pt x="175" y="149"/>
                  </a:lnTo>
                  <a:lnTo>
                    <a:pt x="177" y="176"/>
                  </a:lnTo>
                  <a:close/>
                </a:path>
              </a:pathLst>
            </a:custGeom>
            <a:solidFill>
              <a:schemeClr val="bg1"/>
            </a:solidFill>
            <a:ln w="1588">
              <a:solidFill>
                <a:srgbClr val="000000"/>
              </a:solidFill>
              <a:prstDash val="solid"/>
              <a:round/>
              <a:headEnd/>
              <a:tailEnd/>
            </a:ln>
          </p:spPr>
          <p:txBody>
            <a:bodyPr/>
            <a:lstStyle/>
            <a:p>
              <a:endParaRPr lang="en-US"/>
            </a:p>
          </p:txBody>
        </p:sp>
        <p:sp>
          <p:nvSpPr>
            <p:cNvPr id="36930" name="Freeform 74"/>
            <p:cNvSpPr>
              <a:spLocks/>
            </p:cNvSpPr>
            <p:nvPr/>
          </p:nvSpPr>
          <p:spPr bwMode="auto">
            <a:xfrm>
              <a:off x="3597" y="3322"/>
              <a:ext cx="17" cy="18"/>
            </a:xfrm>
            <a:custGeom>
              <a:avLst/>
              <a:gdLst>
                <a:gd name="T0" fmla="*/ 0 w 177"/>
                <a:gd name="T1" fmla="*/ 0 h 177"/>
                <a:gd name="T2" fmla="*/ 17 w 177"/>
                <a:gd name="T3" fmla="*/ 0 h 177"/>
                <a:gd name="T4" fmla="*/ 17 w 177"/>
                <a:gd name="T5" fmla="*/ 3 h 177"/>
                <a:gd name="T6" fmla="*/ 16 w 177"/>
                <a:gd name="T7" fmla="*/ 6 h 177"/>
                <a:gd name="T8" fmla="*/ 15 w 177"/>
                <a:gd name="T9" fmla="*/ 8 h 177"/>
                <a:gd name="T10" fmla="*/ 14 w 177"/>
                <a:gd name="T11" fmla="*/ 11 h 177"/>
                <a:gd name="T12" fmla="*/ 12 w 177"/>
                <a:gd name="T13" fmla="*/ 13 h 177"/>
                <a:gd name="T14" fmla="*/ 10 w 177"/>
                <a:gd name="T15" fmla="*/ 15 h 177"/>
                <a:gd name="T16" fmla="*/ 8 w 177"/>
                <a:gd name="T17" fmla="*/ 16 h 177"/>
                <a:gd name="T18" fmla="*/ 5 w 177"/>
                <a:gd name="T19" fmla="*/ 17 h 177"/>
                <a:gd name="T20" fmla="*/ 3 w 177"/>
                <a:gd name="T21" fmla="*/ 18 h 177"/>
                <a:gd name="T22" fmla="*/ 0 w 177"/>
                <a:gd name="T23" fmla="*/ 18 h 177"/>
                <a:gd name="T24" fmla="*/ 0 w 177"/>
                <a:gd name="T25" fmla="*/ 0 h 1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7"/>
                <a:gd name="T40" fmla="*/ 0 h 177"/>
                <a:gd name="T41" fmla="*/ 177 w 177"/>
                <a:gd name="T42" fmla="*/ 177 h 1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7" h="177">
                  <a:moveTo>
                    <a:pt x="0" y="0"/>
                  </a:moveTo>
                  <a:lnTo>
                    <a:pt x="177" y="0"/>
                  </a:lnTo>
                  <a:lnTo>
                    <a:pt x="175" y="29"/>
                  </a:lnTo>
                  <a:lnTo>
                    <a:pt x="168" y="56"/>
                  </a:lnTo>
                  <a:lnTo>
                    <a:pt x="158" y="80"/>
                  </a:lnTo>
                  <a:lnTo>
                    <a:pt x="144" y="105"/>
                  </a:lnTo>
                  <a:lnTo>
                    <a:pt x="125" y="125"/>
                  </a:lnTo>
                  <a:lnTo>
                    <a:pt x="105" y="144"/>
                  </a:lnTo>
                  <a:lnTo>
                    <a:pt x="80" y="158"/>
                  </a:lnTo>
                  <a:lnTo>
                    <a:pt x="56" y="168"/>
                  </a:lnTo>
                  <a:lnTo>
                    <a:pt x="29" y="175"/>
                  </a:lnTo>
                  <a:lnTo>
                    <a:pt x="0" y="177"/>
                  </a:lnTo>
                  <a:lnTo>
                    <a:pt x="0" y="0"/>
                  </a:lnTo>
                  <a:close/>
                </a:path>
              </a:pathLst>
            </a:custGeom>
            <a:solidFill>
              <a:srgbClr val="FF3300"/>
            </a:solidFill>
            <a:ln w="1588">
              <a:solidFill>
                <a:srgbClr val="FF3300"/>
              </a:solidFill>
              <a:prstDash val="solid"/>
              <a:round/>
              <a:headEnd/>
              <a:tailEnd/>
            </a:ln>
          </p:spPr>
          <p:txBody>
            <a:bodyPr/>
            <a:lstStyle/>
            <a:p>
              <a:endParaRPr lang="en-US"/>
            </a:p>
          </p:txBody>
        </p:sp>
        <p:sp>
          <p:nvSpPr>
            <p:cNvPr id="36931" name="Freeform 75"/>
            <p:cNvSpPr>
              <a:spLocks/>
            </p:cNvSpPr>
            <p:nvPr/>
          </p:nvSpPr>
          <p:spPr bwMode="auto">
            <a:xfrm>
              <a:off x="3579" y="3304"/>
              <a:ext cx="18" cy="18"/>
            </a:xfrm>
            <a:custGeom>
              <a:avLst/>
              <a:gdLst>
                <a:gd name="T0" fmla="*/ 0 w 176"/>
                <a:gd name="T1" fmla="*/ 18 h 176"/>
                <a:gd name="T2" fmla="*/ 18 w 176"/>
                <a:gd name="T3" fmla="*/ 18 h 176"/>
                <a:gd name="T4" fmla="*/ 18 w 176"/>
                <a:gd name="T5" fmla="*/ 0 h 176"/>
                <a:gd name="T6" fmla="*/ 15 w 176"/>
                <a:gd name="T7" fmla="*/ 0 h 176"/>
                <a:gd name="T8" fmla="*/ 12 w 176"/>
                <a:gd name="T9" fmla="*/ 1 h 176"/>
                <a:gd name="T10" fmla="*/ 10 w 176"/>
                <a:gd name="T11" fmla="*/ 2 h 176"/>
                <a:gd name="T12" fmla="*/ 7 w 176"/>
                <a:gd name="T13" fmla="*/ 3 h 176"/>
                <a:gd name="T14" fmla="*/ 5 w 176"/>
                <a:gd name="T15" fmla="*/ 5 h 176"/>
                <a:gd name="T16" fmla="*/ 3 w 176"/>
                <a:gd name="T17" fmla="*/ 7 h 176"/>
                <a:gd name="T18" fmla="*/ 2 w 176"/>
                <a:gd name="T19" fmla="*/ 10 h 176"/>
                <a:gd name="T20" fmla="*/ 1 w 176"/>
                <a:gd name="T21" fmla="*/ 12 h 176"/>
                <a:gd name="T22" fmla="*/ 0 w 176"/>
                <a:gd name="T23" fmla="*/ 15 h 176"/>
                <a:gd name="T24" fmla="*/ 0 w 176"/>
                <a:gd name="T25" fmla="*/ 18 h 1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6"/>
                <a:gd name="T40" fmla="*/ 0 h 176"/>
                <a:gd name="T41" fmla="*/ 176 w 176"/>
                <a:gd name="T42" fmla="*/ 176 h 17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6" h="176">
                  <a:moveTo>
                    <a:pt x="0" y="176"/>
                  </a:moveTo>
                  <a:lnTo>
                    <a:pt x="176" y="176"/>
                  </a:lnTo>
                  <a:lnTo>
                    <a:pt x="176" y="0"/>
                  </a:lnTo>
                  <a:lnTo>
                    <a:pt x="149" y="3"/>
                  </a:lnTo>
                  <a:lnTo>
                    <a:pt x="122" y="10"/>
                  </a:lnTo>
                  <a:lnTo>
                    <a:pt x="97" y="20"/>
                  </a:lnTo>
                  <a:lnTo>
                    <a:pt x="73" y="34"/>
                  </a:lnTo>
                  <a:lnTo>
                    <a:pt x="52" y="52"/>
                  </a:lnTo>
                  <a:lnTo>
                    <a:pt x="34" y="73"/>
                  </a:lnTo>
                  <a:lnTo>
                    <a:pt x="20" y="97"/>
                  </a:lnTo>
                  <a:lnTo>
                    <a:pt x="10" y="122"/>
                  </a:lnTo>
                  <a:lnTo>
                    <a:pt x="3" y="149"/>
                  </a:lnTo>
                  <a:lnTo>
                    <a:pt x="0" y="176"/>
                  </a:lnTo>
                  <a:close/>
                </a:path>
              </a:pathLst>
            </a:custGeom>
            <a:solidFill>
              <a:srgbClr val="FF3300"/>
            </a:solidFill>
            <a:ln w="1588">
              <a:solidFill>
                <a:srgbClr val="FF3300"/>
              </a:solidFill>
              <a:prstDash val="solid"/>
              <a:round/>
              <a:headEnd/>
              <a:tailEnd/>
            </a:ln>
          </p:spPr>
          <p:txBody>
            <a:bodyPr/>
            <a:lstStyle/>
            <a:p>
              <a:endParaRPr lang="en-US"/>
            </a:p>
          </p:txBody>
        </p:sp>
        <p:sp>
          <p:nvSpPr>
            <p:cNvPr id="36932" name="Oval 76"/>
            <p:cNvSpPr>
              <a:spLocks noChangeArrowheads="1"/>
            </p:cNvSpPr>
            <p:nvPr/>
          </p:nvSpPr>
          <p:spPr bwMode="auto">
            <a:xfrm>
              <a:off x="3579" y="3304"/>
              <a:ext cx="35" cy="36"/>
            </a:xfrm>
            <a:prstGeom prst="ellipse">
              <a:avLst/>
            </a:prstGeom>
            <a:noFill/>
            <a:ln w="9525">
              <a:solidFill>
                <a:srgbClr val="FF3300"/>
              </a:solidFill>
              <a:round/>
              <a:headEnd/>
              <a:tailEnd/>
            </a:ln>
          </p:spPr>
          <p:txBody>
            <a:bodyPr anchor="ctr">
              <a:spAutoFit/>
            </a:bodyPr>
            <a:lstStyle/>
            <a:p>
              <a:endParaRPr lang="en-US"/>
            </a:p>
          </p:txBody>
        </p:sp>
      </p:grpSp>
      <p:sp useBgFill="1">
        <p:nvSpPr>
          <p:cNvPr id="36900" name="Text Box 77"/>
          <p:cNvSpPr txBox="1">
            <a:spLocks noChangeArrowheads="1"/>
          </p:cNvSpPr>
          <p:nvPr/>
        </p:nvSpPr>
        <p:spPr bwMode="auto">
          <a:xfrm>
            <a:off x="4327525" y="2538413"/>
            <a:ext cx="701675" cy="274637"/>
          </a:xfrm>
          <a:prstGeom prst="rect">
            <a:avLst/>
          </a:prstGeom>
          <a:ln w="9525" algn="ctr">
            <a:noFill/>
            <a:miter lim="800000"/>
            <a:headEnd/>
            <a:tailEnd/>
          </a:ln>
        </p:spPr>
        <p:txBody>
          <a:bodyPr wrap="none">
            <a:spAutoFit/>
          </a:bodyPr>
          <a:lstStyle/>
          <a:p>
            <a:pPr algn="ctr"/>
            <a:r>
              <a:rPr lang="en-US" sz="1200"/>
              <a:t>MTOW</a:t>
            </a:r>
          </a:p>
        </p:txBody>
      </p:sp>
      <p:sp useBgFill="1">
        <p:nvSpPr>
          <p:cNvPr id="36901" name="Text Box 78"/>
          <p:cNvSpPr txBox="1">
            <a:spLocks noChangeArrowheads="1"/>
          </p:cNvSpPr>
          <p:nvPr/>
        </p:nvSpPr>
        <p:spPr bwMode="auto">
          <a:xfrm>
            <a:off x="4391025" y="3421063"/>
            <a:ext cx="582613" cy="274637"/>
          </a:xfrm>
          <a:prstGeom prst="rect">
            <a:avLst/>
          </a:prstGeom>
          <a:ln w="9525" algn="ctr">
            <a:noFill/>
            <a:miter lim="800000"/>
            <a:headEnd/>
            <a:tailEnd/>
          </a:ln>
        </p:spPr>
        <p:txBody>
          <a:bodyPr wrap="none">
            <a:spAutoFit/>
          </a:bodyPr>
          <a:lstStyle/>
          <a:p>
            <a:pPr algn="ctr"/>
            <a:r>
              <a:rPr lang="en-US" sz="1200"/>
              <a:t>MLW</a:t>
            </a:r>
          </a:p>
        </p:txBody>
      </p:sp>
      <p:sp useBgFill="1">
        <p:nvSpPr>
          <p:cNvPr id="36902" name="Text Box 79"/>
          <p:cNvSpPr txBox="1">
            <a:spLocks noChangeArrowheads="1"/>
          </p:cNvSpPr>
          <p:nvPr/>
        </p:nvSpPr>
        <p:spPr bwMode="auto">
          <a:xfrm>
            <a:off x="4340225" y="4037013"/>
            <a:ext cx="676275" cy="274637"/>
          </a:xfrm>
          <a:prstGeom prst="rect">
            <a:avLst/>
          </a:prstGeom>
          <a:ln w="9525" algn="ctr">
            <a:noFill/>
            <a:miter lim="800000"/>
            <a:headEnd/>
            <a:tailEnd/>
          </a:ln>
        </p:spPr>
        <p:txBody>
          <a:bodyPr wrap="none">
            <a:spAutoFit/>
          </a:bodyPr>
          <a:lstStyle/>
          <a:p>
            <a:pPr algn="ctr"/>
            <a:r>
              <a:rPr lang="en-US" sz="1200"/>
              <a:t>MZFW</a:t>
            </a:r>
          </a:p>
        </p:txBody>
      </p:sp>
      <p:sp>
        <p:nvSpPr>
          <p:cNvPr id="36903" name="Line 80"/>
          <p:cNvSpPr>
            <a:spLocks noChangeShapeType="1"/>
          </p:cNvSpPr>
          <p:nvPr/>
        </p:nvSpPr>
        <p:spPr bwMode="auto">
          <a:xfrm>
            <a:off x="3562350" y="3695700"/>
            <a:ext cx="2362200" cy="0"/>
          </a:xfrm>
          <a:prstGeom prst="line">
            <a:avLst/>
          </a:prstGeom>
          <a:noFill/>
          <a:ln w="50800">
            <a:solidFill>
              <a:schemeClr val="tx1"/>
            </a:solidFill>
            <a:round/>
            <a:headEnd/>
            <a:tailEnd/>
          </a:ln>
        </p:spPr>
        <p:txBody>
          <a:bodyPr>
            <a:spAutoFit/>
          </a:bodyPr>
          <a:lstStyle/>
          <a:p>
            <a:endParaRPr lang="en-US"/>
          </a:p>
        </p:txBody>
      </p:sp>
      <p:sp>
        <p:nvSpPr>
          <p:cNvPr id="36904" name="Line 81"/>
          <p:cNvSpPr>
            <a:spLocks noChangeShapeType="1"/>
          </p:cNvSpPr>
          <p:nvPr/>
        </p:nvSpPr>
        <p:spPr bwMode="auto">
          <a:xfrm>
            <a:off x="3587750" y="4292600"/>
            <a:ext cx="2228850" cy="0"/>
          </a:xfrm>
          <a:prstGeom prst="line">
            <a:avLst/>
          </a:prstGeom>
          <a:noFill/>
          <a:ln w="50800">
            <a:solidFill>
              <a:schemeClr val="tx1"/>
            </a:solidFill>
            <a:round/>
            <a:headEnd/>
            <a:tailEnd/>
          </a:ln>
        </p:spPr>
        <p:txBody>
          <a:bodyPr>
            <a:spAutoFit/>
          </a:bodyPr>
          <a:lstStyle/>
          <a:p>
            <a:endParaRPr lang="en-US"/>
          </a:p>
        </p:txBody>
      </p:sp>
      <p:sp>
        <p:nvSpPr>
          <p:cNvPr id="36905" name="Freeform 82"/>
          <p:cNvSpPr>
            <a:spLocks/>
          </p:cNvSpPr>
          <p:nvPr/>
        </p:nvSpPr>
        <p:spPr bwMode="auto">
          <a:xfrm>
            <a:off x="3530600" y="2800350"/>
            <a:ext cx="2546350" cy="3414713"/>
          </a:xfrm>
          <a:custGeom>
            <a:avLst/>
            <a:gdLst>
              <a:gd name="T0" fmla="*/ 354012 w 1604"/>
              <a:gd name="T1" fmla="*/ 3413126 h 2151"/>
              <a:gd name="T2" fmla="*/ 0 w 1604"/>
              <a:gd name="T3" fmla="*/ 1123950 h 2151"/>
              <a:gd name="T4" fmla="*/ 88900 w 1604"/>
              <a:gd name="T5" fmla="*/ 82550 h 2151"/>
              <a:gd name="T6" fmla="*/ 476250 w 1604"/>
              <a:gd name="T7" fmla="*/ 6350 h 2151"/>
              <a:gd name="T8" fmla="*/ 1238250 w 1604"/>
              <a:gd name="T9" fmla="*/ 0 h 2151"/>
              <a:gd name="T10" fmla="*/ 2546350 w 1604"/>
              <a:gd name="T11" fmla="*/ 241300 h 2151"/>
              <a:gd name="T12" fmla="*/ 2112963 w 1604"/>
              <a:gd name="T13" fmla="*/ 2309813 h 2151"/>
              <a:gd name="T14" fmla="*/ 1450975 w 1604"/>
              <a:gd name="T15" fmla="*/ 3414713 h 2151"/>
              <a:gd name="T16" fmla="*/ 0 60000 65536"/>
              <a:gd name="T17" fmla="*/ 0 60000 65536"/>
              <a:gd name="T18" fmla="*/ 0 60000 65536"/>
              <a:gd name="T19" fmla="*/ 0 60000 65536"/>
              <a:gd name="T20" fmla="*/ 0 60000 65536"/>
              <a:gd name="T21" fmla="*/ 0 60000 65536"/>
              <a:gd name="T22" fmla="*/ 0 60000 65536"/>
              <a:gd name="T23" fmla="*/ 0 60000 65536"/>
              <a:gd name="T24" fmla="*/ 0 w 1604"/>
              <a:gd name="T25" fmla="*/ 0 h 2151"/>
              <a:gd name="T26" fmla="*/ 1604 w 1604"/>
              <a:gd name="T27" fmla="*/ 2151 h 215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04" h="2151">
                <a:moveTo>
                  <a:pt x="223" y="2150"/>
                </a:moveTo>
                <a:lnTo>
                  <a:pt x="0" y="708"/>
                </a:lnTo>
                <a:lnTo>
                  <a:pt x="56" y="52"/>
                </a:lnTo>
                <a:lnTo>
                  <a:pt x="300" y="4"/>
                </a:lnTo>
                <a:lnTo>
                  <a:pt x="780" y="0"/>
                </a:lnTo>
                <a:lnTo>
                  <a:pt x="1604" y="152"/>
                </a:lnTo>
                <a:lnTo>
                  <a:pt x="1331" y="1455"/>
                </a:lnTo>
                <a:lnTo>
                  <a:pt x="914" y="2151"/>
                </a:lnTo>
              </a:path>
            </a:pathLst>
          </a:custGeom>
          <a:noFill/>
          <a:ln w="38100" cap="flat" cmpd="sng">
            <a:solidFill>
              <a:schemeClr val="tx1"/>
            </a:solidFill>
            <a:prstDash val="solid"/>
            <a:round/>
            <a:headEnd type="none" w="med" len="med"/>
            <a:tailEnd type="none" w="med" len="med"/>
          </a:ln>
        </p:spPr>
        <p:txBody>
          <a:bodyPr>
            <a:spAutoFit/>
          </a:bodyPr>
          <a:lstStyle/>
          <a:p>
            <a:endParaRPr lang="en-US"/>
          </a:p>
        </p:txBody>
      </p:sp>
      <p:grpSp>
        <p:nvGrpSpPr>
          <p:cNvPr id="36907" name="Group 88"/>
          <p:cNvGrpSpPr>
            <a:grpSpLocks/>
          </p:cNvGrpSpPr>
          <p:nvPr/>
        </p:nvGrpSpPr>
        <p:grpSpPr bwMode="auto">
          <a:xfrm>
            <a:off x="1862138" y="2482850"/>
            <a:ext cx="1795462" cy="2762250"/>
            <a:chOff x="1173" y="1564"/>
            <a:chExt cx="1131" cy="1740"/>
          </a:xfrm>
        </p:grpSpPr>
        <p:sp>
          <p:nvSpPr>
            <p:cNvPr id="36925" name="Text Box 89"/>
            <p:cNvSpPr txBox="1">
              <a:spLocks noChangeArrowheads="1"/>
            </p:cNvSpPr>
            <p:nvPr/>
          </p:nvSpPr>
          <p:spPr bwMode="auto">
            <a:xfrm>
              <a:off x="1173" y="2509"/>
              <a:ext cx="869" cy="300"/>
            </a:xfrm>
            <a:prstGeom prst="rect">
              <a:avLst/>
            </a:prstGeom>
            <a:noFill/>
            <a:ln w="9525">
              <a:noFill/>
              <a:miter lim="800000"/>
              <a:headEnd/>
              <a:tailEnd/>
            </a:ln>
          </p:spPr>
          <p:txBody>
            <a:bodyPr>
              <a:spAutoFit/>
            </a:bodyPr>
            <a:lstStyle/>
            <a:p>
              <a:pPr algn="ctr">
                <a:lnSpc>
                  <a:spcPct val="90000"/>
                </a:lnSpc>
              </a:pPr>
              <a:r>
                <a:rPr lang="en-US" sz="1400">
                  <a:solidFill>
                    <a:srgbClr val="CC0099"/>
                  </a:solidFill>
                  <a:latin typeface="Verdana" pitchFamily="34" charset="0"/>
                </a:rPr>
                <a:t>Constant Tail Load</a:t>
              </a:r>
            </a:p>
          </p:txBody>
        </p:sp>
        <p:sp>
          <p:nvSpPr>
            <p:cNvPr id="36926" name="Line 90"/>
            <p:cNvSpPr>
              <a:spLocks noChangeShapeType="1"/>
            </p:cNvSpPr>
            <p:nvPr/>
          </p:nvSpPr>
          <p:spPr bwMode="auto">
            <a:xfrm flipV="1">
              <a:off x="1920" y="2112"/>
              <a:ext cx="320" cy="488"/>
            </a:xfrm>
            <a:prstGeom prst="line">
              <a:avLst/>
            </a:prstGeom>
            <a:noFill/>
            <a:ln w="19050">
              <a:solidFill>
                <a:srgbClr val="CC0099"/>
              </a:solidFill>
              <a:round/>
              <a:headEnd/>
              <a:tailEnd type="triangle" w="sm" len="med"/>
            </a:ln>
          </p:spPr>
          <p:txBody>
            <a:bodyPr anchor="ctr">
              <a:spAutoFit/>
            </a:bodyPr>
            <a:lstStyle/>
            <a:p>
              <a:endParaRPr lang="en-US"/>
            </a:p>
          </p:txBody>
        </p:sp>
        <p:sp>
          <p:nvSpPr>
            <p:cNvPr id="36927" name="Line 91"/>
            <p:cNvSpPr>
              <a:spLocks noChangeShapeType="1"/>
            </p:cNvSpPr>
            <p:nvPr/>
          </p:nvSpPr>
          <p:spPr bwMode="auto">
            <a:xfrm flipH="1">
              <a:off x="2152" y="1564"/>
              <a:ext cx="152" cy="1740"/>
            </a:xfrm>
            <a:prstGeom prst="line">
              <a:avLst/>
            </a:prstGeom>
            <a:noFill/>
            <a:ln w="28575">
              <a:solidFill>
                <a:srgbClr val="CC0099"/>
              </a:solidFill>
              <a:prstDash val="dash"/>
              <a:round/>
              <a:headEnd/>
              <a:tailEnd/>
            </a:ln>
          </p:spPr>
          <p:txBody>
            <a:bodyPr anchor="ctr">
              <a:spAutoFit/>
            </a:bodyPr>
            <a:lstStyle/>
            <a:p>
              <a:endParaRPr lang="en-US"/>
            </a:p>
          </p:txBody>
        </p:sp>
      </p:grpSp>
      <p:grpSp>
        <p:nvGrpSpPr>
          <p:cNvPr id="36909" name="Group 96"/>
          <p:cNvGrpSpPr>
            <a:grpSpLocks/>
          </p:cNvGrpSpPr>
          <p:nvPr/>
        </p:nvGrpSpPr>
        <p:grpSpPr bwMode="auto">
          <a:xfrm>
            <a:off x="655638" y="2243138"/>
            <a:ext cx="4779962" cy="868362"/>
            <a:chOff x="693" y="1325"/>
            <a:chExt cx="3011" cy="547"/>
          </a:xfrm>
        </p:grpSpPr>
        <p:sp>
          <p:nvSpPr>
            <p:cNvPr id="36919" name="Text Box 97"/>
            <p:cNvSpPr txBox="1">
              <a:spLocks noChangeArrowheads="1"/>
            </p:cNvSpPr>
            <p:nvPr/>
          </p:nvSpPr>
          <p:spPr bwMode="auto">
            <a:xfrm>
              <a:off x="693" y="1325"/>
              <a:ext cx="965" cy="300"/>
            </a:xfrm>
            <a:prstGeom prst="rect">
              <a:avLst/>
            </a:prstGeom>
            <a:noFill/>
            <a:ln w="9525">
              <a:noFill/>
              <a:miter lim="800000"/>
              <a:headEnd/>
              <a:tailEnd/>
            </a:ln>
          </p:spPr>
          <p:txBody>
            <a:bodyPr>
              <a:spAutoFit/>
            </a:bodyPr>
            <a:lstStyle/>
            <a:p>
              <a:pPr algn="ctr">
                <a:lnSpc>
                  <a:spcPct val="90000"/>
                </a:lnSpc>
              </a:pPr>
              <a:r>
                <a:rPr lang="en-US" sz="1400">
                  <a:solidFill>
                    <a:srgbClr val="FF3300"/>
                  </a:solidFill>
                  <a:latin typeface="Verdana" pitchFamily="34" charset="0"/>
                </a:rPr>
                <a:t>Constant Wing Load</a:t>
              </a:r>
            </a:p>
          </p:txBody>
        </p:sp>
        <p:sp>
          <p:nvSpPr>
            <p:cNvPr id="36920" name="Line 98"/>
            <p:cNvSpPr>
              <a:spLocks noChangeShapeType="1"/>
            </p:cNvSpPr>
            <p:nvPr/>
          </p:nvSpPr>
          <p:spPr bwMode="auto">
            <a:xfrm>
              <a:off x="1520" y="1424"/>
              <a:ext cx="512" cy="400"/>
            </a:xfrm>
            <a:prstGeom prst="line">
              <a:avLst/>
            </a:prstGeom>
            <a:noFill/>
            <a:ln w="19050">
              <a:solidFill>
                <a:srgbClr val="FF3300"/>
              </a:solidFill>
              <a:round/>
              <a:headEnd/>
              <a:tailEnd type="triangle" w="sm" len="med"/>
            </a:ln>
          </p:spPr>
          <p:txBody>
            <a:bodyPr anchor="ctr">
              <a:spAutoFit/>
            </a:bodyPr>
            <a:lstStyle/>
            <a:p>
              <a:endParaRPr lang="en-US"/>
            </a:p>
          </p:txBody>
        </p:sp>
        <p:sp>
          <p:nvSpPr>
            <p:cNvPr id="36921" name="Line 99"/>
            <p:cNvSpPr>
              <a:spLocks noChangeShapeType="1"/>
            </p:cNvSpPr>
            <p:nvPr/>
          </p:nvSpPr>
          <p:spPr bwMode="auto">
            <a:xfrm flipV="1">
              <a:off x="1856" y="1496"/>
              <a:ext cx="1848" cy="376"/>
            </a:xfrm>
            <a:prstGeom prst="line">
              <a:avLst/>
            </a:prstGeom>
            <a:noFill/>
            <a:ln w="28575">
              <a:solidFill>
                <a:srgbClr val="FF3300"/>
              </a:solidFill>
              <a:prstDash val="dash"/>
              <a:round/>
              <a:headEnd/>
              <a:tailEnd/>
            </a:ln>
          </p:spPr>
          <p:txBody>
            <a:bodyPr anchor="ctr">
              <a:spAutoFit/>
            </a:bodyPr>
            <a:lstStyle/>
            <a:p>
              <a:endParaRPr lang="en-US"/>
            </a:p>
          </p:txBody>
        </p:sp>
      </p:grpSp>
      <p:grpSp>
        <p:nvGrpSpPr>
          <p:cNvPr id="36910" name="Group 100"/>
          <p:cNvGrpSpPr>
            <a:grpSpLocks/>
          </p:cNvGrpSpPr>
          <p:nvPr/>
        </p:nvGrpSpPr>
        <p:grpSpPr bwMode="auto">
          <a:xfrm>
            <a:off x="2997200" y="1887538"/>
            <a:ext cx="2809875" cy="1744662"/>
            <a:chOff x="1888" y="1189"/>
            <a:chExt cx="1770" cy="1099"/>
          </a:xfrm>
        </p:grpSpPr>
        <p:sp>
          <p:nvSpPr>
            <p:cNvPr id="36916" name="Text Box 101"/>
            <p:cNvSpPr txBox="1">
              <a:spLocks noChangeArrowheads="1"/>
            </p:cNvSpPr>
            <p:nvPr/>
          </p:nvSpPr>
          <p:spPr bwMode="auto">
            <a:xfrm>
              <a:off x="2789" y="1189"/>
              <a:ext cx="869" cy="300"/>
            </a:xfrm>
            <a:prstGeom prst="rect">
              <a:avLst/>
            </a:prstGeom>
            <a:noFill/>
            <a:ln w="9525">
              <a:noFill/>
              <a:miter lim="800000"/>
              <a:headEnd/>
              <a:tailEnd/>
            </a:ln>
          </p:spPr>
          <p:txBody>
            <a:bodyPr>
              <a:spAutoFit/>
            </a:bodyPr>
            <a:lstStyle/>
            <a:p>
              <a:pPr algn="ctr">
                <a:lnSpc>
                  <a:spcPct val="90000"/>
                </a:lnSpc>
              </a:pPr>
              <a:r>
                <a:rPr lang="en-US" sz="1400" dirty="0">
                  <a:solidFill>
                    <a:srgbClr val="1D04DA"/>
                  </a:solidFill>
                  <a:latin typeface="Verdana" pitchFamily="34" charset="0"/>
                </a:rPr>
                <a:t>Constant NLG Load</a:t>
              </a:r>
            </a:p>
          </p:txBody>
        </p:sp>
        <p:sp>
          <p:nvSpPr>
            <p:cNvPr id="36917" name="Line 102"/>
            <p:cNvSpPr>
              <a:spLocks noChangeShapeType="1"/>
            </p:cNvSpPr>
            <p:nvPr/>
          </p:nvSpPr>
          <p:spPr bwMode="auto">
            <a:xfrm flipH="1">
              <a:off x="2464" y="1384"/>
              <a:ext cx="424" cy="168"/>
            </a:xfrm>
            <a:prstGeom prst="line">
              <a:avLst/>
            </a:prstGeom>
            <a:noFill/>
            <a:ln w="19050">
              <a:solidFill>
                <a:srgbClr val="1D04DA"/>
              </a:solidFill>
              <a:round/>
              <a:headEnd/>
              <a:tailEnd type="triangle" w="sm" len="med"/>
            </a:ln>
          </p:spPr>
          <p:txBody>
            <a:bodyPr anchor="ctr">
              <a:spAutoFit/>
            </a:bodyPr>
            <a:lstStyle/>
            <a:p>
              <a:endParaRPr lang="en-US">
                <a:solidFill>
                  <a:srgbClr val="1D04DA"/>
                </a:solidFill>
              </a:endParaRPr>
            </a:p>
          </p:txBody>
        </p:sp>
        <p:sp>
          <p:nvSpPr>
            <p:cNvPr id="36918" name="Line 103"/>
            <p:cNvSpPr>
              <a:spLocks noChangeShapeType="1"/>
            </p:cNvSpPr>
            <p:nvPr/>
          </p:nvSpPr>
          <p:spPr bwMode="auto">
            <a:xfrm flipH="1">
              <a:off x="1888" y="1420"/>
              <a:ext cx="640" cy="868"/>
            </a:xfrm>
            <a:prstGeom prst="line">
              <a:avLst/>
            </a:prstGeom>
            <a:noFill/>
            <a:ln w="28575">
              <a:solidFill>
                <a:srgbClr val="1D04DA"/>
              </a:solidFill>
              <a:prstDash val="dash"/>
              <a:round/>
              <a:headEnd/>
              <a:tailEnd/>
            </a:ln>
          </p:spPr>
          <p:txBody>
            <a:bodyPr anchor="ctr">
              <a:spAutoFit/>
            </a:bodyPr>
            <a:lstStyle/>
            <a:p>
              <a:endParaRPr lang="en-US">
                <a:solidFill>
                  <a:srgbClr val="1D04DA"/>
                </a:solidFill>
              </a:endParaRPr>
            </a:p>
          </p:txBody>
        </p:sp>
      </p:grpSp>
      <p:grpSp>
        <p:nvGrpSpPr>
          <p:cNvPr id="36911" name="Group 104"/>
          <p:cNvGrpSpPr>
            <a:grpSpLocks/>
          </p:cNvGrpSpPr>
          <p:nvPr/>
        </p:nvGrpSpPr>
        <p:grpSpPr bwMode="auto">
          <a:xfrm>
            <a:off x="4927600" y="3543300"/>
            <a:ext cx="1663700" cy="2768600"/>
            <a:chOff x="3104" y="2232"/>
            <a:chExt cx="1048" cy="1744"/>
          </a:xfrm>
        </p:grpSpPr>
        <p:sp>
          <p:nvSpPr>
            <p:cNvPr id="36914" name="Line 105"/>
            <p:cNvSpPr>
              <a:spLocks noChangeShapeType="1"/>
            </p:cNvSpPr>
            <p:nvPr/>
          </p:nvSpPr>
          <p:spPr bwMode="auto">
            <a:xfrm flipH="1">
              <a:off x="3104" y="2232"/>
              <a:ext cx="1048" cy="1744"/>
            </a:xfrm>
            <a:prstGeom prst="line">
              <a:avLst/>
            </a:prstGeom>
            <a:noFill/>
            <a:ln w="38100">
              <a:solidFill>
                <a:srgbClr val="000099"/>
              </a:solidFill>
              <a:prstDash val="sysDot"/>
              <a:round/>
              <a:headEnd/>
              <a:tailEnd/>
            </a:ln>
          </p:spPr>
          <p:txBody>
            <a:bodyPr anchor="ctr">
              <a:spAutoFit/>
            </a:bodyPr>
            <a:lstStyle/>
            <a:p>
              <a:endParaRPr lang="en-US"/>
            </a:p>
          </p:txBody>
        </p:sp>
        <p:sp>
          <p:nvSpPr>
            <p:cNvPr id="36915" name="Text Box 106"/>
            <p:cNvSpPr txBox="1">
              <a:spLocks noChangeArrowheads="1"/>
            </p:cNvSpPr>
            <p:nvPr/>
          </p:nvSpPr>
          <p:spPr bwMode="auto">
            <a:xfrm rot="-3515459">
              <a:off x="3523" y="2720"/>
              <a:ext cx="927" cy="192"/>
            </a:xfrm>
            <a:prstGeom prst="rect">
              <a:avLst/>
            </a:prstGeom>
            <a:noFill/>
            <a:ln w="9525">
              <a:noFill/>
              <a:miter lim="800000"/>
              <a:headEnd/>
              <a:tailEnd/>
            </a:ln>
          </p:spPr>
          <p:txBody>
            <a:bodyPr wrap="none">
              <a:spAutoFit/>
            </a:bodyPr>
            <a:lstStyle/>
            <a:p>
              <a:pPr algn="ctr"/>
              <a:r>
                <a:rPr lang="en-US" sz="1400">
                  <a:solidFill>
                    <a:srgbClr val="000099"/>
                  </a:solidFill>
                  <a:latin typeface="Arial" charset="0"/>
                </a:rPr>
                <a:t> Takeoff Tip-Up</a:t>
              </a:r>
            </a:p>
          </p:txBody>
        </p:sp>
      </p:grpSp>
      <p:sp>
        <p:nvSpPr>
          <p:cNvPr id="36912" name="Text Box 107"/>
          <p:cNvSpPr txBox="1">
            <a:spLocks noChangeArrowheads="1"/>
          </p:cNvSpPr>
          <p:nvPr/>
        </p:nvSpPr>
        <p:spPr bwMode="auto">
          <a:xfrm>
            <a:off x="4286250" y="6334125"/>
            <a:ext cx="989013" cy="304800"/>
          </a:xfrm>
          <a:prstGeom prst="rect">
            <a:avLst/>
          </a:prstGeom>
          <a:noFill/>
          <a:ln w="9525">
            <a:noFill/>
            <a:miter lim="800000"/>
            <a:headEnd/>
            <a:tailEnd/>
          </a:ln>
        </p:spPr>
        <p:txBody>
          <a:bodyPr wrap="none">
            <a:spAutoFit/>
          </a:bodyPr>
          <a:lstStyle/>
          <a:p>
            <a:pPr algn="ctr"/>
            <a:r>
              <a:rPr lang="en-US" sz="1400">
                <a:solidFill>
                  <a:srgbClr val="333399"/>
                </a:solidFill>
                <a:latin typeface="Verdana" pitchFamily="34" charset="0"/>
              </a:rPr>
              <a:t>Moment</a:t>
            </a:r>
          </a:p>
        </p:txBody>
      </p:sp>
      <p:sp>
        <p:nvSpPr>
          <p:cNvPr id="36913" name="Text Box 108"/>
          <p:cNvSpPr txBox="1">
            <a:spLocks noChangeArrowheads="1"/>
          </p:cNvSpPr>
          <p:nvPr/>
        </p:nvSpPr>
        <p:spPr bwMode="auto">
          <a:xfrm>
            <a:off x="6896100" y="1570038"/>
            <a:ext cx="855663" cy="260350"/>
          </a:xfrm>
          <a:prstGeom prst="rect">
            <a:avLst/>
          </a:prstGeom>
          <a:noFill/>
          <a:ln w="9525">
            <a:noFill/>
            <a:miter lim="800000"/>
            <a:headEnd/>
            <a:tailEnd/>
          </a:ln>
        </p:spPr>
        <p:txBody>
          <a:bodyPr wrap="none">
            <a:spAutoFit/>
          </a:bodyPr>
          <a:lstStyle/>
          <a:p>
            <a:pPr algn="ctr"/>
            <a:r>
              <a:rPr lang="en-US" sz="1100">
                <a:latin typeface="Verdana" pitchFamily="34" charset="0"/>
              </a:rPr>
              <a:t>(%MAC)</a:t>
            </a:r>
          </a:p>
        </p:txBody>
      </p:sp>
      <p:grpSp>
        <p:nvGrpSpPr>
          <p:cNvPr id="105" name="Group 93"/>
          <p:cNvGrpSpPr>
            <a:grpSpLocks/>
          </p:cNvGrpSpPr>
          <p:nvPr/>
        </p:nvGrpSpPr>
        <p:grpSpPr bwMode="auto">
          <a:xfrm>
            <a:off x="4648202" y="2239949"/>
            <a:ext cx="3149601" cy="909630"/>
            <a:chOff x="3064" y="1187"/>
            <a:chExt cx="1984" cy="573"/>
          </a:xfrm>
        </p:grpSpPr>
        <p:sp>
          <p:nvSpPr>
            <p:cNvPr id="106" name="Text Box 94"/>
            <p:cNvSpPr txBox="1">
              <a:spLocks noChangeArrowheads="1"/>
            </p:cNvSpPr>
            <p:nvPr/>
          </p:nvSpPr>
          <p:spPr bwMode="auto">
            <a:xfrm>
              <a:off x="4187" y="1187"/>
              <a:ext cx="861" cy="300"/>
            </a:xfrm>
            <a:prstGeom prst="rect">
              <a:avLst/>
            </a:prstGeom>
            <a:noFill/>
            <a:ln w="9525">
              <a:noFill/>
              <a:miter lim="800000"/>
              <a:headEnd/>
              <a:tailEnd/>
            </a:ln>
          </p:spPr>
          <p:txBody>
            <a:bodyPr>
              <a:spAutoFit/>
            </a:bodyPr>
            <a:lstStyle/>
            <a:p>
              <a:pPr algn="ctr">
                <a:lnSpc>
                  <a:spcPct val="90000"/>
                </a:lnSpc>
              </a:pPr>
              <a:r>
                <a:rPr lang="en-US" sz="1400" dirty="0">
                  <a:solidFill>
                    <a:srgbClr val="6600CC"/>
                  </a:solidFill>
                  <a:latin typeface="Verdana" pitchFamily="34" charset="0"/>
                </a:rPr>
                <a:t>Constant MLG Load</a:t>
              </a:r>
            </a:p>
          </p:txBody>
        </p:sp>
        <p:sp>
          <p:nvSpPr>
            <p:cNvPr id="107" name="Line 95"/>
            <p:cNvSpPr>
              <a:spLocks noChangeShapeType="1"/>
            </p:cNvSpPr>
            <p:nvPr/>
          </p:nvSpPr>
          <p:spPr bwMode="auto">
            <a:xfrm flipH="1">
              <a:off x="4030" y="1354"/>
              <a:ext cx="256" cy="336"/>
            </a:xfrm>
            <a:prstGeom prst="line">
              <a:avLst/>
            </a:prstGeom>
            <a:noFill/>
            <a:ln w="19050">
              <a:solidFill>
                <a:srgbClr val="6600CC"/>
              </a:solidFill>
              <a:round/>
              <a:headEnd/>
              <a:tailEnd type="triangle" w="sm" len="med"/>
            </a:ln>
          </p:spPr>
          <p:txBody>
            <a:bodyPr anchor="ctr">
              <a:spAutoFit/>
            </a:bodyPr>
            <a:lstStyle/>
            <a:p>
              <a:endParaRPr lang="en-US"/>
            </a:p>
          </p:txBody>
        </p:sp>
        <p:sp>
          <p:nvSpPr>
            <p:cNvPr id="108" name="Line 96"/>
            <p:cNvSpPr>
              <a:spLocks noChangeShapeType="1"/>
            </p:cNvSpPr>
            <p:nvPr/>
          </p:nvSpPr>
          <p:spPr bwMode="auto">
            <a:xfrm flipH="1" flipV="1">
              <a:off x="3064" y="1528"/>
              <a:ext cx="1240" cy="232"/>
            </a:xfrm>
            <a:prstGeom prst="line">
              <a:avLst/>
            </a:prstGeom>
            <a:noFill/>
            <a:ln w="28575">
              <a:solidFill>
                <a:srgbClr val="6600CC"/>
              </a:solidFill>
              <a:prstDash val="dash"/>
              <a:round/>
              <a:headEnd/>
              <a:tailEnd/>
            </a:ln>
          </p:spPr>
          <p:txBody>
            <a:bodyPr anchor="ctr">
              <a:spAutoFit/>
            </a:bodyPr>
            <a:lstStyle/>
            <a:p>
              <a:endParaRPr lang="en-US"/>
            </a:p>
          </p:txBody>
        </p:sp>
      </p:grpSp>
      <p:grpSp>
        <p:nvGrpSpPr>
          <p:cNvPr id="109" name="Group 51"/>
          <p:cNvGrpSpPr>
            <a:grpSpLocks/>
          </p:cNvGrpSpPr>
          <p:nvPr/>
        </p:nvGrpSpPr>
        <p:grpSpPr bwMode="auto">
          <a:xfrm>
            <a:off x="3890962" y="2800350"/>
            <a:ext cx="549275" cy="2270125"/>
            <a:chOff x="2441" y="1756"/>
            <a:chExt cx="368" cy="1462"/>
          </a:xfrm>
        </p:grpSpPr>
        <p:sp>
          <p:nvSpPr>
            <p:cNvPr id="110" name="Freeform 52"/>
            <p:cNvSpPr>
              <a:spLocks/>
            </p:cNvSpPr>
            <p:nvPr/>
          </p:nvSpPr>
          <p:spPr bwMode="auto">
            <a:xfrm>
              <a:off x="2546" y="2477"/>
              <a:ext cx="263" cy="741"/>
            </a:xfrm>
            <a:custGeom>
              <a:avLst/>
              <a:gdLst>
                <a:gd name="T0" fmla="*/ 32 w 263"/>
                <a:gd name="T1" fmla="*/ 741 h 741"/>
                <a:gd name="T2" fmla="*/ 13 w 263"/>
                <a:gd name="T3" fmla="*/ 652 h 741"/>
                <a:gd name="T4" fmla="*/ 3 w 263"/>
                <a:gd name="T5" fmla="*/ 562 h 741"/>
                <a:gd name="T6" fmla="*/ 3 w 263"/>
                <a:gd name="T7" fmla="*/ 433 h 741"/>
                <a:gd name="T8" fmla="*/ 19 w 263"/>
                <a:gd name="T9" fmla="*/ 319 h 741"/>
                <a:gd name="T10" fmla="*/ 48 w 263"/>
                <a:gd name="T11" fmla="*/ 231 h 741"/>
                <a:gd name="T12" fmla="*/ 97 w 263"/>
                <a:gd name="T13" fmla="*/ 150 h 741"/>
                <a:gd name="T14" fmla="*/ 172 w 263"/>
                <a:gd name="T15" fmla="*/ 71 h 741"/>
                <a:gd name="T16" fmla="*/ 263 w 263"/>
                <a:gd name="T17" fmla="*/ 0 h 74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3"/>
                <a:gd name="T28" fmla="*/ 0 h 741"/>
                <a:gd name="T29" fmla="*/ 263 w 263"/>
                <a:gd name="T30" fmla="*/ 741 h 74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3" h="741">
                  <a:moveTo>
                    <a:pt x="32" y="741"/>
                  </a:moveTo>
                  <a:cubicBezTo>
                    <a:pt x="29" y="726"/>
                    <a:pt x="18" y="682"/>
                    <a:pt x="13" y="652"/>
                  </a:cubicBezTo>
                  <a:cubicBezTo>
                    <a:pt x="8" y="622"/>
                    <a:pt x="5" y="598"/>
                    <a:pt x="3" y="562"/>
                  </a:cubicBezTo>
                  <a:cubicBezTo>
                    <a:pt x="1" y="526"/>
                    <a:pt x="0" y="473"/>
                    <a:pt x="3" y="433"/>
                  </a:cubicBezTo>
                  <a:cubicBezTo>
                    <a:pt x="6" y="393"/>
                    <a:pt x="12" y="353"/>
                    <a:pt x="19" y="319"/>
                  </a:cubicBezTo>
                  <a:cubicBezTo>
                    <a:pt x="26" y="285"/>
                    <a:pt x="35" y="259"/>
                    <a:pt x="48" y="231"/>
                  </a:cubicBezTo>
                  <a:cubicBezTo>
                    <a:pt x="61" y="203"/>
                    <a:pt x="76" y="177"/>
                    <a:pt x="97" y="150"/>
                  </a:cubicBezTo>
                  <a:cubicBezTo>
                    <a:pt x="118" y="123"/>
                    <a:pt x="144" y="96"/>
                    <a:pt x="172" y="71"/>
                  </a:cubicBezTo>
                  <a:cubicBezTo>
                    <a:pt x="200" y="46"/>
                    <a:pt x="248" y="12"/>
                    <a:pt x="263" y="0"/>
                  </a:cubicBezTo>
                </a:path>
              </a:pathLst>
            </a:custGeom>
            <a:noFill/>
            <a:ln w="12700" cap="flat" cmpd="sng">
              <a:solidFill>
                <a:schemeClr val="tx1"/>
              </a:solidFill>
              <a:prstDash val="solid"/>
              <a:round/>
              <a:headEnd type="none" w="med" len="med"/>
              <a:tailEnd type="none" w="med" len="med"/>
            </a:ln>
          </p:spPr>
          <p:txBody>
            <a:bodyPr anchor="ctr">
              <a:spAutoFit/>
            </a:bodyPr>
            <a:lstStyle/>
            <a:p>
              <a:endParaRPr lang="en-US"/>
            </a:p>
          </p:txBody>
        </p:sp>
        <p:sp>
          <p:nvSpPr>
            <p:cNvPr id="111" name="Freeform 53"/>
            <p:cNvSpPr>
              <a:spLocks/>
            </p:cNvSpPr>
            <p:nvPr/>
          </p:nvSpPr>
          <p:spPr bwMode="auto">
            <a:xfrm>
              <a:off x="2441" y="1756"/>
              <a:ext cx="368" cy="726"/>
            </a:xfrm>
            <a:custGeom>
              <a:avLst/>
              <a:gdLst>
                <a:gd name="T0" fmla="*/ 0 w 368"/>
                <a:gd name="T1" fmla="*/ 0 h 726"/>
                <a:gd name="T2" fmla="*/ 57 w 368"/>
                <a:gd name="T3" fmla="*/ 102 h 726"/>
                <a:gd name="T4" fmla="*/ 117 w 368"/>
                <a:gd name="T5" fmla="*/ 213 h 726"/>
                <a:gd name="T6" fmla="*/ 168 w 368"/>
                <a:gd name="T7" fmla="*/ 307 h 726"/>
                <a:gd name="T8" fmla="*/ 224 w 368"/>
                <a:gd name="T9" fmla="*/ 425 h 726"/>
                <a:gd name="T10" fmla="*/ 282 w 368"/>
                <a:gd name="T11" fmla="*/ 545 h 726"/>
                <a:gd name="T12" fmla="*/ 336 w 368"/>
                <a:gd name="T13" fmla="*/ 660 h 726"/>
                <a:gd name="T14" fmla="*/ 368 w 368"/>
                <a:gd name="T15" fmla="*/ 726 h 726"/>
                <a:gd name="T16" fmla="*/ 0 60000 65536"/>
                <a:gd name="T17" fmla="*/ 0 60000 65536"/>
                <a:gd name="T18" fmla="*/ 0 60000 65536"/>
                <a:gd name="T19" fmla="*/ 0 60000 65536"/>
                <a:gd name="T20" fmla="*/ 0 60000 65536"/>
                <a:gd name="T21" fmla="*/ 0 60000 65536"/>
                <a:gd name="T22" fmla="*/ 0 60000 65536"/>
                <a:gd name="T23" fmla="*/ 0 60000 65536"/>
                <a:gd name="T24" fmla="*/ 0 w 368"/>
                <a:gd name="T25" fmla="*/ 0 h 726"/>
                <a:gd name="T26" fmla="*/ 368 w 368"/>
                <a:gd name="T27" fmla="*/ 726 h 7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68" h="726">
                  <a:moveTo>
                    <a:pt x="0" y="0"/>
                  </a:moveTo>
                  <a:cubicBezTo>
                    <a:pt x="10" y="17"/>
                    <a:pt x="37" y="66"/>
                    <a:pt x="57" y="102"/>
                  </a:cubicBezTo>
                  <a:cubicBezTo>
                    <a:pt x="77" y="138"/>
                    <a:pt x="99" y="179"/>
                    <a:pt x="117" y="213"/>
                  </a:cubicBezTo>
                  <a:cubicBezTo>
                    <a:pt x="135" y="247"/>
                    <a:pt x="150" y="272"/>
                    <a:pt x="168" y="307"/>
                  </a:cubicBezTo>
                  <a:cubicBezTo>
                    <a:pt x="186" y="342"/>
                    <a:pt x="205" y="385"/>
                    <a:pt x="224" y="425"/>
                  </a:cubicBezTo>
                  <a:cubicBezTo>
                    <a:pt x="243" y="465"/>
                    <a:pt x="263" y="506"/>
                    <a:pt x="282" y="545"/>
                  </a:cubicBezTo>
                  <a:cubicBezTo>
                    <a:pt x="301" y="584"/>
                    <a:pt x="322" y="630"/>
                    <a:pt x="336" y="660"/>
                  </a:cubicBezTo>
                  <a:cubicBezTo>
                    <a:pt x="350" y="690"/>
                    <a:pt x="361" y="712"/>
                    <a:pt x="368" y="726"/>
                  </a:cubicBezTo>
                </a:path>
              </a:pathLst>
            </a:custGeom>
            <a:noFill/>
            <a:ln w="12700" cap="flat" cmpd="sng">
              <a:solidFill>
                <a:schemeClr val="tx1"/>
              </a:solidFill>
              <a:prstDash val="solid"/>
              <a:round/>
              <a:headEnd type="none" w="med" len="med"/>
              <a:tailEnd type="none" w="med" len="med"/>
            </a:ln>
          </p:spPr>
          <p:txBody>
            <a:bodyPr anchor="ctr">
              <a:spAutoFit/>
            </a:bodyPr>
            <a:lstStyle/>
            <a:p>
              <a:endParaRPr lang="en-US"/>
            </a:p>
          </p:txBody>
        </p:sp>
      </p:grpSp>
    </p:spTree>
    <p:extLst>
      <p:ext uri="{BB962C8B-B14F-4D97-AF65-F5344CB8AC3E}">
        <p14:creationId xmlns:p14="http://schemas.microsoft.com/office/powerpoint/2010/main" val="191493640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Line 2"/>
          <p:cNvSpPr>
            <a:spLocks noChangeShapeType="1"/>
          </p:cNvSpPr>
          <p:nvPr/>
        </p:nvSpPr>
        <p:spPr bwMode="auto">
          <a:xfrm>
            <a:off x="2736850" y="1905000"/>
            <a:ext cx="1165225" cy="4311650"/>
          </a:xfrm>
          <a:prstGeom prst="line">
            <a:avLst/>
          </a:prstGeom>
          <a:noFill/>
          <a:ln w="12700">
            <a:solidFill>
              <a:schemeClr val="folHlink"/>
            </a:solidFill>
            <a:round/>
            <a:headEnd/>
            <a:tailEnd/>
          </a:ln>
        </p:spPr>
        <p:txBody>
          <a:bodyPr anchor="ctr">
            <a:spAutoFit/>
          </a:bodyPr>
          <a:lstStyle/>
          <a:p>
            <a:endParaRPr lang="en-US"/>
          </a:p>
        </p:txBody>
      </p:sp>
      <p:sp>
        <p:nvSpPr>
          <p:cNvPr id="37892" name="Line 3"/>
          <p:cNvSpPr>
            <a:spLocks noChangeShapeType="1"/>
          </p:cNvSpPr>
          <p:nvPr/>
        </p:nvSpPr>
        <p:spPr bwMode="auto">
          <a:xfrm>
            <a:off x="3713163" y="1908175"/>
            <a:ext cx="582612" cy="4311650"/>
          </a:xfrm>
          <a:prstGeom prst="line">
            <a:avLst/>
          </a:prstGeom>
          <a:noFill/>
          <a:ln w="12700">
            <a:solidFill>
              <a:schemeClr val="folHlink"/>
            </a:solidFill>
            <a:round/>
            <a:headEnd/>
            <a:tailEnd/>
          </a:ln>
        </p:spPr>
        <p:txBody>
          <a:bodyPr anchor="ctr">
            <a:spAutoFit/>
          </a:bodyPr>
          <a:lstStyle/>
          <a:p>
            <a:endParaRPr lang="en-US"/>
          </a:p>
        </p:txBody>
      </p:sp>
      <p:sp>
        <p:nvSpPr>
          <p:cNvPr id="37893" name="Text Box 4"/>
          <p:cNvSpPr txBox="1">
            <a:spLocks noChangeArrowheads="1"/>
          </p:cNvSpPr>
          <p:nvPr/>
        </p:nvSpPr>
        <p:spPr bwMode="auto">
          <a:xfrm rot="-5400000">
            <a:off x="538957" y="3906044"/>
            <a:ext cx="2836862" cy="304800"/>
          </a:xfrm>
          <a:prstGeom prst="rect">
            <a:avLst/>
          </a:prstGeom>
          <a:noFill/>
          <a:ln w="9525">
            <a:noFill/>
            <a:miter lim="800000"/>
            <a:headEnd/>
            <a:tailEnd/>
          </a:ln>
        </p:spPr>
        <p:txBody>
          <a:bodyPr wrap="none">
            <a:spAutoFit/>
          </a:bodyPr>
          <a:lstStyle/>
          <a:p>
            <a:r>
              <a:rPr lang="en-US" sz="1400">
                <a:solidFill>
                  <a:srgbClr val="333399"/>
                </a:solidFill>
                <a:latin typeface="Verdana" pitchFamily="34" charset="0"/>
              </a:rPr>
              <a:t>GROSS WEIGHT (1000 LB)</a:t>
            </a:r>
          </a:p>
        </p:txBody>
      </p:sp>
      <p:sp>
        <p:nvSpPr>
          <p:cNvPr id="37894" name="Text Box 6"/>
          <p:cNvSpPr txBox="1">
            <a:spLocks noChangeArrowheads="1"/>
          </p:cNvSpPr>
          <p:nvPr/>
        </p:nvSpPr>
        <p:spPr bwMode="auto">
          <a:xfrm>
            <a:off x="3427413" y="1579563"/>
            <a:ext cx="561975" cy="260350"/>
          </a:xfrm>
          <a:prstGeom prst="rect">
            <a:avLst/>
          </a:prstGeom>
          <a:noFill/>
          <a:ln w="9525">
            <a:noFill/>
            <a:miter lim="800000"/>
            <a:headEnd/>
            <a:tailEnd/>
          </a:ln>
        </p:spPr>
        <p:txBody>
          <a:bodyPr wrap="none">
            <a:spAutoFit/>
          </a:bodyPr>
          <a:lstStyle/>
          <a:p>
            <a:pPr algn="ctr"/>
            <a:r>
              <a:rPr lang="en-US" sz="1100">
                <a:solidFill>
                  <a:schemeClr val="tx2"/>
                </a:solidFill>
                <a:latin typeface="Verdana" pitchFamily="34" charset="0"/>
              </a:rPr>
              <a:t>10%</a:t>
            </a:r>
          </a:p>
        </p:txBody>
      </p:sp>
      <p:sp>
        <p:nvSpPr>
          <p:cNvPr id="37895" name="Text Box 8"/>
          <p:cNvSpPr txBox="1">
            <a:spLocks noChangeArrowheads="1"/>
          </p:cNvSpPr>
          <p:nvPr/>
        </p:nvSpPr>
        <p:spPr bwMode="auto">
          <a:xfrm>
            <a:off x="4456113" y="1579563"/>
            <a:ext cx="561975" cy="260350"/>
          </a:xfrm>
          <a:prstGeom prst="rect">
            <a:avLst/>
          </a:prstGeom>
          <a:noFill/>
          <a:ln w="9525">
            <a:noFill/>
            <a:miter lim="800000"/>
            <a:headEnd/>
            <a:tailEnd/>
          </a:ln>
        </p:spPr>
        <p:txBody>
          <a:bodyPr wrap="none">
            <a:spAutoFit/>
          </a:bodyPr>
          <a:lstStyle/>
          <a:p>
            <a:pPr algn="ctr"/>
            <a:r>
              <a:rPr lang="en-US" sz="1100">
                <a:solidFill>
                  <a:schemeClr val="tx2"/>
                </a:solidFill>
                <a:latin typeface="Verdana" pitchFamily="34" charset="0"/>
              </a:rPr>
              <a:t>20%</a:t>
            </a:r>
          </a:p>
        </p:txBody>
      </p:sp>
      <p:sp>
        <p:nvSpPr>
          <p:cNvPr id="37896" name="Text Box 9"/>
          <p:cNvSpPr txBox="1">
            <a:spLocks noChangeArrowheads="1"/>
          </p:cNvSpPr>
          <p:nvPr/>
        </p:nvSpPr>
        <p:spPr bwMode="auto">
          <a:xfrm>
            <a:off x="5449888" y="1579563"/>
            <a:ext cx="561975" cy="260350"/>
          </a:xfrm>
          <a:prstGeom prst="rect">
            <a:avLst/>
          </a:prstGeom>
          <a:noFill/>
          <a:ln w="9525">
            <a:noFill/>
            <a:miter lim="800000"/>
            <a:headEnd/>
            <a:tailEnd/>
          </a:ln>
        </p:spPr>
        <p:txBody>
          <a:bodyPr wrap="none">
            <a:spAutoFit/>
          </a:bodyPr>
          <a:lstStyle/>
          <a:p>
            <a:pPr algn="ctr"/>
            <a:r>
              <a:rPr lang="en-US" sz="1100">
                <a:solidFill>
                  <a:schemeClr val="tx2"/>
                </a:solidFill>
                <a:latin typeface="Verdana" pitchFamily="34" charset="0"/>
              </a:rPr>
              <a:t>30%</a:t>
            </a:r>
          </a:p>
        </p:txBody>
      </p:sp>
      <p:sp>
        <p:nvSpPr>
          <p:cNvPr id="37897" name="Text Box 10"/>
          <p:cNvSpPr txBox="1">
            <a:spLocks noChangeArrowheads="1"/>
          </p:cNvSpPr>
          <p:nvPr/>
        </p:nvSpPr>
        <p:spPr bwMode="auto">
          <a:xfrm>
            <a:off x="6405563" y="1579563"/>
            <a:ext cx="561975" cy="260350"/>
          </a:xfrm>
          <a:prstGeom prst="rect">
            <a:avLst/>
          </a:prstGeom>
          <a:noFill/>
          <a:ln w="9525">
            <a:noFill/>
            <a:miter lim="800000"/>
            <a:headEnd/>
            <a:tailEnd/>
          </a:ln>
        </p:spPr>
        <p:txBody>
          <a:bodyPr wrap="none">
            <a:spAutoFit/>
          </a:bodyPr>
          <a:lstStyle/>
          <a:p>
            <a:pPr algn="ctr"/>
            <a:r>
              <a:rPr lang="en-US" sz="1100">
                <a:solidFill>
                  <a:schemeClr val="tx2"/>
                </a:solidFill>
                <a:latin typeface="Verdana" pitchFamily="34" charset="0"/>
              </a:rPr>
              <a:t>40%</a:t>
            </a:r>
          </a:p>
        </p:txBody>
      </p:sp>
      <p:sp>
        <p:nvSpPr>
          <p:cNvPr id="37898" name="Text Box 11"/>
          <p:cNvSpPr txBox="1">
            <a:spLocks noChangeArrowheads="1"/>
          </p:cNvSpPr>
          <p:nvPr/>
        </p:nvSpPr>
        <p:spPr bwMode="auto">
          <a:xfrm>
            <a:off x="2544763" y="1579563"/>
            <a:ext cx="461962" cy="260350"/>
          </a:xfrm>
          <a:prstGeom prst="rect">
            <a:avLst/>
          </a:prstGeom>
          <a:noFill/>
          <a:ln w="9525">
            <a:noFill/>
            <a:miter lim="800000"/>
            <a:headEnd/>
            <a:tailEnd/>
          </a:ln>
        </p:spPr>
        <p:txBody>
          <a:bodyPr wrap="none">
            <a:spAutoFit/>
          </a:bodyPr>
          <a:lstStyle/>
          <a:p>
            <a:pPr algn="ctr"/>
            <a:r>
              <a:rPr lang="en-US" sz="1100">
                <a:solidFill>
                  <a:schemeClr val="tx2"/>
                </a:solidFill>
                <a:latin typeface="Verdana" pitchFamily="34" charset="0"/>
              </a:rPr>
              <a:t>0%</a:t>
            </a:r>
          </a:p>
        </p:txBody>
      </p:sp>
      <p:sp>
        <p:nvSpPr>
          <p:cNvPr id="37899" name="Text Box 12"/>
          <p:cNvSpPr txBox="1">
            <a:spLocks noChangeArrowheads="1"/>
          </p:cNvSpPr>
          <p:nvPr/>
        </p:nvSpPr>
        <p:spPr bwMode="auto">
          <a:xfrm>
            <a:off x="2260600" y="4621213"/>
            <a:ext cx="484188" cy="260350"/>
          </a:xfrm>
          <a:prstGeom prst="rect">
            <a:avLst/>
          </a:prstGeom>
          <a:noFill/>
          <a:ln w="9525">
            <a:noFill/>
            <a:miter lim="800000"/>
            <a:headEnd/>
            <a:tailEnd/>
          </a:ln>
        </p:spPr>
        <p:txBody>
          <a:bodyPr wrap="none">
            <a:spAutoFit/>
          </a:bodyPr>
          <a:lstStyle/>
          <a:p>
            <a:pPr algn="ctr"/>
            <a:r>
              <a:rPr lang="en-US" sz="1100">
                <a:solidFill>
                  <a:schemeClr val="tx2"/>
                </a:solidFill>
                <a:latin typeface="Verdana" pitchFamily="34" charset="0"/>
              </a:rPr>
              <a:t>300</a:t>
            </a:r>
          </a:p>
        </p:txBody>
      </p:sp>
      <p:sp>
        <p:nvSpPr>
          <p:cNvPr id="37900" name="Text Box 13"/>
          <p:cNvSpPr txBox="1">
            <a:spLocks noChangeArrowheads="1"/>
          </p:cNvSpPr>
          <p:nvPr/>
        </p:nvSpPr>
        <p:spPr bwMode="auto">
          <a:xfrm>
            <a:off x="2260600" y="3206750"/>
            <a:ext cx="484188" cy="260350"/>
          </a:xfrm>
          <a:prstGeom prst="rect">
            <a:avLst/>
          </a:prstGeom>
          <a:noFill/>
          <a:ln w="9525">
            <a:noFill/>
            <a:miter lim="800000"/>
            <a:headEnd/>
            <a:tailEnd/>
          </a:ln>
        </p:spPr>
        <p:txBody>
          <a:bodyPr wrap="none">
            <a:spAutoFit/>
          </a:bodyPr>
          <a:lstStyle/>
          <a:p>
            <a:pPr algn="ctr"/>
            <a:r>
              <a:rPr lang="en-US" sz="1100">
                <a:solidFill>
                  <a:schemeClr val="tx2"/>
                </a:solidFill>
                <a:latin typeface="Verdana" pitchFamily="34" charset="0"/>
              </a:rPr>
              <a:t>400</a:t>
            </a:r>
          </a:p>
        </p:txBody>
      </p:sp>
      <p:sp>
        <p:nvSpPr>
          <p:cNvPr id="37901" name="Text Box 14"/>
          <p:cNvSpPr txBox="1">
            <a:spLocks noChangeArrowheads="1"/>
          </p:cNvSpPr>
          <p:nvPr/>
        </p:nvSpPr>
        <p:spPr bwMode="auto">
          <a:xfrm>
            <a:off x="2260600" y="6070600"/>
            <a:ext cx="484188" cy="260350"/>
          </a:xfrm>
          <a:prstGeom prst="rect">
            <a:avLst/>
          </a:prstGeom>
          <a:noFill/>
          <a:ln w="9525">
            <a:noFill/>
            <a:miter lim="800000"/>
            <a:headEnd/>
            <a:tailEnd/>
          </a:ln>
        </p:spPr>
        <p:txBody>
          <a:bodyPr wrap="none">
            <a:spAutoFit/>
          </a:bodyPr>
          <a:lstStyle/>
          <a:p>
            <a:pPr algn="ctr"/>
            <a:r>
              <a:rPr lang="en-US" sz="1100">
                <a:solidFill>
                  <a:schemeClr val="tx2"/>
                </a:solidFill>
                <a:latin typeface="Verdana" pitchFamily="34" charset="0"/>
              </a:rPr>
              <a:t>200</a:t>
            </a:r>
          </a:p>
        </p:txBody>
      </p:sp>
      <p:sp>
        <p:nvSpPr>
          <p:cNvPr id="37902" name="Line 15"/>
          <p:cNvSpPr>
            <a:spLocks noChangeShapeType="1"/>
          </p:cNvSpPr>
          <p:nvPr/>
        </p:nvSpPr>
        <p:spPr bwMode="auto">
          <a:xfrm>
            <a:off x="2730500" y="1905000"/>
            <a:ext cx="3924300" cy="0"/>
          </a:xfrm>
          <a:prstGeom prst="line">
            <a:avLst/>
          </a:prstGeom>
          <a:noFill/>
          <a:ln w="12700">
            <a:solidFill>
              <a:schemeClr val="folHlink"/>
            </a:solidFill>
            <a:round/>
            <a:headEnd/>
            <a:tailEnd/>
          </a:ln>
        </p:spPr>
        <p:txBody>
          <a:bodyPr anchor="ctr">
            <a:spAutoFit/>
          </a:bodyPr>
          <a:lstStyle/>
          <a:p>
            <a:endParaRPr lang="en-US"/>
          </a:p>
        </p:txBody>
      </p:sp>
      <p:sp>
        <p:nvSpPr>
          <p:cNvPr id="37903" name="Text Box 16"/>
          <p:cNvSpPr txBox="1">
            <a:spLocks noChangeArrowheads="1"/>
          </p:cNvSpPr>
          <p:nvPr/>
        </p:nvSpPr>
        <p:spPr bwMode="auto">
          <a:xfrm>
            <a:off x="2260600" y="1771650"/>
            <a:ext cx="484188" cy="260350"/>
          </a:xfrm>
          <a:prstGeom prst="rect">
            <a:avLst/>
          </a:prstGeom>
          <a:noFill/>
          <a:ln w="9525">
            <a:noFill/>
            <a:miter lim="800000"/>
            <a:headEnd/>
            <a:tailEnd/>
          </a:ln>
        </p:spPr>
        <p:txBody>
          <a:bodyPr wrap="none">
            <a:spAutoFit/>
          </a:bodyPr>
          <a:lstStyle/>
          <a:p>
            <a:pPr algn="ctr"/>
            <a:r>
              <a:rPr lang="en-US" sz="1100">
                <a:solidFill>
                  <a:schemeClr val="tx2"/>
                </a:solidFill>
                <a:latin typeface="Verdana" pitchFamily="34" charset="0"/>
              </a:rPr>
              <a:t>500</a:t>
            </a:r>
          </a:p>
        </p:txBody>
      </p:sp>
      <p:sp>
        <p:nvSpPr>
          <p:cNvPr id="37904" name="Line 17"/>
          <p:cNvSpPr>
            <a:spLocks noChangeShapeType="1"/>
          </p:cNvSpPr>
          <p:nvPr/>
        </p:nvSpPr>
        <p:spPr bwMode="auto">
          <a:xfrm>
            <a:off x="2730500" y="3340100"/>
            <a:ext cx="3924300" cy="0"/>
          </a:xfrm>
          <a:prstGeom prst="line">
            <a:avLst/>
          </a:prstGeom>
          <a:noFill/>
          <a:ln w="12700">
            <a:solidFill>
              <a:schemeClr val="folHlink"/>
            </a:solidFill>
            <a:round/>
            <a:headEnd/>
            <a:tailEnd/>
          </a:ln>
        </p:spPr>
        <p:txBody>
          <a:bodyPr anchor="ctr">
            <a:spAutoFit/>
          </a:bodyPr>
          <a:lstStyle/>
          <a:p>
            <a:endParaRPr lang="en-US"/>
          </a:p>
        </p:txBody>
      </p:sp>
      <p:sp>
        <p:nvSpPr>
          <p:cNvPr id="37905" name="Line 18"/>
          <p:cNvSpPr>
            <a:spLocks noChangeShapeType="1"/>
          </p:cNvSpPr>
          <p:nvPr/>
        </p:nvSpPr>
        <p:spPr bwMode="auto">
          <a:xfrm>
            <a:off x="2740025" y="4778375"/>
            <a:ext cx="3924300" cy="0"/>
          </a:xfrm>
          <a:prstGeom prst="line">
            <a:avLst/>
          </a:prstGeom>
          <a:noFill/>
          <a:ln w="12700">
            <a:solidFill>
              <a:schemeClr val="folHlink"/>
            </a:solidFill>
            <a:round/>
            <a:headEnd/>
            <a:tailEnd/>
          </a:ln>
        </p:spPr>
        <p:txBody>
          <a:bodyPr anchor="ctr">
            <a:spAutoFit/>
          </a:bodyPr>
          <a:lstStyle/>
          <a:p>
            <a:endParaRPr lang="en-US"/>
          </a:p>
        </p:txBody>
      </p:sp>
      <p:sp>
        <p:nvSpPr>
          <p:cNvPr id="37906" name="Line 19"/>
          <p:cNvSpPr>
            <a:spLocks noChangeShapeType="1"/>
          </p:cNvSpPr>
          <p:nvPr/>
        </p:nvSpPr>
        <p:spPr bwMode="auto">
          <a:xfrm>
            <a:off x="2740025" y="6216650"/>
            <a:ext cx="3924300" cy="0"/>
          </a:xfrm>
          <a:prstGeom prst="line">
            <a:avLst/>
          </a:prstGeom>
          <a:noFill/>
          <a:ln w="12700">
            <a:solidFill>
              <a:schemeClr val="folHlink"/>
            </a:solidFill>
            <a:round/>
            <a:headEnd/>
            <a:tailEnd/>
          </a:ln>
        </p:spPr>
        <p:txBody>
          <a:bodyPr anchor="ctr">
            <a:spAutoFit/>
          </a:bodyPr>
          <a:lstStyle/>
          <a:p>
            <a:endParaRPr lang="en-US"/>
          </a:p>
        </p:txBody>
      </p:sp>
      <p:sp>
        <p:nvSpPr>
          <p:cNvPr id="37907" name="Line 20"/>
          <p:cNvSpPr>
            <a:spLocks noChangeShapeType="1"/>
          </p:cNvSpPr>
          <p:nvPr/>
        </p:nvSpPr>
        <p:spPr bwMode="auto">
          <a:xfrm>
            <a:off x="4684713" y="1898650"/>
            <a:ext cx="3175" cy="4314825"/>
          </a:xfrm>
          <a:prstGeom prst="line">
            <a:avLst/>
          </a:prstGeom>
          <a:noFill/>
          <a:ln w="12700">
            <a:solidFill>
              <a:schemeClr val="folHlink"/>
            </a:solidFill>
            <a:round/>
            <a:headEnd/>
            <a:tailEnd/>
          </a:ln>
        </p:spPr>
        <p:txBody>
          <a:bodyPr anchor="ctr">
            <a:spAutoFit/>
          </a:bodyPr>
          <a:lstStyle/>
          <a:p>
            <a:endParaRPr lang="en-US"/>
          </a:p>
        </p:txBody>
      </p:sp>
      <p:sp>
        <p:nvSpPr>
          <p:cNvPr id="37908" name="Line 21"/>
          <p:cNvSpPr>
            <a:spLocks noChangeShapeType="1"/>
          </p:cNvSpPr>
          <p:nvPr/>
        </p:nvSpPr>
        <p:spPr bwMode="auto">
          <a:xfrm flipH="1">
            <a:off x="5072063" y="1903413"/>
            <a:ext cx="593725" cy="4310062"/>
          </a:xfrm>
          <a:prstGeom prst="line">
            <a:avLst/>
          </a:prstGeom>
          <a:noFill/>
          <a:ln w="12700">
            <a:solidFill>
              <a:schemeClr val="folHlink"/>
            </a:solidFill>
            <a:round/>
            <a:headEnd/>
            <a:tailEnd/>
          </a:ln>
        </p:spPr>
        <p:txBody>
          <a:bodyPr anchor="ctr">
            <a:spAutoFit/>
          </a:bodyPr>
          <a:lstStyle/>
          <a:p>
            <a:endParaRPr lang="en-US"/>
          </a:p>
        </p:txBody>
      </p:sp>
      <p:sp>
        <p:nvSpPr>
          <p:cNvPr id="37909" name="Line 22"/>
          <p:cNvSpPr>
            <a:spLocks noChangeShapeType="1"/>
          </p:cNvSpPr>
          <p:nvPr/>
        </p:nvSpPr>
        <p:spPr bwMode="auto">
          <a:xfrm flipH="1">
            <a:off x="5461000" y="1905000"/>
            <a:ext cx="1179513" cy="4308475"/>
          </a:xfrm>
          <a:prstGeom prst="line">
            <a:avLst/>
          </a:prstGeom>
          <a:noFill/>
          <a:ln w="12700">
            <a:solidFill>
              <a:schemeClr val="folHlink"/>
            </a:solidFill>
            <a:round/>
            <a:headEnd/>
            <a:tailEnd/>
          </a:ln>
        </p:spPr>
        <p:txBody>
          <a:bodyPr anchor="ctr">
            <a:spAutoFit/>
          </a:bodyPr>
          <a:lstStyle/>
          <a:p>
            <a:endParaRPr lang="en-US"/>
          </a:p>
        </p:txBody>
      </p:sp>
      <p:sp useBgFill="1">
        <p:nvSpPr>
          <p:cNvPr id="37911" name="Text Box 77"/>
          <p:cNvSpPr txBox="1">
            <a:spLocks noChangeArrowheads="1"/>
          </p:cNvSpPr>
          <p:nvPr/>
        </p:nvSpPr>
        <p:spPr bwMode="auto">
          <a:xfrm>
            <a:off x="4327525" y="2538413"/>
            <a:ext cx="701675" cy="274637"/>
          </a:xfrm>
          <a:prstGeom prst="rect">
            <a:avLst/>
          </a:prstGeom>
          <a:ln w="9525" algn="ctr">
            <a:noFill/>
            <a:miter lim="800000"/>
            <a:headEnd/>
            <a:tailEnd/>
          </a:ln>
        </p:spPr>
        <p:txBody>
          <a:bodyPr wrap="none">
            <a:spAutoFit/>
          </a:bodyPr>
          <a:lstStyle/>
          <a:p>
            <a:pPr algn="ctr"/>
            <a:r>
              <a:rPr lang="en-US" sz="1200"/>
              <a:t>MTOW</a:t>
            </a:r>
          </a:p>
        </p:txBody>
      </p:sp>
      <p:sp useBgFill="1">
        <p:nvSpPr>
          <p:cNvPr id="37912" name="Text Box 78"/>
          <p:cNvSpPr txBox="1">
            <a:spLocks noChangeArrowheads="1"/>
          </p:cNvSpPr>
          <p:nvPr/>
        </p:nvSpPr>
        <p:spPr bwMode="auto">
          <a:xfrm>
            <a:off x="4391025" y="3421063"/>
            <a:ext cx="582613" cy="274637"/>
          </a:xfrm>
          <a:prstGeom prst="rect">
            <a:avLst/>
          </a:prstGeom>
          <a:ln w="9525" algn="ctr">
            <a:noFill/>
            <a:miter lim="800000"/>
            <a:headEnd/>
            <a:tailEnd/>
          </a:ln>
        </p:spPr>
        <p:txBody>
          <a:bodyPr wrap="none">
            <a:spAutoFit/>
          </a:bodyPr>
          <a:lstStyle/>
          <a:p>
            <a:pPr algn="ctr"/>
            <a:r>
              <a:rPr lang="en-US" sz="1200"/>
              <a:t>MLW</a:t>
            </a:r>
          </a:p>
        </p:txBody>
      </p:sp>
      <p:sp useBgFill="1">
        <p:nvSpPr>
          <p:cNvPr id="37913" name="Text Box 79"/>
          <p:cNvSpPr txBox="1">
            <a:spLocks noChangeArrowheads="1"/>
          </p:cNvSpPr>
          <p:nvPr/>
        </p:nvSpPr>
        <p:spPr bwMode="auto">
          <a:xfrm>
            <a:off x="4340225" y="4037013"/>
            <a:ext cx="676275" cy="274637"/>
          </a:xfrm>
          <a:prstGeom prst="rect">
            <a:avLst/>
          </a:prstGeom>
          <a:ln w="9525" algn="ctr">
            <a:noFill/>
            <a:miter lim="800000"/>
            <a:headEnd/>
            <a:tailEnd/>
          </a:ln>
        </p:spPr>
        <p:txBody>
          <a:bodyPr wrap="none">
            <a:spAutoFit/>
          </a:bodyPr>
          <a:lstStyle/>
          <a:p>
            <a:pPr algn="ctr"/>
            <a:r>
              <a:rPr lang="en-US" sz="1200"/>
              <a:t>MZFW</a:t>
            </a:r>
          </a:p>
        </p:txBody>
      </p:sp>
      <p:sp>
        <p:nvSpPr>
          <p:cNvPr id="37914" name="Line 80"/>
          <p:cNvSpPr>
            <a:spLocks noChangeShapeType="1"/>
          </p:cNvSpPr>
          <p:nvPr/>
        </p:nvSpPr>
        <p:spPr bwMode="auto">
          <a:xfrm>
            <a:off x="3562350" y="3695700"/>
            <a:ext cx="2362200" cy="0"/>
          </a:xfrm>
          <a:prstGeom prst="line">
            <a:avLst/>
          </a:prstGeom>
          <a:noFill/>
          <a:ln w="50800">
            <a:solidFill>
              <a:schemeClr val="tx1"/>
            </a:solidFill>
            <a:round/>
            <a:headEnd/>
            <a:tailEnd/>
          </a:ln>
        </p:spPr>
        <p:txBody>
          <a:bodyPr>
            <a:spAutoFit/>
          </a:bodyPr>
          <a:lstStyle/>
          <a:p>
            <a:endParaRPr lang="en-US"/>
          </a:p>
        </p:txBody>
      </p:sp>
      <p:sp>
        <p:nvSpPr>
          <p:cNvPr id="37915" name="Line 81"/>
          <p:cNvSpPr>
            <a:spLocks noChangeShapeType="1"/>
          </p:cNvSpPr>
          <p:nvPr/>
        </p:nvSpPr>
        <p:spPr bwMode="auto">
          <a:xfrm>
            <a:off x="3587750" y="4292600"/>
            <a:ext cx="2228850" cy="0"/>
          </a:xfrm>
          <a:prstGeom prst="line">
            <a:avLst/>
          </a:prstGeom>
          <a:noFill/>
          <a:ln w="50800">
            <a:solidFill>
              <a:schemeClr val="tx1"/>
            </a:solidFill>
            <a:round/>
            <a:headEnd/>
            <a:tailEnd/>
          </a:ln>
        </p:spPr>
        <p:txBody>
          <a:bodyPr>
            <a:spAutoFit/>
          </a:bodyPr>
          <a:lstStyle/>
          <a:p>
            <a:endParaRPr lang="en-US"/>
          </a:p>
        </p:txBody>
      </p:sp>
      <p:sp>
        <p:nvSpPr>
          <p:cNvPr id="37916" name="Freeform 82"/>
          <p:cNvSpPr>
            <a:spLocks/>
          </p:cNvSpPr>
          <p:nvPr/>
        </p:nvSpPr>
        <p:spPr bwMode="auto">
          <a:xfrm>
            <a:off x="3530600" y="2800350"/>
            <a:ext cx="2546350" cy="3414713"/>
          </a:xfrm>
          <a:custGeom>
            <a:avLst/>
            <a:gdLst>
              <a:gd name="T0" fmla="*/ 354012 w 1604"/>
              <a:gd name="T1" fmla="*/ 3413126 h 2151"/>
              <a:gd name="T2" fmla="*/ 0 w 1604"/>
              <a:gd name="T3" fmla="*/ 1123950 h 2151"/>
              <a:gd name="T4" fmla="*/ 88900 w 1604"/>
              <a:gd name="T5" fmla="*/ 82550 h 2151"/>
              <a:gd name="T6" fmla="*/ 476250 w 1604"/>
              <a:gd name="T7" fmla="*/ 6350 h 2151"/>
              <a:gd name="T8" fmla="*/ 1238250 w 1604"/>
              <a:gd name="T9" fmla="*/ 0 h 2151"/>
              <a:gd name="T10" fmla="*/ 2546350 w 1604"/>
              <a:gd name="T11" fmla="*/ 241300 h 2151"/>
              <a:gd name="T12" fmla="*/ 2112963 w 1604"/>
              <a:gd name="T13" fmla="*/ 2309813 h 2151"/>
              <a:gd name="T14" fmla="*/ 1450975 w 1604"/>
              <a:gd name="T15" fmla="*/ 3414713 h 2151"/>
              <a:gd name="T16" fmla="*/ 0 60000 65536"/>
              <a:gd name="T17" fmla="*/ 0 60000 65536"/>
              <a:gd name="T18" fmla="*/ 0 60000 65536"/>
              <a:gd name="T19" fmla="*/ 0 60000 65536"/>
              <a:gd name="T20" fmla="*/ 0 60000 65536"/>
              <a:gd name="T21" fmla="*/ 0 60000 65536"/>
              <a:gd name="T22" fmla="*/ 0 60000 65536"/>
              <a:gd name="T23" fmla="*/ 0 60000 65536"/>
              <a:gd name="T24" fmla="*/ 0 w 1604"/>
              <a:gd name="T25" fmla="*/ 0 h 2151"/>
              <a:gd name="T26" fmla="*/ 1604 w 1604"/>
              <a:gd name="T27" fmla="*/ 2151 h 215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04" h="2151">
                <a:moveTo>
                  <a:pt x="223" y="2150"/>
                </a:moveTo>
                <a:lnTo>
                  <a:pt x="0" y="708"/>
                </a:lnTo>
                <a:lnTo>
                  <a:pt x="56" y="52"/>
                </a:lnTo>
                <a:lnTo>
                  <a:pt x="300" y="4"/>
                </a:lnTo>
                <a:lnTo>
                  <a:pt x="780" y="0"/>
                </a:lnTo>
                <a:lnTo>
                  <a:pt x="1604" y="152"/>
                </a:lnTo>
                <a:lnTo>
                  <a:pt x="1331" y="1455"/>
                </a:lnTo>
                <a:lnTo>
                  <a:pt x="914" y="2151"/>
                </a:lnTo>
              </a:path>
            </a:pathLst>
          </a:custGeom>
          <a:noFill/>
          <a:ln w="38100" cap="flat" cmpd="sng">
            <a:solidFill>
              <a:schemeClr val="tx1"/>
            </a:solidFill>
            <a:prstDash val="solid"/>
            <a:round/>
            <a:headEnd type="none" w="med" len="med"/>
            <a:tailEnd type="none" w="med" len="med"/>
          </a:ln>
        </p:spPr>
        <p:txBody>
          <a:bodyPr>
            <a:spAutoFit/>
          </a:bodyPr>
          <a:lstStyle/>
          <a:p>
            <a:endParaRPr lang="en-US"/>
          </a:p>
        </p:txBody>
      </p:sp>
      <p:sp>
        <p:nvSpPr>
          <p:cNvPr id="37918" name="Text Box 84"/>
          <p:cNvSpPr txBox="1">
            <a:spLocks noChangeArrowheads="1"/>
          </p:cNvSpPr>
          <p:nvPr/>
        </p:nvSpPr>
        <p:spPr bwMode="auto">
          <a:xfrm>
            <a:off x="4286250" y="6334125"/>
            <a:ext cx="989013" cy="304800"/>
          </a:xfrm>
          <a:prstGeom prst="rect">
            <a:avLst/>
          </a:prstGeom>
          <a:noFill/>
          <a:ln w="9525">
            <a:noFill/>
            <a:miter lim="800000"/>
            <a:headEnd/>
            <a:tailEnd/>
          </a:ln>
        </p:spPr>
        <p:txBody>
          <a:bodyPr wrap="none">
            <a:spAutoFit/>
          </a:bodyPr>
          <a:lstStyle/>
          <a:p>
            <a:pPr algn="ctr"/>
            <a:r>
              <a:rPr lang="en-US" sz="1400">
                <a:solidFill>
                  <a:srgbClr val="333399"/>
                </a:solidFill>
                <a:latin typeface="Verdana" pitchFamily="34" charset="0"/>
              </a:rPr>
              <a:t>Moment</a:t>
            </a:r>
          </a:p>
        </p:txBody>
      </p:sp>
      <p:sp>
        <p:nvSpPr>
          <p:cNvPr id="37919" name="Text Box 85"/>
          <p:cNvSpPr txBox="1">
            <a:spLocks noChangeArrowheads="1"/>
          </p:cNvSpPr>
          <p:nvPr/>
        </p:nvSpPr>
        <p:spPr bwMode="auto">
          <a:xfrm>
            <a:off x="6896100" y="1570038"/>
            <a:ext cx="855663" cy="260350"/>
          </a:xfrm>
          <a:prstGeom prst="rect">
            <a:avLst/>
          </a:prstGeom>
          <a:noFill/>
          <a:ln w="9525">
            <a:noFill/>
            <a:miter lim="800000"/>
            <a:headEnd/>
            <a:tailEnd/>
          </a:ln>
        </p:spPr>
        <p:txBody>
          <a:bodyPr wrap="none">
            <a:spAutoFit/>
          </a:bodyPr>
          <a:lstStyle/>
          <a:p>
            <a:pPr algn="ctr"/>
            <a:r>
              <a:rPr lang="en-US" sz="1100">
                <a:latin typeface="Verdana" pitchFamily="34" charset="0"/>
              </a:rPr>
              <a:t>(%MAC)</a:t>
            </a:r>
          </a:p>
        </p:txBody>
      </p:sp>
      <p:sp>
        <p:nvSpPr>
          <p:cNvPr id="32" name="Text Box 56"/>
          <p:cNvSpPr txBox="1">
            <a:spLocks noChangeArrowheads="1"/>
          </p:cNvSpPr>
          <p:nvPr/>
        </p:nvSpPr>
        <p:spPr bwMode="auto">
          <a:xfrm>
            <a:off x="2983240" y="1022524"/>
            <a:ext cx="3393814" cy="307777"/>
          </a:xfrm>
          <a:prstGeom prst="rect">
            <a:avLst/>
          </a:prstGeom>
          <a:noFill/>
          <a:ln w="9525">
            <a:solidFill>
              <a:schemeClr val="bg1"/>
            </a:solidFill>
            <a:miter lim="800000"/>
            <a:headEnd/>
            <a:tailEnd/>
          </a:ln>
        </p:spPr>
        <p:txBody>
          <a:bodyPr wrap="none">
            <a:spAutoFit/>
          </a:bodyPr>
          <a:lstStyle/>
          <a:p>
            <a:pPr algn="ctr"/>
            <a:r>
              <a:rPr lang="en-US" sz="1400" dirty="0" smtClean="0">
                <a:latin typeface="Verdana" pitchFamily="34" charset="0"/>
              </a:rPr>
              <a:t>Final Certified Structural Envelope</a:t>
            </a:r>
            <a:endParaRPr lang="en-US" sz="1400" b="1" dirty="0">
              <a:latin typeface="Verdana" pitchFamily="34" charset="0"/>
            </a:endParaRPr>
          </a:p>
        </p:txBody>
      </p:sp>
    </p:spTree>
    <p:extLst>
      <p:ext uri="{BB962C8B-B14F-4D97-AF65-F5344CB8AC3E}">
        <p14:creationId xmlns:p14="http://schemas.microsoft.com/office/powerpoint/2010/main" val="246429047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Line 2"/>
          <p:cNvSpPr>
            <a:spLocks noChangeShapeType="1"/>
          </p:cNvSpPr>
          <p:nvPr/>
        </p:nvSpPr>
        <p:spPr bwMode="auto">
          <a:xfrm>
            <a:off x="2736850" y="1905000"/>
            <a:ext cx="1165225" cy="4311650"/>
          </a:xfrm>
          <a:prstGeom prst="line">
            <a:avLst/>
          </a:prstGeom>
          <a:noFill/>
          <a:ln w="12700">
            <a:solidFill>
              <a:schemeClr val="folHlink"/>
            </a:solidFill>
            <a:round/>
            <a:headEnd/>
            <a:tailEnd/>
          </a:ln>
        </p:spPr>
        <p:txBody>
          <a:bodyPr anchor="ctr">
            <a:spAutoFit/>
          </a:bodyPr>
          <a:lstStyle/>
          <a:p>
            <a:endParaRPr lang="en-US"/>
          </a:p>
        </p:txBody>
      </p:sp>
      <p:sp>
        <p:nvSpPr>
          <p:cNvPr id="37892" name="Line 3"/>
          <p:cNvSpPr>
            <a:spLocks noChangeShapeType="1"/>
          </p:cNvSpPr>
          <p:nvPr/>
        </p:nvSpPr>
        <p:spPr bwMode="auto">
          <a:xfrm>
            <a:off x="3713163" y="1908175"/>
            <a:ext cx="582612" cy="4311650"/>
          </a:xfrm>
          <a:prstGeom prst="line">
            <a:avLst/>
          </a:prstGeom>
          <a:noFill/>
          <a:ln w="12700">
            <a:solidFill>
              <a:schemeClr val="folHlink"/>
            </a:solidFill>
            <a:round/>
            <a:headEnd/>
            <a:tailEnd/>
          </a:ln>
        </p:spPr>
        <p:txBody>
          <a:bodyPr anchor="ctr">
            <a:spAutoFit/>
          </a:bodyPr>
          <a:lstStyle/>
          <a:p>
            <a:endParaRPr lang="en-US"/>
          </a:p>
        </p:txBody>
      </p:sp>
      <p:sp>
        <p:nvSpPr>
          <p:cNvPr id="37893" name="Text Box 4"/>
          <p:cNvSpPr txBox="1">
            <a:spLocks noChangeArrowheads="1"/>
          </p:cNvSpPr>
          <p:nvPr/>
        </p:nvSpPr>
        <p:spPr bwMode="auto">
          <a:xfrm rot="-5400000">
            <a:off x="538957" y="3906044"/>
            <a:ext cx="2836862" cy="304800"/>
          </a:xfrm>
          <a:prstGeom prst="rect">
            <a:avLst/>
          </a:prstGeom>
          <a:noFill/>
          <a:ln w="9525">
            <a:noFill/>
            <a:miter lim="800000"/>
            <a:headEnd/>
            <a:tailEnd/>
          </a:ln>
        </p:spPr>
        <p:txBody>
          <a:bodyPr wrap="none">
            <a:spAutoFit/>
          </a:bodyPr>
          <a:lstStyle/>
          <a:p>
            <a:r>
              <a:rPr lang="en-US" sz="1400">
                <a:solidFill>
                  <a:srgbClr val="333399"/>
                </a:solidFill>
                <a:latin typeface="Verdana" pitchFamily="34" charset="0"/>
              </a:rPr>
              <a:t>GROSS WEIGHT (1000 LB)</a:t>
            </a:r>
          </a:p>
        </p:txBody>
      </p:sp>
      <p:sp>
        <p:nvSpPr>
          <p:cNvPr id="37894" name="Text Box 6"/>
          <p:cNvSpPr txBox="1">
            <a:spLocks noChangeArrowheads="1"/>
          </p:cNvSpPr>
          <p:nvPr/>
        </p:nvSpPr>
        <p:spPr bwMode="auto">
          <a:xfrm>
            <a:off x="3427413" y="1579563"/>
            <a:ext cx="561975" cy="260350"/>
          </a:xfrm>
          <a:prstGeom prst="rect">
            <a:avLst/>
          </a:prstGeom>
          <a:noFill/>
          <a:ln w="9525">
            <a:noFill/>
            <a:miter lim="800000"/>
            <a:headEnd/>
            <a:tailEnd/>
          </a:ln>
        </p:spPr>
        <p:txBody>
          <a:bodyPr wrap="none">
            <a:spAutoFit/>
          </a:bodyPr>
          <a:lstStyle/>
          <a:p>
            <a:pPr algn="ctr"/>
            <a:r>
              <a:rPr lang="en-US" sz="1100">
                <a:solidFill>
                  <a:schemeClr val="tx2"/>
                </a:solidFill>
                <a:latin typeface="Verdana" pitchFamily="34" charset="0"/>
              </a:rPr>
              <a:t>10%</a:t>
            </a:r>
          </a:p>
        </p:txBody>
      </p:sp>
      <p:sp>
        <p:nvSpPr>
          <p:cNvPr id="37895" name="Text Box 8"/>
          <p:cNvSpPr txBox="1">
            <a:spLocks noChangeArrowheads="1"/>
          </p:cNvSpPr>
          <p:nvPr/>
        </p:nvSpPr>
        <p:spPr bwMode="auto">
          <a:xfrm>
            <a:off x="4456113" y="1579563"/>
            <a:ext cx="561975" cy="260350"/>
          </a:xfrm>
          <a:prstGeom prst="rect">
            <a:avLst/>
          </a:prstGeom>
          <a:noFill/>
          <a:ln w="9525">
            <a:noFill/>
            <a:miter lim="800000"/>
            <a:headEnd/>
            <a:tailEnd/>
          </a:ln>
        </p:spPr>
        <p:txBody>
          <a:bodyPr wrap="none">
            <a:spAutoFit/>
          </a:bodyPr>
          <a:lstStyle/>
          <a:p>
            <a:pPr algn="ctr"/>
            <a:r>
              <a:rPr lang="en-US" sz="1100">
                <a:solidFill>
                  <a:schemeClr val="tx2"/>
                </a:solidFill>
                <a:latin typeface="Verdana" pitchFamily="34" charset="0"/>
              </a:rPr>
              <a:t>20%</a:t>
            </a:r>
          </a:p>
        </p:txBody>
      </p:sp>
      <p:sp>
        <p:nvSpPr>
          <p:cNvPr id="37896" name="Text Box 9"/>
          <p:cNvSpPr txBox="1">
            <a:spLocks noChangeArrowheads="1"/>
          </p:cNvSpPr>
          <p:nvPr/>
        </p:nvSpPr>
        <p:spPr bwMode="auto">
          <a:xfrm>
            <a:off x="5449888" y="1579563"/>
            <a:ext cx="561975" cy="260350"/>
          </a:xfrm>
          <a:prstGeom prst="rect">
            <a:avLst/>
          </a:prstGeom>
          <a:noFill/>
          <a:ln w="9525">
            <a:noFill/>
            <a:miter lim="800000"/>
            <a:headEnd/>
            <a:tailEnd/>
          </a:ln>
        </p:spPr>
        <p:txBody>
          <a:bodyPr wrap="none">
            <a:spAutoFit/>
          </a:bodyPr>
          <a:lstStyle/>
          <a:p>
            <a:pPr algn="ctr"/>
            <a:r>
              <a:rPr lang="en-US" sz="1100">
                <a:solidFill>
                  <a:schemeClr val="tx2"/>
                </a:solidFill>
                <a:latin typeface="Verdana" pitchFamily="34" charset="0"/>
              </a:rPr>
              <a:t>30%</a:t>
            </a:r>
          </a:p>
        </p:txBody>
      </p:sp>
      <p:sp>
        <p:nvSpPr>
          <p:cNvPr id="37897" name="Text Box 10"/>
          <p:cNvSpPr txBox="1">
            <a:spLocks noChangeArrowheads="1"/>
          </p:cNvSpPr>
          <p:nvPr/>
        </p:nvSpPr>
        <p:spPr bwMode="auto">
          <a:xfrm>
            <a:off x="6405563" y="1579563"/>
            <a:ext cx="561975" cy="260350"/>
          </a:xfrm>
          <a:prstGeom prst="rect">
            <a:avLst/>
          </a:prstGeom>
          <a:noFill/>
          <a:ln w="9525">
            <a:noFill/>
            <a:miter lim="800000"/>
            <a:headEnd/>
            <a:tailEnd/>
          </a:ln>
        </p:spPr>
        <p:txBody>
          <a:bodyPr wrap="none">
            <a:spAutoFit/>
          </a:bodyPr>
          <a:lstStyle/>
          <a:p>
            <a:pPr algn="ctr"/>
            <a:r>
              <a:rPr lang="en-US" sz="1100">
                <a:solidFill>
                  <a:schemeClr val="tx2"/>
                </a:solidFill>
                <a:latin typeface="Verdana" pitchFamily="34" charset="0"/>
              </a:rPr>
              <a:t>40%</a:t>
            </a:r>
          </a:p>
        </p:txBody>
      </p:sp>
      <p:sp>
        <p:nvSpPr>
          <p:cNvPr id="37898" name="Text Box 11"/>
          <p:cNvSpPr txBox="1">
            <a:spLocks noChangeArrowheads="1"/>
          </p:cNvSpPr>
          <p:nvPr/>
        </p:nvSpPr>
        <p:spPr bwMode="auto">
          <a:xfrm>
            <a:off x="2544763" y="1579563"/>
            <a:ext cx="461962" cy="260350"/>
          </a:xfrm>
          <a:prstGeom prst="rect">
            <a:avLst/>
          </a:prstGeom>
          <a:noFill/>
          <a:ln w="9525">
            <a:noFill/>
            <a:miter lim="800000"/>
            <a:headEnd/>
            <a:tailEnd/>
          </a:ln>
        </p:spPr>
        <p:txBody>
          <a:bodyPr wrap="none">
            <a:spAutoFit/>
          </a:bodyPr>
          <a:lstStyle/>
          <a:p>
            <a:pPr algn="ctr"/>
            <a:r>
              <a:rPr lang="en-US" sz="1100">
                <a:solidFill>
                  <a:schemeClr val="tx2"/>
                </a:solidFill>
                <a:latin typeface="Verdana" pitchFamily="34" charset="0"/>
              </a:rPr>
              <a:t>0%</a:t>
            </a:r>
          </a:p>
        </p:txBody>
      </p:sp>
      <p:sp>
        <p:nvSpPr>
          <p:cNvPr id="37899" name="Text Box 12"/>
          <p:cNvSpPr txBox="1">
            <a:spLocks noChangeArrowheads="1"/>
          </p:cNvSpPr>
          <p:nvPr/>
        </p:nvSpPr>
        <p:spPr bwMode="auto">
          <a:xfrm>
            <a:off x="2260600" y="4621213"/>
            <a:ext cx="484188" cy="260350"/>
          </a:xfrm>
          <a:prstGeom prst="rect">
            <a:avLst/>
          </a:prstGeom>
          <a:noFill/>
          <a:ln w="9525">
            <a:noFill/>
            <a:miter lim="800000"/>
            <a:headEnd/>
            <a:tailEnd/>
          </a:ln>
        </p:spPr>
        <p:txBody>
          <a:bodyPr wrap="none">
            <a:spAutoFit/>
          </a:bodyPr>
          <a:lstStyle/>
          <a:p>
            <a:pPr algn="ctr"/>
            <a:r>
              <a:rPr lang="en-US" sz="1100">
                <a:solidFill>
                  <a:schemeClr val="tx2"/>
                </a:solidFill>
                <a:latin typeface="Verdana" pitchFamily="34" charset="0"/>
              </a:rPr>
              <a:t>300</a:t>
            </a:r>
          </a:p>
        </p:txBody>
      </p:sp>
      <p:sp>
        <p:nvSpPr>
          <p:cNvPr id="37900" name="Text Box 13"/>
          <p:cNvSpPr txBox="1">
            <a:spLocks noChangeArrowheads="1"/>
          </p:cNvSpPr>
          <p:nvPr/>
        </p:nvSpPr>
        <p:spPr bwMode="auto">
          <a:xfrm>
            <a:off x="2260600" y="3206750"/>
            <a:ext cx="484188" cy="260350"/>
          </a:xfrm>
          <a:prstGeom prst="rect">
            <a:avLst/>
          </a:prstGeom>
          <a:noFill/>
          <a:ln w="9525">
            <a:noFill/>
            <a:miter lim="800000"/>
            <a:headEnd/>
            <a:tailEnd/>
          </a:ln>
        </p:spPr>
        <p:txBody>
          <a:bodyPr wrap="none">
            <a:spAutoFit/>
          </a:bodyPr>
          <a:lstStyle/>
          <a:p>
            <a:pPr algn="ctr"/>
            <a:r>
              <a:rPr lang="en-US" sz="1100">
                <a:solidFill>
                  <a:schemeClr val="tx2"/>
                </a:solidFill>
                <a:latin typeface="Verdana" pitchFamily="34" charset="0"/>
              </a:rPr>
              <a:t>400</a:t>
            </a:r>
          </a:p>
        </p:txBody>
      </p:sp>
      <p:sp>
        <p:nvSpPr>
          <p:cNvPr id="37901" name="Text Box 14"/>
          <p:cNvSpPr txBox="1">
            <a:spLocks noChangeArrowheads="1"/>
          </p:cNvSpPr>
          <p:nvPr/>
        </p:nvSpPr>
        <p:spPr bwMode="auto">
          <a:xfrm>
            <a:off x="2260600" y="6070600"/>
            <a:ext cx="484188" cy="260350"/>
          </a:xfrm>
          <a:prstGeom prst="rect">
            <a:avLst/>
          </a:prstGeom>
          <a:noFill/>
          <a:ln w="9525">
            <a:noFill/>
            <a:miter lim="800000"/>
            <a:headEnd/>
            <a:tailEnd/>
          </a:ln>
        </p:spPr>
        <p:txBody>
          <a:bodyPr wrap="none">
            <a:spAutoFit/>
          </a:bodyPr>
          <a:lstStyle/>
          <a:p>
            <a:pPr algn="ctr"/>
            <a:r>
              <a:rPr lang="en-US" sz="1100">
                <a:solidFill>
                  <a:schemeClr val="tx2"/>
                </a:solidFill>
                <a:latin typeface="Verdana" pitchFamily="34" charset="0"/>
              </a:rPr>
              <a:t>200</a:t>
            </a:r>
          </a:p>
        </p:txBody>
      </p:sp>
      <p:sp>
        <p:nvSpPr>
          <p:cNvPr id="37902" name="Line 15"/>
          <p:cNvSpPr>
            <a:spLocks noChangeShapeType="1"/>
          </p:cNvSpPr>
          <p:nvPr/>
        </p:nvSpPr>
        <p:spPr bwMode="auto">
          <a:xfrm>
            <a:off x="2730500" y="1905000"/>
            <a:ext cx="3924300" cy="0"/>
          </a:xfrm>
          <a:prstGeom prst="line">
            <a:avLst/>
          </a:prstGeom>
          <a:noFill/>
          <a:ln w="12700">
            <a:solidFill>
              <a:schemeClr val="folHlink"/>
            </a:solidFill>
            <a:round/>
            <a:headEnd/>
            <a:tailEnd/>
          </a:ln>
        </p:spPr>
        <p:txBody>
          <a:bodyPr anchor="ctr">
            <a:spAutoFit/>
          </a:bodyPr>
          <a:lstStyle/>
          <a:p>
            <a:endParaRPr lang="en-US"/>
          </a:p>
        </p:txBody>
      </p:sp>
      <p:sp>
        <p:nvSpPr>
          <p:cNvPr id="37903" name="Text Box 16"/>
          <p:cNvSpPr txBox="1">
            <a:spLocks noChangeArrowheads="1"/>
          </p:cNvSpPr>
          <p:nvPr/>
        </p:nvSpPr>
        <p:spPr bwMode="auto">
          <a:xfrm>
            <a:off x="2260600" y="1771650"/>
            <a:ext cx="484188" cy="260350"/>
          </a:xfrm>
          <a:prstGeom prst="rect">
            <a:avLst/>
          </a:prstGeom>
          <a:noFill/>
          <a:ln w="9525">
            <a:noFill/>
            <a:miter lim="800000"/>
            <a:headEnd/>
            <a:tailEnd/>
          </a:ln>
        </p:spPr>
        <p:txBody>
          <a:bodyPr wrap="none">
            <a:spAutoFit/>
          </a:bodyPr>
          <a:lstStyle/>
          <a:p>
            <a:pPr algn="ctr"/>
            <a:r>
              <a:rPr lang="en-US" sz="1100">
                <a:solidFill>
                  <a:schemeClr val="tx2"/>
                </a:solidFill>
                <a:latin typeface="Verdana" pitchFamily="34" charset="0"/>
              </a:rPr>
              <a:t>500</a:t>
            </a:r>
          </a:p>
        </p:txBody>
      </p:sp>
      <p:sp>
        <p:nvSpPr>
          <p:cNvPr id="37904" name="Line 17"/>
          <p:cNvSpPr>
            <a:spLocks noChangeShapeType="1"/>
          </p:cNvSpPr>
          <p:nvPr/>
        </p:nvSpPr>
        <p:spPr bwMode="auto">
          <a:xfrm>
            <a:off x="2730500" y="3340100"/>
            <a:ext cx="3924300" cy="0"/>
          </a:xfrm>
          <a:prstGeom prst="line">
            <a:avLst/>
          </a:prstGeom>
          <a:noFill/>
          <a:ln w="12700">
            <a:solidFill>
              <a:schemeClr val="folHlink"/>
            </a:solidFill>
            <a:round/>
            <a:headEnd/>
            <a:tailEnd/>
          </a:ln>
        </p:spPr>
        <p:txBody>
          <a:bodyPr anchor="ctr">
            <a:spAutoFit/>
          </a:bodyPr>
          <a:lstStyle/>
          <a:p>
            <a:endParaRPr lang="en-US"/>
          </a:p>
        </p:txBody>
      </p:sp>
      <p:sp>
        <p:nvSpPr>
          <p:cNvPr id="37905" name="Line 18"/>
          <p:cNvSpPr>
            <a:spLocks noChangeShapeType="1"/>
          </p:cNvSpPr>
          <p:nvPr/>
        </p:nvSpPr>
        <p:spPr bwMode="auto">
          <a:xfrm>
            <a:off x="2740025" y="4778375"/>
            <a:ext cx="3924300" cy="0"/>
          </a:xfrm>
          <a:prstGeom prst="line">
            <a:avLst/>
          </a:prstGeom>
          <a:noFill/>
          <a:ln w="12700">
            <a:solidFill>
              <a:schemeClr val="folHlink"/>
            </a:solidFill>
            <a:round/>
            <a:headEnd/>
            <a:tailEnd/>
          </a:ln>
        </p:spPr>
        <p:txBody>
          <a:bodyPr anchor="ctr">
            <a:spAutoFit/>
          </a:bodyPr>
          <a:lstStyle/>
          <a:p>
            <a:endParaRPr lang="en-US"/>
          </a:p>
        </p:txBody>
      </p:sp>
      <p:sp>
        <p:nvSpPr>
          <p:cNvPr id="37906" name="Line 19"/>
          <p:cNvSpPr>
            <a:spLocks noChangeShapeType="1"/>
          </p:cNvSpPr>
          <p:nvPr/>
        </p:nvSpPr>
        <p:spPr bwMode="auto">
          <a:xfrm>
            <a:off x="2740025" y="6216650"/>
            <a:ext cx="3924300" cy="0"/>
          </a:xfrm>
          <a:prstGeom prst="line">
            <a:avLst/>
          </a:prstGeom>
          <a:noFill/>
          <a:ln w="12700">
            <a:solidFill>
              <a:schemeClr val="folHlink"/>
            </a:solidFill>
            <a:round/>
            <a:headEnd/>
            <a:tailEnd/>
          </a:ln>
        </p:spPr>
        <p:txBody>
          <a:bodyPr anchor="ctr">
            <a:spAutoFit/>
          </a:bodyPr>
          <a:lstStyle/>
          <a:p>
            <a:endParaRPr lang="en-US"/>
          </a:p>
        </p:txBody>
      </p:sp>
      <p:sp>
        <p:nvSpPr>
          <p:cNvPr id="37907" name="Line 20"/>
          <p:cNvSpPr>
            <a:spLocks noChangeShapeType="1"/>
          </p:cNvSpPr>
          <p:nvPr/>
        </p:nvSpPr>
        <p:spPr bwMode="auto">
          <a:xfrm>
            <a:off x="4684713" y="1898650"/>
            <a:ext cx="3175" cy="4314825"/>
          </a:xfrm>
          <a:prstGeom prst="line">
            <a:avLst/>
          </a:prstGeom>
          <a:noFill/>
          <a:ln w="12700">
            <a:solidFill>
              <a:schemeClr val="folHlink"/>
            </a:solidFill>
            <a:round/>
            <a:headEnd/>
            <a:tailEnd/>
          </a:ln>
        </p:spPr>
        <p:txBody>
          <a:bodyPr anchor="ctr">
            <a:spAutoFit/>
          </a:bodyPr>
          <a:lstStyle/>
          <a:p>
            <a:endParaRPr lang="en-US"/>
          </a:p>
        </p:txBody>
      </p:sp>
      <p:sp>
        <p:nvSpPr>
          <p:cNvPr id="37908" name="Line 21"/>
          <p:cNvSpPr>
            <a:spLocks noChangeShapeType="1"/>
          </p:cNvSpPr>
          <p:nvPr/>
        </p:nvSpPr>
        <p:spPr bwMode="auto">
          <a:xfrm flipH="1">
            <a:off x="5072063" y="1903413"/>
            <a:ext cx="593725" cy="4310062"/>
          </a:xfrm>
          <a:prstGeom prst="line">
            <a:avLst/>
          </a:prstGeom>
          <a:noFill/>
          <a:ln w="12700">
            <a:solidFill>
              <a:schemeClr val="folHlink"/>
            </a:solidFill>
            <a:round/>
            <a:headEnd/>
            <a:tailEnd/>
          </a:ln>
        </p:spPr>
        <p:txBody>
          <a:bodyPr anchor="ctr">
            <a:spAutoFit/>
          </a:bodyPr>
          <a:lstStyle/>
          <a:p>
            <a:endParaRPr lang="en-US"/>
          </a:p>
        </p:txBody>
      </p:sp>
      <p:sp>
        <p:nvSpPr>
          <p:cNvPr id="37909" name="Line 22"/>
          <p:cNvSpPr>
            <a:spLocks noChangeShapeType="1"/>
          </p:cNvSpPr>
          <p:nvPr/>
        </p:nvSpPr>
        <p:spPr bwMode="auto">
          <a:xfrm flipH="1">
            <a:off x="5461000" y="1905000"/>
            <a:ext cx="1179513" cy="4308475"/>
          </a:xfrm>
          <a:prstGeom prst="line">
            <a:avLst/>
          </a:prstGeom>
          <a:noFill/>
          <a:ln w="12700">
            <a:solidFill>
              <a:schemeClr val="folHlink"/>
            </a:solidFill>
            <a:round/>
            <a:headEnd/>
            <a:tailEnd/>
          </a:ln>
        </p:spPr>
        <p:txBody>
          <a:bodyPr anchor="ctr">
            <a:spAutoFit/>
          </a:bodyPr>
          <a:lstStyle/>
          <a:p>
            <a:endParaRPr lang="en-US"/>
          </a:p>
        </p:txBody>
      </p:sp>
      <p:sp useBgFill="1">
        <p:nvSpPr>
          <p:cNvPr id="37911" name="Text Box 77"/>
          <p:cNvSpPr txBox="1">
            <a:spLocks noChangeArrowheads="1"/>
          </p:cNvSpPr>
          <p:nvPr/>
        </p:nvSpPr>
        <p:spPr bwMode="auto">
          <a:xfrm>
            <a:off x="4327525" y="2538413"/>
            <a:ext cx="701675" cy="274637"/>
          </a:xfrm>
          <a:prstGeom prst="rect">
            <a:avLst/>
          </a:prstGeom>
          <a:ln w="9525" algn="ctr">
            <a:noFill/>
            <a:miter lim="800000"/>
            <a:headEnd/>
            <a:tailEnd/>
          </a:ln>
        </p:spPr>
        <p:txBody>
          <a:bodyPr wrap="none">
            <a:spAutoFit/>
          </a:bodyPr>
          <a:lstStyle/>
          <a:p>
            <a:pPr algn="ctr"/>
            <a:r>
              <a:rPr lang="en-US" sz="1200"/>
              <a:t>MTOW</a:t>
            </a:r>
          </a:p>
        </p:txBody>
      </p:sp>
      <p:sp useBgFill="1">
        <p:nvSpPr>
          <p:cNvPr id="37912" name="Text Box 78"/>
          <p:cNvSpPr txBox="1">
            <a:spLocks noChangeArrowheads="1"/>
          </p:cNvSpPr>
          <p:nvPr/>
        </p:nvSpPr>
        <p:spPr bwMode="auto">
          <a:xfrm>
            <a:off x="4391025" y="3421063"/>
            <a:ext cx="582613" cy="274637"/>
          </a:xfrm>
          <a:prstGeom prst="rect">
            <a:avLst/>
          </a:prstGeom>
          <a:ln w="9525" algn="ctr">
            <a:noFill/>
            <a:miter lim="800000"/>
            <a:headEnd/>
            <a:tailEnd/>
          </a:ln>
        </p:spPr>
        <p:txBody>
          <a:bodyPr wrap="none">
            <a:spAutoFit/>
          </a:bodyPr>
          <a:lstStyle/>
          <a:p>
            <a:pPr algn="ctr"/>
            <a:r>
              <a:rPr lang="en-US" sz="1200"/>
              <a:t>MLW</a:t>
            </a:r>
          </a:p>
        </p:txBody>
      </p:sp>
      <p:sp useBgFill="1">
        <p:nvSpPr>
          <p:cNvPr id="37913" name="Text Box 79"/>
          <p:cNvSpPr txBox="1">
            <a:spLocks noChangeArrowheads="1"/>
          </p:cNvSpPr>
          <p:nvPr/>
        </p:nvSpPr>
        <p:spPr bwMode="auto">
          <a:xfrm>
            <a:off x="4340225" y="4037013"/>
            <a:ext cx="676275" cy="274637"/>
          </a:xfrm>
          <a:prstGeom prst="rect">
            <a:avLst/>
          </a:prstGeom>
          <a:ln w="9525" algn="ctr">
            <a:noFill/>
            <a:miter lim="800000"/>
            <a:headEnd/>
            <a:tailEnd/>
          </a:ln>
        </p:spPr>
        <p:txBody>
          <a:bodyPr wrap="none">
            <a:spAutoFit/>
          </a:bodyPr>
          <a:lstStyle/>
          <a:p>
            <a:pPr algn="ctr"/>
            <a:r>
              <a:rPr lang="en-US" sz="1200"/>
              <a:t>MZFW</a:t>
            </a:r>
          </a:p>
        </p:txBody>
      </p:sp>
      <p:sp>
        <p:nvSpPr>
          <p:cNvPr id="37914" name="Line 80"/>
          <p:cNvSpPr>
            <a:spLocks noChangeShapeType="1"/>
          </p:cNvSpPr>
          <p:nvPr/>
        </p:nvSpPr>
        <p:spPr bwMode="auto">
          <a:xfrm>
            <a:off x="3562350" y="3695700"/>
            <a:ext cx="2362200" cy="0"/>
          </a:xfrm>
          <a:prstGeom prst="line">
            <a:avLst/>
          </a:prstGeom>
          <a:noFill/>
          <a:ln w="50800">
            <a:solidFill>
              <a:schemeClr val="tx1"/>
            </a:solidFill>
            <a:round/>
            <a:headEnd/>
            <a:tailEnd/>
          </a:ln>
        </p:spPr>
        <p:txBody>
          <a:bodyPr>
            <a:spAutoFit/>
          </a:bodyPr>
          <a:lstStyle/>
          <a:p>
            <a:endParaRPr lang="en-US"/>
          </a:p>
        </p:txBody>
      </p:sp>
      <p:sp>
        <p:nvSpPr>
          <p:cNvPr id="37915" name="Line 81"/>
          <p:cNvSpPr>
            <a:spLocks noChangeShapeType="1"/>
          </p:cNvSpPr>
          <p:nvPr/>
        </p:nvSpPr>
        <p:spPr bwMode="auto">
          <a:xfrm>
            <a:off x="3587750" y="4292600"/>
            <a:ext cx="2228850" cy="0"/>
          </a:xfrm>
          <a:prstGeom prst="line">
            <a:avLst/>
          </a:prstGeom>
          <a:noFill/>
          <a:ln w="50800">
            <a:solidFill>
              <a:schemeClr val="tx1"/>
            </a:solidFill>
            <a:round/>
            <a:headEnd/>
            <a:tailEnd/>
          </a:ln>
        </p:spPr>
        <p:txBody>
          <a:bodyPr>
            <a:spAutoFit/>
          </a:bodyPr>
          <a:lstStyle/>
          <a:p>
            <a:endParaRPr lang="en-US"/>
          </a:p>
        </p:txBody>
      </p:sp>
      <p:sp>
        <p:nvSpPr>
          <p:cNvPr id="37916" name="Freeform 82"/>
          <p:cNvSpPr>
            <a:spLocks/>
          </p:cNvSpPr>
          <p:nvPr/>
        </p:nvSpPr>
        <p:spPr bwMode="auto">
          <a:xfrm>
            <a:off x="3530600" y="2800350"/>
            <a:ext cx="2546350" cy="3414713"/>
          </a:xfrm>
          <a:custGeom>
            <a:avLst/>
            <a:gdLst>
              <a:gd name="T0" fmla="*/ 354012 w 1604"/>
              <a:gd name="T1" fmla="*/ 3413126 h 2151"/>
              <a:gd name="T2" fmla="*/ 0 w 1604"/>
              <a:gd name="T3" fmla="*/ 1123950 h 2151"/>
              <a:gd name="T4" fmla="*/ 88900 w 1604"/>
              <a:gd name="T5" fmla="*/ 82550 h 2151"/>
              <a:gd name="T6" fmla="*/ 476250 w 1604"/>
              <a:gd name="T7" fmla="*/ 6350 h 2151"/>
              <a:gd name="T8" fmla="*/ 1238250 w 1604"/>
              <a:gd name="T9" fmla="*/ 0 h 2151"/>
              <a:gd name="T10" fmla="*/ 2546350 w 1604"/>
              <a:gd name="T11" fmla="*/ 241300 h 2151"/>
              <a:gd name="T12" fmla="*/ 2112963 w 1604"/>
              <a:gd name="T13" fmla="*/ 2309813 h 2151"/>
              <a:gd name="T14" fmla="*/ 1450975 w 1604"/>
              <a:gd name="T15" fmla="*/ 3414713 h 2151"/>
              <a:gd name="T16" fmla="*/ 0 60000 65536"/>
              <a:gd name="T17" fmla="*/ 0 60000 65536"/>
              <a:gd name="T18" fmla="*/ 0 60000 65536"/>
              <a:gd name="T19" fmla="*/ 0 60000 65536"/>
              <a:gd name="T20" fmla="*/ 0 60000 65536"/>
              <a:gd name="T21" fmla="*/ 0 60000 65536"/>
              <a:gd name="T22" fmla="*/ 0 60000 65536"/>
              <a:gd name="T23" fmla="*/ 0 60000 65536"/>
              <a:gd name="T24" fmla="*/ 0 w 1604"/>
              <a:gd name="T25" fmla="*/ 0 h 2151"/>
              <a:gd name="T26" fmla="*/ 1604 w 1604"/>
              <a:gd name="T27" fmla="*/ 2151 h 215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04" h="2151">
                <a:moveTo>
                  <a:pt x="223" y="2150"/>
                </a:moveTo>
                <a:lnTo>
                  <a:pt x="0" y="708"/>
                </a:lnTo>
                <a:lnTo>
                  <a:pt x="56" y="52"/>
                </a:lnTo>
                <a:lnTo>
                  <a:pt x="300" y="4"/>
                </a:lnTo>
                <a:lnTo>
                  <a:pt x="780" y="0"/>
                </a:lnTo>
                <a:lnTo>
                  <a:pt x="1604" y="152"/>
                </a:lnTo>
                <a:lnTo>
                  <a:pt x="1331" y="1455"/>
                </a:lnTo>
                <a:lnTo>
                  <a:pt x="914" y="2151"/>
                </a:lnTo>
              </a:path>
            </a:pathLst>
          </a:custGeom>
          <a:noFill/>
          <a:ln w="38100" cap="flat" cmpd="sng">
            <a:solidFill>
              <a:schemeClr val="tx1"/>
            </a:solidFill>
            <a:prstDash val="solid"/>
            <a:round/>
            <a:headEnd type="none" w="med" len="med"/>
            <a:tailEnd type="none" w="med" len="med"/>
          </a:ln>
        </p:spPr>
        <p:txBody>
          <a:bodyPr>
            <a:spAutoFit/>
          </a:bodyPr>
          <a:lstStyle/>
          <a:p>
            <a:endParaRPr lang="en-US"/>
          </a:p>
        </p:txBody>
      </p:sp>
      <p:sp>
        <p:nvSpPr>
          <p:cNvPr id="37918" name="Text Box 84"/>
          <p:cNvSpPr txBox="1">
            <a:spLocks noChangeArrowheads="1"/>
          </p:cNvSpPr>
          <p:nvPr/>
        </p:nvSpPr>
        <p:spPr bwMode="auto">
          <a:xfrm>
            <a:off x="4286250" y="6334125"/>
            <a:ext cx="989013" cy="304800"/>
          </a:xfrm>
          <a:prstGeom prst="rect">
            <a:avLst/>
          </a:prstGeom>
          <a:noFill/>
          <a:ln w="9525">
            <a:noFill/>
            <a:miter lim="800000"/>
            <a:headEnd/>
            <a:tailEnd/>
          </a:ln>
        </p:spPr>
        <p:txBody>
          <a:bodyPr wrap="none">
            <a:spAutoFit/>
          </a:bodyPr>
          <a:lstStyle/>
          <a:p>
            <a:pPr algn="ctr"/>
            <a:r>
              <a:rPr lang="en-US" sz="1400">
                <a:solidFill>
                  <a:srgbClr val="333399"/>
                </a:solidFill>
                <a:latin typeface="Verdana" pitchFamily="34" charset="0"/>
              </a:rPr>
              <a:t>Moment</a:t>
            </a:r>
          </a:p>
        </p:txBody>
      </p:sp>
      <p:sp>
        <p:nvSpPr>
          <p:cNvPr id="37919" name="Text Box 85"/>
          <p:cNvSpPr txBox="1">
            <a:spLocks noChangeArrowheads="1"/>
          </p:cNvSpPr>
          <p:nvPr/>
        </p:nvSpPr>
        <p:spPr bwMode="auto">
          <a:xfrm>
            <a:off x="6896100" y="1570038"/>
            <a:ext cx="855663" cy="260350"/>
          </a:xfrm>
          <a:prstGeom prst="rect">
            <a:avLst/>
          </a:prstGeom>
          <a:noFill/>
          <a:ln w="9525">
            <a:noFill/>
            <a:miter lim="800000"/>
            <a:headEnd/>
            <a:tailEnd/>
          </a:ln>
        </p:spPr>
        <p:txBody>
          <a:bodyPr wrap="none">
            <a:spAutoFit/>
          </a:bodyPr>
          <a:lstStyle/>
          <a:p>
            <a:pPr algn="ctr"/>
            <a:r>
              <a:rPr lang="en-US" sz="1100">
                <a:latin typeface="Verdana" pitchFamily="34" charset="0"/>
              </a:rPr>
              <a:t>(%MAC)</a:t>
            </a:r>
          </a:p>
        </p:txBody>
      </p:sp>
      <p:sp>
        <p:nvSpPr>
          <p:cNvPr id="32" name="Text Box 56"/>
          <p:cNvSpPr txBox="1">
            <a:spLocks noChangeArrowheads="1"/>
          </p:cNvSpPr>
          <p:nvPr/>
        </p:nvSpPr>
        <p:spPr bwMode="auto">
          <a:xfrm>
            <a:off x="2983240" y="1022524"/>
            <a:ext cx="3393814" cy="307777"/>
          </a:xfrm>
          <a:prstGeom prst="rect">
            <a:avLst/>
          </a:prstGeom>
          <a:noFill/>
          <a:ln w="9525">
            <a:solidFill>
              <a:schemeClr val="bg1"/>
            </a:solidFill>
            <a:miter lim="800000"/>
            <a:headEnd/>
            <a:tailEnd/>
          </a:ln>
        </p:spPr>
        <p:txBody>
          <a:bodyPr wrap="none">
            <a:spAutoFit/>
          </a:bodyPr>
          <a:lstStyle/>
          <a:p>
            <a:pPr algn="ctr"/>
            <a:r>
              <a:rPr lang="en-US" sz="1400" dirty="0" smtClean="0">
                <a:latin typeface="Verdana" pitchFamily="34" charset="0"/>
              </a:rPr>
              <a:t>Final Certified Structural Envelope</a:t>
            </a:r>
            <a:endParaRPr lang="en-US" sz="1400" b="1" dirty="0">
              <a:latin typeface="Verdana" pitchFamily="34" charset="0"/>
            </a:endParaRPr>
          </a:p>
        </p:txBody>
      </p:sp>
      <p:sp>
        <p:nvSpPr>
          <p:cNvPr id="30" name="Line 168"/>
          <p:cNvSpPr>
            <a:spLocks noChangeShapeType="1"/>
          </p:cNvSpPr>
          <p:nvPr/>
        </p:nvSpPr>
        <p:spPr bwMode="auto">
          <a:xfrm flipH="1">
            <a:off x="6045200" y="2832100"/>
            <a:ext cx="1651000" cy="3429000"/>
          </a:xfrm>
          <a:prstGeom prst="line">
            <a:avLst/>
          </a:prstGeom>
          <a:noFill/>
          <a:ln w="38100">
            <a:solidFill>
              <a:srgbClr val="CC3399"/>
            </a:solidFill>
            <a:prstDash val="sysDot"/>
            <a:round/>
            <a:headEnd/>
            <a:tailEnd/>
          </a:ln>
        </p:spPr>
        <p:txBody>
          <a:bodyPr anchor="ctr">
            <a:spAutoFit/>
          </a:bodyPr>
          <a:lstStyle/>
          <a:p>
            <a:endParaRPr lang="en-US"/>
          </a:p>
        </p:txBody>
      </p:sp>
      <p:sp>
        <p:nvSpPr>
          <p:cNvPr id="31" name="Line 169"/>
          <p:cNvSpPr>
            <a:spLocks noChangeShapeType="1"/>
          </p:cNvSpPr>
          <p:nvPr/>
        </p:nvSpPr>
        <p:spPr bwMode="auto">
          <a:xfrm flipH="1">
            <a:off x="5562600" y="2984500"/>
            <a:ext cx="1663700" cy="3263900"/>
          </a:xfrm>
          <a:prstGeom prst="line">
            <a:avLst/>
          </a:prstGeom>
          <a:noFill/>
          <a:ln w="38100">
            <a:solidFill>
              <a:srgbClr val="CC3399"/>
            </a:solidFill>
            <a:prstDash val="sysDot"/>
            <a:round/>
            <a:headEnd/>
            <a:tailEnd/>
          </a:ln>
        </p:spPr>
        <p:txBody>
          <a:bodyPr anchor="ctr">
            <a:spAutoFit/>
          </a:bodyPr>
          <a:lstStyle/>
          <a:p>
            <a:endParaRPr lang="en-US"/>
          </a:p>
        </p:txBody>
      </p:sp>
      <p:sp>
        <p:nvSpPr>
          <p:cNvPr id="33" name="Text Box 170"/>
          <p:cNvSpPr txBox="1">
            <a:spLocks noChangeArrowheads="1"/>
          </p:cNvSpPr>
          <p:nvPr/>
        </p:nvSpPr>
        <p:spPr bwMode="auto">
          <a:xfrm rot="-3795441">
            <a:off x="5641975" y="3640138"/>
            <a:ext cx="2035175" cy="304800"/>
          </a:xfrm>
          <a:prstGeom prst="rect">
            <a:avLst/>
          </a:prstGeom>
          <a:noFill/>
          <a:ln w="9525">
            <a:noFill/>
            <a:miter lim="800000"/>
            <a:headEnd/>
            <a:tailEnd/>
          </a:ln>
        </p:spPr>
        <p:txBody>
          <a:bodyPr wrap="none">
            <a:spAutoFit/>
          </a:bodyPr>
          <a:lstStyle/>
          <a:p>
            <a:r>
              <a:rPr lang="en-US" sz="1400" dirty="0">
                <a:solidFill>
                  <a:srgbClr val="CC0099"/>
                </a:solidFill>
                <a:latin typeface="Arial" charset="0"/>
              </a:rPr>
              <a:t>Ground Stability Limit</a:t>
            </a:r>
          </a:p>
        </p:txBody>
      </p:sp>
      <p:sp>
        <p:nvSpPr>
          <p:cNvPr id="34" name="Text Box 171"/>
          <p:cNvSpPr txBox="1">
            <a:spLocks noChangeArrowheads="1"/>
          </p:cNvSpPr>
          <p:nvPr/>
        </p:nvSpPr>
        <p:spPr bwMode="auto">
          <a:xfrm rot="-3795441">
            <a:off x="6399212" y="4090988"/>
            <a:ext cx="1590675" cy="304800"/>
          </a:xfrm>
          <a:prstGeom prst="rect">
            <a:avLst/>
          </a:prstGeom>
          <a:noFill/>
          <a:ln w="9525">
            <a:noFill/>
            <a:miter lim="800000"/>
            <a:headEnd/>
            <a:tailEnd/>
          </a:ln>
        </p:spPr>
        <p:txBody>
          <a:bodyPr wrap="none">
            <a:spAutoFit/>
          </a:bodyPr>
          <a:lstStyle/>
          <a:p>
            <a:r>
              <a:rPr lang="en-US" sz="1400">
                <a:solidFill>
                  <a:srgbClr val="CC0099"/>
                </a:solidFill>
                <a:latin typeface="Arial" charset="0"/>
              </a:rPr>
              <a:t>Aft Tipping Limit</a:t>
            </a:r>
          </a:p>
        </p:txBody>
      </p:sp>
    </p:spTree>
    <p:extLst>
      <p:ext uri="{BB962C8B-B14F-4D97-AF65-F5344CB8AC3E}">
        <p14:creationId xmlns:p14="http://schemas.microsoft.com/office/powerpoint/2010/main" val="366992385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40676" y="1178169"/>
            <a:ext cx="8836270" cy="461665"/>
          </a:xfrm>
          <a:prstGeom prst="rect">
            <a:avLst/>
          </a:prstGeom>
          <a:noFill/>
        </p:spPr>
        <p:txBody>
          <a:bodyPr wrap="square" rtlCol="0">
            <a:spAutoFit/>
          </a:bodyPr>
          <a:lstStyle/>
          <a:p>
            <a:r>
              <a:rPr lang="en-US" sz="2400" b="1" dirty="0" smtClean="0">
                <a:solidFill>
                  <a:schemeClr val="accent1">
                    <a:lumMod val="75000"/>
                  </a:schemeClr>
                </a:solidFill>
              </a:rPr>
              <a:t>Weight Estimation: Engineering Approach</a:t>
            </a:r>
            <a:endParaRPr lang="en-US" sz="2400" b="1" dirty="0">
              <a:solidFill>
                <a:schemeClr val="accent1">
                  <a:lumMod val="75000"/>
                </a:schemeClr>
              </a:solidFill>
            </a:endParaRPr>
          </a:p>
        </p:txBody>
      </p:sp>
      <p:sp>
        <p:nvSpPr>
          <p:cNvPr id="8" name="TextBox 7"/>
          <p:cNvSpPr txBox="1"/>
          <p:nvPr/>
        </p:nvSpPr>
        <p:spPr>
          <a:xfrm>
            <a:off x="140676" y="1721094"/>
            <a:ext cx="8836270" cy="2400657"/>
          </a:xfrm>
          <a:prstGeom prst="rect">
            <a:avLst/>
          </a:prstGeom>
          <a:noFill/>
        </p:spPr>
        <p:txBody>
          <a:bodyPr wrap="square" rtlCol="0">
            <a:spAutoFit/>
          </a:bodyPr>
          <a:lstStyle/>
          <a:p>
            <a:r>
              <a:rPr lang="en-US" sz="1500" dirty="0" smtClean="0"/>
              <a:t>For </a:t>
            </a:r>
            <a:r>
              <a:rPr lang="en-US" sz="1500" dirty="0"/>
              <a:t>the senior design project’s aircraft build, it is recommended to compile a list of possible materials and their respective densities.  Much of this information is available in prior years’ reports.</a:t>
            </a:r>
          </a:p>
          <a:p>
            <a:endParaRPr lang="en-US" sz="1500" dirty="0"/>
          </a:p>
          <a:p>
            <a:pPr marL="742950" lvl="1" indent="-285750">
              <a:buFontTx/>
              <a:buChar char="-"/>
            </a:pPr>
            <a:r>
              <a:rPr lang="en-US" sz="1500" dirty="0" smtClean="0"/>
              <a:t>For </a:t>
            </a:r>
            <a:r>
              <a:rPr lang="en-US" sz="1500" dirty="0"/>
              <a:t>material information not already available, acquire test articles and generate data</a:t>
            </a:r>
            <a:r>
              <a:rPr lang="en-US" sz="1500" dirty="0" smtClean="0"/>
              <a:t>.</a:t>
            </a:r>
          </a:p>
          <a:p>
            <a:pPr marL="742950" lvl="1" indent="-285750">
              <a:buFontTx/>
              <a:buChar char="-"/>
            </a:pPr>
            <a:r>
              <a:rPr lang="en-US" sz="1500" dirty="0" smtClean="0"/>
              <a:t>A </a:t>
            </a:r>
            <a:r>
              <a:rPr lang="en-US" sz="1500" dirty="0"/>
              <a:t>readily available list of material properties will allow the weight estimates of aircraft components to occur alongside the design process.  It will also aide in more accurate design and build process trades</a:t>
            </a:r>
            <a:r>
              <a:rPr lang="en-US" sz="1500" dirty="0" smtClean="0"/>
              <a:t>.</a:t>
            </a:r>
          </a:p>
          <a:p>
            <a:pPr lvl="1"/>
            <a:endParaRPr lang="en-US" sz="1500" dirty="0"/>
          </a:p>
          <a:p>
            <a:r>
              <a:rPr lang="en-US" sz="1500" dirty="0"/>
              <a:t>It is recommended to generate a component list early on in the design process.  Initially, only high level details will be known, but sub details are easily added as the design </a:t>
            </a:r>
            <a:r>
              <a:rPr lang="en-US" sz="1500" dirty="0" smtClean="0"/>
              <a:t>matures.</a:t>
            </a:r>
            <a:endParaRPr lang="en-US" sz="1500" dirty="0"/>
          </a:p>
          <a:p>
            <a:endParaRPr lang="en-US" sz="1500" dirty="0"/>
          </a:p>
        </p:txBody>
      </p:sp>
    </p:spTree>
    <p:extLst>
      <p:ext uri="{BB962C8B-B14F-4D97-AF65-F5344CB8AC3E}">
        <p14:creationId xmlns:p14="http://schemas.microsoft.com/office/powerpoint/2010/main" val="25165965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40676" y="1178169"/>
            <a:ext cx="8836270" cy="461665"/>
          </a:xfrm>
          <a:prstGeom prst="rect">
            <a:avLst/>
          </a:prstGeom>
          <a:noFill/>
        </p:spPr>
        <p:txBody>
          <a:bodyPr wrap="square" rtlCol="0">
            <a:spAutoFit/>
          </a:bodyPr>
          <a:lstStyle/>
          <a:p>
            <a:r>
              <a:rPr lang="en-US" sz="2400" b="1" dirty="0" smtClean="0">
                <a:solidFill>
                  <a:schemeClr val="accent1">
                    <a:lumMod val="75000"/>
                  </a:schemeClr>
                </a:solidFill>
              </a:rPr>
              <a:t>Weight Estimation: Engineering Approach</a:t>
            </a:r>
            <a:endParaRPr lang="en-US" sz="2400" b="1" dirty="0">
              <a:solidFill>
                <a:schemeClr val="accent1">
                  <a:lumMod val="75000"/>
                </a:schemeClr>
              </a:solidFill>
            </a:endParaRPr>
          </a:p>
        </p:txBody>
      </p:sp>
      <p:sp>
        <p:nvSpPr>
          <p:cNvPr id="8" name="TextBox 7"/>
          <p:cNvSpPr txBox="1"/>
          <p:nvPr/>
        </p:nvSpPr>
        <p:spPr>
          <a:xfrm>
            <a:off x="140676" y="1721094"/>
            <a:ext cx="8836270" cy="2862322"/>
          </a:xfrm>
          <a:prstGeom prst="rect">
            <a:avLst/>
          </a:prstGeom>
          <a:noFill/>
        </p:spPr>
        <p:txBody>
          <a:bodyPr wrap="square" rtlCol="0">
            <a:spAutoFit/>
          </a:bodyPr>
          <a:lstStyle/>
          <a:p>
            <a:r>
              <a:rPr lang="en-US" sz="1500" dirty="0" smtClean="0"/>
              <a:t>Recommendations for UAW weight and C.G. estimation:</a:t>
            </a:r>
          </a:p>
          <a:p>
            <a:endParaRPr lang="en-US" sz="1500" dirty="0"/>
          </a:p>
          <a:p>
            <a:pPr marL="800100" lvl="1" indent="-342900">
              <a:buAutoNum type="arabicParenR"/>
            </a:pPr>
            <a:r>
              <a:rPr lang="en-US" sz="1500" dirty="0" smtClean="0"/>
              <a:t>Build a baseline set of data</a:t>
            </a:r>
          </a:p>
          <a:p>
            <a:pPr marL="1200150" lvl="2" indent="-285750">
              <a:buFontTx/>
              <a:buChar char="-"/>
            </a:pPr>
            <a:r>
              <a:rPr lang="en-US" sz="1500" dirty="0" smtClean="0"/>
              <a:t>Measure </a:t>
            </a:r>
            <a:r>
              <a:rPr lang="en-US" sz="1500" dirty="0"/>
              <a:t>previous years’ components and generate high level areal densities (wing, tail, electronics, engines, etc</a:t>
            </a:r>
            <a:r>
              <a:rPr lang="en-US" sz="1500" dirty="0" smtClean="0"/>
              <a:t>.)  </a:t>
            </a:r>
            <a:r>
              <a:rPr lang="en-US" sz="1500" dirty="0"/>
              <a:t>This will allow you to reasonably estimate level 2+ </a:t>
            </a:r>
            <a:r>
              <a:rPr lang="en-US" sz="1500" dirty="0" smtClean="0"/>
              <a:t>parts.</a:t>
            </a:r>
          </a:p>
          <a:p>
            <a:pPr lvl="2"/>
            <a:endParaRPr lang="en-US" sz="1500" dirty="0" smtClean="0"/>
          </a:p>
          <a:p>
            <a:pPr marL="800100" lvl="1" indent="-342900">
              <a:buAutoNum type="arabicParenR"/>
            </a:pPr>
            <a:r>
              <a:rPr lang="en-US" sz="1500" dirty="0" smtClean="0"/>
              <a:t>Apply delta weights and C.G.’s as better data is determined</a:t>
            </a:r>
          </a:p>
          <a:p>
            <a:pPr lvl="1"/>
            <a:r>
              <a:rPr lang="en-US" sz="1500" dirty="0"/>
              <a:t>	</a:t>
            </a:r>
            <a:r>
              <a:rPr lang="en-US" sz="1500" dirty="0" smtClean="0"/>
              <a:t>- As parts are ordered or built, </a:t>
            </a:r>
            <a:r>
              <a:rPr lang="en-US" sz="1500" dirty="0"/>
              <a:t>incorporate actual weights into weight tracking sheet</a:t>
            </a:r>
            <a:r>
              <a:rPr lang="en-US" sz="1500" dirty="0" smtClean="0"/>
              <a:t>.</a:t>
            </a:r>
          </a:p>
          <a:p>
            <a:pPr lvl="1"/>
            <a:endParaRPr lang="en-US" sz="1500" dirty="0"/>
          </a:p>
          <a:p>
            <a:pPr lvl="1"/>
            <a:r>
              <a:rPr lang="en-US" sz="1500" i="1" dirty="0" smtClean="0"/>
              <a:t>Lessons Learned from past years: create a method to easily check the aircraft’s C.G. in the field prior to flight.</a:t>
            </a:r>
            <a:endParaRPr lang="en-US" sz="1500" i="1" dirty="0"/>
          </a:p>
          <a:p>
            <a:pPr lvl="1"/>
            <a:endParaRPr lang="en-US" sz="1500" dirty="0" smtClean="0"/>
          </a:p>
        </p:txBody>
      </p:sp>
    </p:spTree>
    <p:extLst>
      <p:ext uri="{BB962C8B-B14F-4D97-AF65-F5344CB8AC3E}">
        <p14:creationId xmlns:p14="http://schemas.microsoft.com/office/powerpoint/2010/main" val="188058098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19545" y="1105737"/>
            <a:ext cx="7772400" cy="610744"/>
          </a:xfrm>
        </p:spPr>
        <p:txBody>
          <a:bodyPr>
            <a:noAutofit/>
          </a:bodyPr>
          <a:lstStyle/>
          <a:p>
            <a:pPr algn="l"/>
            <a:r>
              <a:rPr lang="en-CA" sz="2800" b="1" dirty="0" smtClean="0">
                <a:solidFill>
                  <a:schemeClr val="accent1">
                    <a:lumMod val="75000"/>
                  </a:schemeClr>
                </a:solidFill>
                <a:latin typeface="+mn-lt"/>
              </a:rPr>
              <a:t>Aircraft Loading</a:t>
            </a:r>
            <a:endParaRPr lang="en-CA" sz="2800" b="1" dirty="0">
              <a:solidFill>
                <a:schemeClr val="accent1">
                  <a:lumMod val="75000"/>
                </a:schemeClr>
              </a:solidFill>
              <a:latin typeface="+mn-lt"/>
            </a:endParaRP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5013" y="1911927"/>
            <a:ext cx="8458208" cy="41523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2758535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2673" y="1213659"/>
            <a:ext cx="7772400" cy="456812"/>
          </a:xfrm>
        </p:spPr>
        <p:txBody>
          <a:bodyPr>
            <a:noAutofit/>
          </a:bodyPr>
          <a:lstStyle/>
          <a:p>
            <a:pPr algn="l"/>
            <a:r>
              <a:rPr lang="en-CA" sz="2800" b="1" dirty="0" smtClean="0">
                <a:solidFill>
                  <a:schemeClr val="accent1">
                    <a:lumMod val="75000"/>
                  </a:schemeClr>
                </a:solidFill>
                <a:latin typeface="+mn-lt"/>
              </a:rPr>
              <a:t>Fuel</a:t>
            </a:r>
            <a:r>
              <a:rPr lang="en-CA" sz="2800" b="1" dirty="0" smtClean="0">
                <a:solidFill>
                  <a:schemeClr val="accent1">
                    <a:lumMod val="75000"/>
                  </a:schemeClr>
                </a:solidFill>
              </a:rPr>
              <a:t> </a:t>
            </a:r>
            <a:r>
              <a:rPr lang="en-CA" sz="2800" b="1" dirty="0" smtClean="0">
                <a:solidFill>
                  <a:schemeClr val="accent1">
                    <a:lumMod val="75000"/>
                  </a:schemeClr>
                </a:solidFill>
                <a:latin typeface="+mn-lt"/>
              </a:rPr>
              <a:t>Loading</a:t>
            </a:r>
            <a:endParaRPr lang="en-CA" sz="2800" b="1" dirty="0">
              <a:solidFill>
                <a:schemeClr val="accent1">
                  <a:lumMod val="75000"/>
                </a:schemeClr>
              </a:solidFill>
              <a:latin typeface="+mn-lt"/>
            </a:endParaRP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2014" y="1759795"/>
            <a:ext cx="8143156" cy="43826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9529284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69423" y="1197032"/>
            <a:ext cx="7772400" cy="468799"/>
          </a:xfrm>
        </p:spPr>
        <p:txBody>
          <a:bodyPr>
            <a:noAutofit/>
          </a:bodyPr>
          <a:lstStyle/>
          <a:p>
            <a:pPr algn="l"/>
            <a:r>
              <a:rPr lang="en-CA" sz="2800" b="1" dirty="0" smtClean="0">
                <a:solidFill>
                  <a:schemeClr val="accent1">
                    <a:lumMod val="75000"/>
                  </a:schemeClr>
                </a:solidFill>
                <a:latin typeface="+mn-lt"/>
              </a:rPr>
              <a:t>CG Diagram</a:t>
            </a:r>
            <a:endParaRPr lang="en-CA" sz="2800" b="1" dirty="0">
              <a:solidFill>
                <a:schemeClr val="accent1">
                  <a:lumMod val="75000"/>
                </a:schemeClr>
              </a:solidFill>
              <a:latin typeface="+mn-lt"/>
            </a:endParaRP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8720" y="1719094"/>
            <a:ext cx="7297876" cy="48621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255157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0676" y="1711569"/>
            <a:ext cx="8836270" cy="2200602"/>
          </a:xfrm>
          <a:prstGeom prst="rect">
            <a:avLst/>
          </a:prstGeom>
          <a:noFill/>
        </p:spPr>
        <p:txBody>
          <a:bodyPr wrap="square" rtlCol="0">
            <a:spAutoFit/>
          </a:bodyPr>
          <a:lstStyle/>
          <a:p>
            <a:pPr marL="285750" indent="-285750">
              <a:spcAft>
                <a:spcPts val="600"/>
              </a:spcAft>
              <a:buFontTx/>
              <a:buChar char="-"/>
            </a:pPr>
            <a:r>
              <a:rPr lang="en-US" sz="1600" dirty="0" smtClean="0"/>
              <a:t>The </a:t>
            </a:r>
            <a:r>
              <a:rPr lang="en-US" sz="1600" dirty="0"/>
              <a:t>Society of Aeronautical Weight Engineers was organized in 1939 in Los Angeles, </a:t>
            </a:r>
            <a:r>
              <a:rPr lang="en-US" sz="1600" dirty="0" smtClean="0"/>
              <a:t>California</a:t>
            </a:r>
          </a:p>
          <a:p>
            <a:pPr marL="285750" indent="-285750">
              <a:spcAft>
                <a:spcPts val="600"/>
              </a:spcAft>
              <a:buFontTx/>
              <a:buChar char="-"/>
            </a:pPr>
            <a:r>
              <a:rPr lang="en-US" sz="1600" dirty="0"/>
              <a:t>Member companies include aerospace, marine, offshore platforms, land vehicles and allied industries</a:t>
            </a:r>
          </a:p>
          <a:p>
            <a:pPr marL="285750" indent="-285750">
              <a:spcAft>
                <a:spcPts val="600"/>
              </a:spcAft>
              <a:buFontTx/>
              <a:buChar char="-"/>
            </a:pPr>
            <a:r>
              <a:rPr lang="en-US" sz="1600" dirty="0" smtClean="0"/>
              <a:t>Name </a:t>
            </a:r>
            <a:r>
              <a:rPr lang="en-US" sz="1600" dirty="0"/>
              <a:t>was changed on January 1, 1973 to the Society of Allied Weight Engineers, Inc</a:t>
            </a:r>
            <a:r>
              <a:rPr lang="en-US" sz="1600" dirty="0" smtClean="0"/>
              <a:t>.</a:t>
            </a:r>
          </a:p>
          <a:p>
            <a:pPr marL="285750" indent="-285750">
              <a:spcAft>
                <a:spcPts val="600"/>
              </a:spcAft>
              <a:buFontTx/>
              <a:buChar char="-"/>
            </a:pPr>
            <a:r>
              <a:rPr lang="en-US" sz="1600" dirty="0" smtClean="0"/>
              <a:t>Today there are 23 chapters worldwide with over 750 active members.</a:t>
            </a:r>
          </a:p>
          <a:p>
            <a:pPr marL="285750" indent="-285750">
              <a:spcAft>
                <a:spcPts val="600"/>
              </a:spcAft>
              <a:buFontTx/>
              <a:buChar char="-"/>
            </a:pPr>
            <a:r>
              <a:rPr lang="en-US" sz="1600" dirty="0" smtClean="0"/>
              <a:t>One of the purposes is to: </a:t>
            </a:r>
            <a:r>
              <a:rPr lang="en-US" sz="1600" i="1" dirty="0" smtClean="0"/>
              <a:t>[Promote] </a:t>
            </a:r>
            <a:r>
              <a:rPr lang="en-US" sz="1600" i="1" dirty="0"/>
              <a:t>the inclusion of mass properties engineering in the curriculum of study in institutions of higher learning.</a:t>
            </a:r>
          </a:p>
          <a:p>
            <a:pPr marL="285750" indent="-285750">
              <a:spcAft>
                <a:spcPts val="600"/>
              </a:spcAft>
              <a:buFontTx/>
              <a:buChar char="-"/>
            </a:pPr>
            <a:endParaRPr lang="en-US" sz="1600" dirty="0" smtClean="0"/>
          </a:p>
        </p:txBody>
      </p:sp>
      <p:sp>
        <p:nvSpPr>
          <p:cNvPr id="3" name="TextBox 2"/>
          <p:cNvSpPr txBox="1"/>
          <p:nvPr/>
        </p:nvSpPr>
        <p:spPr>
          <a:xfrm>
            <a:off x="140676" y="1178169"/>
            <a:ext cx="8836270" cy="461665"/>
          </a:xfrm>
          <a:prstGeom prst="rect">
            <a:avLst/>
          </a:prstGeom>
          <a:noFill/>
        </p:spPr>
        <p:txBody>
          <a:bodyPr wrap="square" rtlCol="0">
            <a:spAutoFit/>
          </a:bodyPr>
          <a:lstStyle/>
          <a:p>
            <a:r>
              <a:rPr lang="en-US" sz="2400" b="1" dirty="0" smtClean="0">
                <a:solidFill>
                  <a:schemeClr val="accent1">
                    <a:lumMod val="75000"/>
                  </a:schemeClr>
                </a:solidFill>
              </a:rPr>
              <a:t>Society of Allied Weight Engineers</a:t>
            </a:r>
            <a:endParaRPr lang="en-US" sz="2400" b="1" dirty="0">
              <a:solidFill>
                <a:schemeClr val="accent1">
                  <a:lumMod val="75000"/>
                </a:schemeClr>
              </a:solidFill>
            </a:endParaRPr>
          </a:p>
        </p:txBody>
      </p:sp>
      <p:pic>
        <p:nvPicPr>
          <p:cNvPr id="4" name="Picture 3" descr="SAWE.jpg"/>
          <p:cNvPicPr/>
          <p:nvPr/>
        </p:nvPicPr>
        <p:blipFill>
          <a:blip r:embed="rId3"/>
          <a:stretch>
            <a:fillRect/>
          </a:stretch>
        </p:blipFill>
        <p:spPr>
          <a:xfrm>
            <a:off x="140676" y="5781675"/>
            <a:ext cx="8836270" cy="956628"/>
          </a:xfrm>
          <a:prstGeom prst="rect">
            <a:avLst/>
          </a:prstGeom>
        </p:spPr>
      </p:pic>
      <p:pic>
        <p:nvPicPr>
          <p:cNvPr id="6" name="Picture 5"/>
          <p:cNvPicPr>
            <a:picLocks noChangeAspect="1"/>
          </p:cNvPicPr>
          <p:nvPr/>
        </p:nvPicPr>
        <p:blipFill>
          <a:blip r:embed="rId4"/>
          <a:stretch>
            <a:fillRect/>
          </a:stretch>
        </p:blipFill>
        <p:spPr>
          <a:xfrm>
            <a:off x="853586" y="3848100"/>
            <a:ext cx="7410450" cy="1847850"/>
          </a:xfrm>
          <a:prstGeom prst="rect">
            <a:avLst/>
          </a:prstGeom>
        </p:spPr>
      </p:pic>
    </p:spTree>
    <p:extLst>
      <p:ext uri="{BB962C8B-B14F-4D97-AF65-F5344CB8AC3E}">
        <p14:creationId xmlns:p14="http://schemas.microsoft.com/office/powerpoint/2010/main" val="289347599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52796" y="1246909"/>
            <a:ext cx="7772400" cy="440961"/>
          </a:xfrm>
        </p:spPr>
        <p:txBody>
          <a:bodyPr>
            <a:noAutofit/>
          </a:bodyPr>
          <a:lstStyle/>
          <a:p>
            <a:pPr algn="l"/>
            <a:r>
              <a:rPr lang="en-CA" sz="2800" b="1" dirty="0" smtClean="0">
                <a:solidFill>
                  <a:schemeClr val="accent1">
                    <a:lumMod val="75000"/>
                  </a:schemeClr>
                </a:solidFill>
                <a:latin typeface="+mn-lt"/>
              </a:rPr>
              <a:t>CG Variation</a:t>
            </a:r>
            <a:endParaRPr lang="en-CA" sz="2800" b="1" dirty="0">
              <a:solidFill>
                <a:schemeClr val="accent1">
                  <a:lumMod val="75000"/>
                </a:schemeClr>
              </a:solidFill>
              <a:latin typeface="+mn-lt"/>
            </a:endParaRPr>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1937" y="1645920"/>
            <a:ext cx="7504288" cy="49462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8495897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6171" y="1291372"/>
            <a:ext cx="7772400" cy="520995"/>
          </a:xfrm>
        </p:spPr>
        <p:txBody>
          <a:bodyPr>
            <a:noAutofit/>
          </a:bodyPr>
          <a:lstStyle/>
          <a:p>
            <a:pPr algn="l"/>
            <a:r>
              <a:rPr lang="en-CA" sz="2800" b="1" dirty="0" smtClean="0">
                <a:solidFill>
                  <a:schemeClr val="accent1">
                    <a:lumMod val="75000"/>
                  </a:schemeClr>
                </a:solidFill>
                <a:latin typeface="+mn-lt"/>
              </a:rPr>
              <a:t>Concorde Weight &amp; Balance</a:t>
            </a:r>
            <a:endParaRPr lang="en-CA" sz="2800" b="1" dirty="0">
              <a:solidFill>
                <a:schemeClr val="accent1">
                  <a:lumMod val="75000"/>
                </a:schemeClr>
              </a:solidFill>
              <a:latin typeface="+mn-lt"/>
            </a:endParaRPr>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5448" y="2418797"/>
            <a:ext cx="1345129" cy="30294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39433" y="2445489"/>
            <a:ext cx="6994833" cy="29344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0908378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6295" y="1113905"/>
            <a:ext cx="7772400" cy="595280"/>
          </a:xfrm>
        </p:spPr>
        <p:txBody>
          <a:bodyPr>
            <a:noAutofit/>
          </a:bodyPr>
          <a:lstStyle/>
          <a:p>
            <a:pPr algn="l"/>
            <a:r>
              <a:rPr lang="en-CA" sz="2400" b="1" dirty="0">
                <a:solidFill>
                  <a:schemeClr val="accent1">
                    <a:lumMod val="75000"/>
                  </a:schemeClr>
                </a:solidFill>
                <a:latin typeface="+mn-lt"/>
              </a:rPr>
              <a:t>Fuel consumption and transfers in flight </a:t>
            </a:r>
            <a:r>
              <a:rPr lang="en-CA" sz="2400" b="1" dirty="0" smtClean="0">
                <a:solidFill>
                  <a:schemeClr val="accent1">
                    <a:lumMod val="75000"/>
                  </a:schemeClr>
                </a:solidFill>
                <a:latin typeface="+mn-lt"/>
              </a:rPr>
              <a:t>(typical </a:t>
            </a:r>
            <a:r>
              <a:rPr lang="en-CA" sz="2400" b="1" dirty="0">
                <a:solidFill>
                  <a:schemeClr val="accent1">
                    <a:lumMod val="75000"/>
                  </a:schemeClr>
                </a:solidFill>
                <a:latin typeface="+mn-lt"/>
              </a:rPr>
              <a:t>flight)</a:t>
            </a:r>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7897" y="1839108"/>
            <a:ext cx="6932815" cy="47394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4181685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0" y="3105835"/>
            <a:ext cx="4572000" cy="646331"/>
          </a:xfrm>
          <a:prstGeom prst="rect">
            <a:avLst/>
          </a:prstGeom>
        </p:spPr>
        <p:txBody>
          <a:bodyPr>
            <a:spAutoFit/>
          </a:bodyPr>
          <a:lstStyle/>
          <a:p>
            <a:r>
              <a:rPr lang="en-US" b="1" dirty="0"/>
              <a:t>Landing and Braking Systems</a:t>
            </a:r>
            <a:r>
              <a:rPr lang="en-US" dirty="0"/>
              <a:t>  </a:t>
            </a:r>
          </a:p>
          <a:p>
            <a:r>
              <a:rPr lang="en-US" dirty="0">
                <a:hlinkClick r:id="rId3"/>
              </a:rPr>
              <a:t>http://www.safran-group.com/video/4068</a:t>
            </a:r>
            <a:endParaRPr lang="en-US" dirty="0">
              <a:effectLst/>
            </a:endParaRPr>
          </a:p>
        </p:txBody>
      </p:sp>
    </p:spTree>
    <p:extLst>
      <p:ext uri="{BB962C8B-B14F-4D97-AF65-F5344CB8AC3E}">
        <p14:creationId xmlns:p14="http://schemas.microsoft.com/office/powerpoint/2010/main" val="138766010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69422" y="1047404"/>
            <a:ext cx="7772400" cy="599096"/>
          </a:xfrm>
        </p:spPr>
        <p:txBody>
          <a:bodyPr>
            <a:noAutofit/>
          </a:bodyPr>
          <a:lstStyle/>
          <a:p>
            <a:pPr algn="l"/>
            <a:r>
              <a:rPr lang="en-CA" sz="2800" b="1" dirty="0" smtClean="0">
                <a:solidFill>
                  <a:schemeClr val="accent1">
                    <a:lumMod val="75000"/>
                  </a:schemeClr>
                </a:solidFill>
                <a:latin typeface="+mn-lt"/>
              </a:rPr>
              <a:t>Landing Gear Design Considerations</a:t>
            </a:r>
            <a:endParaRPr lang="en-CA" sz="2800" b="1" dirty="0">
              <a:solidFill>
                <a:schemeClr val="accent1">
                  <a:lumMod val="75000"/>
                </a:schemeClr>
              </a:solidFill>
              <a:latin typeface="+mn-lt"/>
            </a:endParaRPr>
          </a:p>
        </p:txBody>
      </p:sp>
      <p:sp>
        <p:nvSpPr>
          <p:cNvPr id="3" name="Subtitle 2"/>
          <p:cNvSpPr>
            <a:spLocks noGrp="1"/>
          </p:cNvSpPr>
          <p:nvPr>
            <p:ph type="subTitle" idx="1"/>
          </p:nvPr>
        </p:nvSpPr>
        <p:spPr>
          <a:xfrm>
            <a:off x="668498" y="1699663"/>
            <a:ext cx="7814930" cy="4800890"/>
          </a:xfrm>
        </p:spPr>
        <p:txBody>
          <a:bodyPr>
            <a:normAutofit fontScale="25000" lnSpcReduction="20000"/>
          </a:bodyPr>
          <a:lstStyle/>
          <a:p>
            <a:pPr algn="l"/>
            <a:endParaRPr lang="en-CA" dirty="0"/>
          </a:p>
          <a:p>
            <a:pPr marL="349250" indent="-349250" algn="l">
              <a:buFont typeface="+mj-lt"/>
              <a:buAutoNum type="arabicPeriod"/>
            </a:pPr>
            <a:r>
              <a:rPr lang="en-CA" sz="7200" dirty="0" smtClean="0"/>
              <a:t>Identify </a:t>
            </a:r>
            <a:r>
              <a:rPr lang="en-CA" sz="7200" dirty="0"/>
              <a:t>and list the landing gear design requirements. It is recommended to consult references such as [12] and [3]. </a:t>
            </a:r>
          </a:p>
          <a:p>
            <a:pPr marL="349250" indent="-349250" algn="l">
              <a:buFont typeface="+mj-lt"/>
              <a:buAutoNum type="arabicPeriod"/>
            </a:pPr>
            <a:r>
              <a:rPr lang="en-CA" sz="7200" dirty="0" smtClean="0"/>
              <a:t>Select </a:t>
            </a:r>
            <a:r>
              <a:rPr lang="en-CA" sz="7200" dirty="0"/>
              <a:t>landing gear configuration (e.g. tricycle, tail gear, bicycle, </a:t>
            </a:r>
            <a:r>
              <a:rPr lang="en-CA" sz="7200" dirty="0" err="1"/>
              <a:t>quadricycle</a:t>
            </a:r>
            <a:r>
              <a:rPr lang="en-CA" sz="7200" dirty="0"/>
              <a:t>, multi bogey) </a:t>
            </a:r>
          </a:p>
          <a:p>
            <a:pPr marL="349250" indent="-349250" algn="l">
              <a:buFont typeface="+mj-lt"/>
              <a:buAutoNum type="arabicPeriod"/>
            </a:pPr>
            <a:r>
              <a:rPr lang="en-CA" sz="7200" dirty="0" smtClean="0"/>
              <a:t>Select </a:t>
            </a:r>
            <a:r>
              <a:rPr lang="en-CA" sz="7200" dirty="0"/>
              <a:t>fixed, or retractable, or partially retractable </a:t>
            </a:r>
          </a:p>
          <a:p>
            <a:pPr marL="349250" indent="-349250" algn="l">
              <a:buFont typeface="+mj-lt"/>
              <a:buAutoNum type="arabicPeriod"/>
            </a:pPr>
            <a:r>
              <a:rPr lang="en-CA" sz="7200" dirty="0" smtClean="0"/>
              <a:t>Determine </a:t>
            </a:r>
            <a:r>
              <a:rPr lang="en-CA" sz="7200" dirty="0"/>
              <a:t>aircraft forward and aft center of gravity (assume no landing gear at this moment) </a:t>
            </a:r>
          </a:p>
          <a:p>
            <a:pPr marL="349250" indent="-349250" algn="l">
              <a:buFont typeface="+mj-lt"/>
              <a:buAutoNum type="arabicPeriod"/>
            </a:pPr>
            <a:r>
              <a:rPr lang="en-CA" sz="7200" dirty="0" smtClean="0"/>
              <a:t>Calculate </a:t>
            </a:r>
            <a:r>
              <a:rPr lang="en-CA" sz="7200" dirty="0"/>
              <a:t>landing gear height, based on ground clearance requirements </a:t>
            </a:r>
          </a:p>
          <a:p>
            <a:pPr marL="349250" indent="-349250" algn="l">
              <a:buFont typeface="+mj-lt"/>
              <a:buAutoNum type="arabicPeriod"/>
            </a:pPr>
            <a:r>
              <a:rPr lang="en-CA" sz="7200" dirty="0" smtClean="0"/>
              <a:t>Determine </a:t>
            </a:r>
            <a:r>
              <a:rPr lang="en-CA" sz="7200" dirty="0"/>
              <a:t>the distance between main gear and aircraft most forward center of gravity </a:t>
            </a:r>
          </a:p>
          <a:p>
            <a:pPr marL="349250" indent="-349250" algn="l">
              <a:buFont typeface="+mj-lt"/>
              <a:buAutoNum type="arabicPeriod"/>
            </a:pPr>
            <a:r>
              <a:rPr lang="en-CA" sz="7200" dirty="0" smtClean="0"/>
              <a:t>Determine </a:t>
            </a:r>
            <a:r>
              <a:rPr lang="en-CA" sz="7200" dirty="0"/>
              <a:t>the distance between main gear and aft center of gravity </a:t>
            </a:r>
          </a:p>
          <a:p>
            <a:pPr marL="349250" indent="-349250" algn="l">
              <a:buFont typeface="+mj-lt"/>
              <a:buAutoNum type="arabicPeriod"/>
            </a:pPr>
            <a:r>
              <a:rPr lang="en-CA" sz="7200" dirty="0" smtClean="0"/>
              <a:t>Check </a:t>
            </a:r>
            <a:r>
              <a:rPr lang="en-CA" sz="7200" dirty="0"/>
              <a:t>tip-back (or tip-forward if tail gear) requirement. </a:t>
            </a:r>
          </a:p>
          <a:p>
            <a:pPr marL="349250" indent="-349250" algn="l">
              <a:buFont typeface="+mj-lt"/>
              <a:buAutoNum type="arabicPeriod"/>
            </a:pPr>
            <a:r>
              <a:rPr lang="en-CA" sz="7200" dirty="0" smtClean="0"/>
              <a:t>Check </a:t>
            </a:r>
            <a:r>
              <a:rPr lang="en-CA" sz="7200" dirty="0"/>
              <a:t>the take-off rotation clearance requirement </a:t>
            </a:r>
            <a:endParaRPr lang="en-CA" sz="7200" dirty="0" smtClean="0"/>
          </a:p>
          <a:p>
            <a:pPr marL="349250" indent="-349250" algn="l">
              <a:buFont typeface="+mj-lt"/>
              <a:buAutoNum type="arabicPeriod"/>
            </a:pPr>
            <a:r>
              <a:rPr lang="en-CA" sz="7200" dirty="0" smtClean="0"/>
              <a:t>Calculate </a:t>
            </a:r>
            <a:r>
              <a:rPr lang="en-CA" sz="7200" dirty="0"/>
              <a:t>wheel base </a:t>
            </a:r>
            <a:endParaRPr lang="en-CA" sz="7200" dirty="0" smtClean="0"/>
          </a:p>
          <a:p>
            <a:pPr marL="342900" indent="-342900" algn="l">
              <a:buFont typeface="+mj-lt"/>
              <a:buAutoNum type="arabicPeriod" startAt="11"/>
            </a:pPr>
            <a:r>
              <a:rPr lang="en-CA" sz="7200" dirty="0" smtClean="0"/>
              <a:t>Determine wheel track (distance between left and right wheels of main gear) in lateral axis </a:t>
            </a:r>
          </a:p>
          <a:p>
            <a:pPr algn="l"/>
            <a:endParaRPr lang="en-CA" sz="7200" dirty="0"/>
          </a:p>
        </p:txBody>
      </p:sp>
    </p:spTree>
    <p:extLst>
      <p:ext uri="{BB962C8B-B14F-4D97-AF65-F5344CB8AC3E}">
        <p14:creationId xmlns:p14="http://schemas.microsoft.com/office/powerpoint/2010/main" val="31836208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61152" y="1743159"/>
            <a:ext cx="7740501" cy="4707517"/>
          </a:xfrm>
        </p:spPr>
        <p:txBody>
          <a:bodyPr>
            <a:noAutofit/>
          </a:bodyPr>
          <a:lstStyle/>
          <a:p>
            <a:pPr marL="342900" indent="-342900" algn="l">
              <a:buFont typeface="+mj-lt"/>
              <a:buAutoNum type="arabicPeriod" startAt="12"/>
            </a:pPr>
            <a:r>
              <a:rPr lang="en-CA" sz="1800" dirty="0" smtClean="0"/>
              <a:t>Determine </a:t>
            </a:r>
            <a:r>
              <a:rPr lang="en-CA" sz="1800" dirty="0"/>
              <a:t>landing gear attachments </a:t>
            </a:r>
          </a:p>
          <a:p>
            <a:pPr marL="342900" indent="-342900" algn="l">
              <a:buFont typeface="+mj-lt"/>
              <a:buAutoNum type="arabicPeriod" startAt="12"/>
            </a:pPr>
            <a:r>
              <a:rPr lang="en-CA" sz="1800" dirty="0" smtClean="0"/>
              <a:t>If </a:t>
            </a:r>
            <a:r>
              <a:rPr lang="en-CA" sz="1800" dirty="0"/>
              <a:t>retractable, determine where the landing gear is going to be retracted (e.g. inside wing, inside fuselage) </a:t>
            </a:r>
          </a:p>
          <a:p>
            <a:pPr marL="342900" indent="-342900" algn="l">
              <a:buFont typeface="+mj-lt"/>
              <a:buAutoNum type="arabicPeriod" startAt="12"/>
            </a:pPr>
            <a:r>
              <a:rPr lang="en-CA" sz="1800" dirty="0" smtClean="0"/>
              <a:t>Determine </a:t>
            </a:r>
            <a:r>
              <a:rPr lang="en-CA" sz="1800" dirty="0"/>
              <a:t>aircraft forward and aft center of gravity when the landing gear weight is added to the aircraft weight </a:t>
            </a:r>
          </a:p>
          <a:p>
            <a:pPr marL="342900" indent="-342900" algn="l">
              <a:buFont typeface="+mj-lt"/>
              <a:buAutoNum type="arabicPeriod" startAt="12"/>
            </a:pPr>
            <a:r>
              <a:rPr lang="en-CA" sz="1800" dirty="0" smtClean="0"/>
              <a:t>Check </a:t>
            </a:r>
            <a:r>
              <a:rPr lang="en-CA" sz="1800" dirty="0"/>
              <a:t>overturn angle requirement </a:t>
            </a:r>
          </a:p>
          <a:p>
            <a:pPr marL="342900" indent="-342900" algn="l">
              <a:buFont typeface="+mj-lt"/>
              <a:buAutoNum type="arabicPeriod" startAt="12"/>
            </a:pPr>
            <a:r>
              <a:rPr lang="en-CA" sz="1800" dirty="0" smtClean="0"/>
              <a:t>Investigate </a:t>
            </a:r>
            <a:r>
              <a:rPr lang="en-CA" sz="1800" dirty="0"/>
              <a:t>structural integrity </a:t>
            </a:r>
          </a:p>
          <a:p>
            <a:pPr marL="342900" indent="-342900" algn="l">
              <a:buFont typeface="+mj-lt"/>
              <a:buAutoNum type="arabicPeriod" startAt="12"/>
            </a:pPr>
            <a:r>
              <a:rPr lang="en-CA" sz="1800" dirty="0" smtClean="0"/>
              <a:t>Investigate </a:t>
            </a:r>
            <a:r>
              <a:rPr lang="en-CA" sz="1800" dirty="0"/>
              <a:t>aircraft ground clearance requirement </a:t>
            </a:r>
          </a:p>
          <a:p>
            <a:pPr marL="342900" indent="-342900" algn="l">
              <a:buFont typeface="+mj-lt"/>
              <a:buAutoNum type="arabicPeriod" startAt="12"/>
            </a:pPr>
            <a:r>
              <a:rPr lang="en-CA" sz="1800" dirty="0" smtClean="0"/>
              <a:t>Investigate </a:t>
            </a:r>
            <a:r>
              <a:rPr lang="en-CA" sz="1800" dirty="0"/>
              <a:t>aircraft ground stability </a:t>
            </a:r>
          </a:p>
          <a:p>
            <a:pPr marL="342900" indent="-342900" algn="l">
              <a:buFont typeface="+mj-lt"/>
              <a:buAutoNum type="arabicPeriod" startAt="12"/>
            </a:pPr>
            <a:r>
              <a:rPr lang="en-CA" sz="1800" dirty="0" smtClean="0"/>
              <a:t>Investigate </a:t>
            </a:r>
            <a:r>
              <a:rPr lang="en-CA" sz="1800" dirty="0"/>
              <a:t>aircraft ground controllability </a:t>
            </a:r>
          </a:p>
          <a:p>
            <a:pPr marL="342900" indent="-342900" algn="l">
              <a:buFont typeface="+mj-lt"/>
              <a:buAutoNum type="arabicPeriod" startAt="12"/>
            </a:pPr>
            <a:r>
              <a:rPr lang="en-CA" sz="1800" dirty="0" smtClean="0"/>
              <a:t>Check </a:t>
            </a:r>
            <a:r>
              <a:rPr lang="en-CA" sz="1800" dirty="0"/>
              <a:t>other design requirements (e.g. cost, maintainability, and weight) </a:t>
            </a:r>
          </a:p>
          <a:p>
            <a:pPr marL="342900" indent="-342900" algn="l">
              <a:buFont typeface="+mj-lt"/>
              <a:buAutoNum type="arabicPeriod" startAt="12"/>
            </a:pPr>
            <a:r>
              <a:rPr lang="en-CA" sz="1800" dirty="0" smtClean="0"/>
              <a:t>If </a:t>
            </a:r>
            <a:r>
              <a:rPr lang="en-CA" sz="1800" dirty="0"/>
              <a:t>any of the design requirements is not satisfied, return to the relevant design step and recalculate the corresponding parameter </a:t>
            </a:r>
          </a:p>
        </p:txBody>
      </p:sp>
      <p:sp>
        <p:nvSpPr>
          <p:cNvPr id="5" name="Title 1"/>
          <p:cNvSpPr>
            <a:spLocks noGrp="1"/>
          </p:cNvSpPr>
          <p:nvPr>
            <p:ph type="ctrTitle"/>
          </p:nvPr>
        </p:nvSpPr>
        <p:spPr>
          <a:xfrm>
            <a:off x="586047" y="1047403"/>
            <a:ext cx="7772400" cy="599096"/>
          </a:xfrm>
        </p:spPr>
        <p:txBody>
          <a:bodyPr>
            <a:noAutofit/>
          </a:bodyPr>
          <a:lstStyle/>
          <a:p>
            <a:pPr algn="l"/>
            <a:r>
              <a:rPr lang="en-CA" sz="2800" b="1" dirty="0" smtClean="0">
                <a:solidFill>
                  <a:schemeClr val="accent1">
                    <a:lumMod val="75000"/>
                  </a:schemeClr>
                </a:solidFill>
                <a:latin typeface="+mn-lt"/>
              </a:rPr>
              <a:t>Landing Gear Design Considerations</a:t>
            </a:r>
            <a:endParaRPr lang="en-CA" sz="2800" b="1" dirty="0">
              <a:solidFill>
                <a:schemeClr val="accent1">
                  <a:lumMod val="75000"/>
                </a:schemeClr>
              </a:solidFill>
              <a:latin typeface="+mn-lt"/>
            </a:endParaRPr>
          </a:p>
        </p:txBody>
      </p:sp>
    </p:spTree>
    <p:extLst>
      <p:ext uri="{BB962C8B-B14F-4D97-AF65-F5344CB8AC3E}">
        <p14:creationId xmlns:p14="http://schemas.microsoft.com/office/powerpoint/2010/main" val="103429589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77777" y="1827447"/>
            <a:ext cx="7793665" cy="4242390"/>
          </a:xfrm>
        </p:spPr>
        <p:txBody>
          <a:bodyPr>
            <a:noAutofit/>
          </a:bodyPr>
          <a:lstStyle/>
          <a:p>
            <a:pPr marL="342900" indent="-342900" algn="l">
              <a:buFont typeface="+mj-lt"/>
              <a:buAutoNum type="arabicPeriod" startAt="22"/>
            </a:pPr>
            <a:r>
              <a:rPr lang="en-CA" sz="1800" dirty="0" smtClean="0"/>
              <a:t>If </a:t>
            </a:r>
            <a:r>
              <a:rPr lang="en-CA" sz="1800" dirty="0"/>
              <a:t>any landing gear parameters is changed, the entire landing gear needs to be revisited and revised </a:t>
            </a:r>
          </a:p>
          <a:p>
            <a:pPr marL="342900" indent="-342900" algn="l">
              <a:buFont typeface="+mj-lt"/>
              <a:buAutoNum type="arabicPeriod" startAt="22"/>
            </a:pPr>
            <a:r>
              <a:rPr lang="en-CA" sz="1800" dirty="0" smtClean="0"/>
              <a:t>Determine </a:t>
            </a:r>
            <a:r>
              <a:rPr lang="en-CA" sz="1800" dirty="0"/>
              <a:t>the load on each gear </a:t>
            </a:r>
          </a:p>
          <a:p>
            <a:pPr marL="342900" indent="-342900" algn="l">
              <a:buFont typeface="+mj-lt"/>
              <a:buAutoNum type="arabicPeriod" startAt="22"/>
            </a:pPr>
            <a:r>
              <a:rPr lang="en-CA" sz="1800" dirty="0" smtClean="0"/>
              <a:t>Size </a:t>
            </a:r>
            <a:r>
              <a:rPr lang="en-CA" sz="1800" dirty="0"/>
              <a:t>wheels and tires </a:t>
            </a:r>
          </a:p>
          <a:p>
            <a:pPr marL="342900" indent="-342900" algn="l">
              <a:buFont typeface="+mj-lt"/>
              <a:buAutoNum type="arabicPeriod" startAt="22"/>
            </a:pPr>
            <a:r>
              <a:rPr lang="en-CA" sz="1800" dirty="0" smtClean="0"/>
              <a:t>Design </a:t>
            </a:r>
            <a:r>
              <a:rPr lang="en-CA" sz="1800" dirty="0"/>
              <a:t>the struts </a:t>
            </a:r>
          </a:p>
          <a:p>
            <a:pPr marL="342900" indent="-342900" algn="l">
              <a:buFont typeface="+mj-lt"/>
              <a:buAutoNum type="arabicPeriod" startAt="22"/>
            </a:pPr>
            <a:r>
              <a:rPr lang="en-CA" sz="1800" dirty="0" smtClean="0"/>
              <a:t>Design </a:t>
            </a:r>
            <a:r>
              <a:rPr lang="en-CA" sz="1800" dirty="0"/>
              <a:t>the shock absorber </a:t>
            </a:r>
          </a:p>
          <a:p>
            <a:pPr marL="342900" indent="-342900" algn="l">
              <a:buFont typeface="+mj-lt"/>
              <a:buAutoNum type="arabicPeriod" startAt="22"/>
            </a:pPr>
            <a:r>
              <a:rPr lang="en-CA" sz="1800" dirty="0" smtClean="0"/>
              <a:t>Design </a:t>
            </a:r>
            <a:r>
              <a:rPr lang="en-CA" sz="1800" dirty="0"/>
              <a:t>gear retracting mechanism </a:t>
            </a:r>
          </a:p>
          <a:p>
            <a:pPr marL="342900" indent="-342900" algn="l">
              <a:buFont typeface="+mj-lt"/>
              <a:buAutoNum type="arabicPeriod" startAt="22"/>
            </a:pPr>
            <a:r>
              <a:rPr lang="en-CA" sz="1800" dirty="0" smtClean="0"/>
              <a:t>Optimize </a:t>
            </a:r>
            <a:endParaRPr lang="en-CA" sz="1800" dirty="0"/>
          </a:p>
          <a:p>
            <a:pPr marL="342900" indent="-342900" algn="l">
              <a:buFont typeface="+mj-lt"/>
              <a:buAutoNum type="arabicPeriod" startAt="22"/>
            </a:pPr>
            <a:r>
              <a:rPr lang="en-CA" sz="1800" dirty="0" smtClean="0"/>
              <a:t>Draw </a:t>
            </a:r>
            <a:r>
              <a:rPr lang="en-CA" sz="1800" dirty="0"/>
              <a:t>the final design for the landing gear </a:t>
            </a:r>
          </a:p>
          <a:p>
            <a:pPr algn="l"/>
            <a:r>
              <a:rPr lang="en-CA" sz="1800" dirty="0"/>
              <a:t>For other aircraft configurations (e.g. sea-plane) or other landing gear configurations (e.g. bicycle), the reader needs to revise the above-mentioned steps, and establish a revised design procedure. </a:t>
            </a:r>
          </a:p>
          <a:p>
            <a:endParaRPr lang="en-CA" sz="700" dirty="0"/>
          </a:p>
        </p:txBody>
      </p:sp>
      <p:sp>
        <p:nvSpPr>
          <p:cNvPr id="5" name="Title 1"/>
          <p:cNvSpPr>
            <a:spLocks noGrp="1"/>
          </p:cNvSpPr>
          <p:nvPr>
            <p:ph type="ctrTitle"/>
          </p:nvPr>
        </p:nvSpPr>
        <p:spPr>
          <a:xfrm>
            <a:off x="586047" y="1047403"/>
            <a:ext cx="7772400" cy="599096"/>
          </a:xfrm>
        </p:spPr>
        <p:txBody>
          <a:bodyPr>
            <a:noAutofit/>
          </a:bodyPr>
          <a:lstStyle/>
          <a:p>
            <a:pPr algn="l"/>
            <a:r>
              <a:rPr lang="en-CA" sz="2800" b="1" dirty="0" smtClean="0">
                <a:solidFill>
                  <a:schemeClr val="accent1">
                    <a:lumMod val="75000"/>
                  </a:schemeClr>
                </a:solidFill>
                <a:latin typeface="+mn-lt"/>
              </a:rPr>
              <a:t>Landing Gear Design Considerations</a:t>
            </a:r>
            <a:endParaRPr lang="en-CA" sz="2800" b="1" dirty="0">
              <a:solidFill>
                <a:schemeClr val="accent1">
                  <a:lumMod val="75000"/>
                </a:schemeClr>
              </a:solidFill>
              <a:latin typeface="+mn-lt"/>
            </a:endParaRPr>
          </a:p>
        </p:txBody>
      </p:sp>
    </p:spTree>
    <p:extLst>
      <p:ext uri="{BB962C8B-B14F-4D97-AF65-F5344CB8AC3E}">
        <p14:creationId xmlns:p14="http://schemas.microsoft.com/office/powerpoint/2010/main" val="1703358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2920" y="1122363"/>
            <a:ext cx="7969102" cy="515051"/>
          </a:xfrm>
        </p:spPr>
        <p:txBody>
          <a:bodyPr>
            <a:normAutofit/>
          </a:bodyPr>
          <a:lstStyle/>
          <a:p>
            <a:pPr algn="l"/>
            <a:r>
              <a:rPr lang="en-CA" sz="2000" b="1" dirty="0" smtClean="0">
                <a:solidFill>
                  <a:schemeClr val="accent1">
                    <a:lumMod val="75000"/>
                  </a:schemeClr>
                </a:solidFill>
                <a:latin typeface="+mn-lt"/>
              </a:rPr>
              <a:t>Did </a:t>
            </a:r>
            <a:r>
              <a:rPr lang="en-CA" sz="2000" b="1" dirty="0">
                <a:solidFill>
                  <a:schemeClr val="accent1">
                    <a:lumMod val="75000"/>
                  </a:schemeClr>
                </a:solidFill>
                <a:latin typeface="+mn-lt"/>
              </a:rPr>
              <a:t>having some exposure to weights help you in your </a:t>
            </a:r>
            <a:r>
              <a:rPr lang="en-CA" sz="2000" b="1" dirty="0" smtClean="0">
                <a:solidFill>
                  <a:schemeClr val="accent1">
                    <a:lumMod val="75000"/>
                  </a:schemeClr>
                </a:solidFill>
                <a:latin typeface="+mn-lt"/>
              </a:rPr>
              <a:t>career?</a:t>
            </a:r>
            <a:endParaRPr lang="en-CA" sz="2000" b="1" dirty="0">
              <a:solidFill>
                <a:schemeClr val="accent1">
                  <a:lumMod val="75000"/>
                </a:schemeClr>
              </a:solidFill>
              <a:latin typeface="+mn-lt"/>
            </a:endParaRPr>
          </a:p>
        </p:txBody>
      </p:sp>
      <p:sp>
        <p:nvSpPr>
          <p:cNvPr id="3" name="Subtitle 2"/>
          <p:cNvSpPr>
            <a:spLocks noGrp="1"/>
          </p:cNvSpPr>
          <p:nvPr>
            <p:ph type="subTitle" idx="1"/>
          </p:nvPr>
        </p:nvSpPr>
        <p:spPr>
          <a:xfrm>
            <a:off x="935666" y="1765004"/>
            <a:ext cx="7416209" cy="4295553"/>
          </a:xfrm>
        </p:spPr>
        <p:txBody>
          <a:bodyPr>
            <a:normAutofit/>
          </a:bodyPr>
          <a:lstStyle/>
          <a:p>
            <a:pPr algn="l"/>
            <a:r>
              <a:rPr lang="en-CA" sz="2600" dirty="0" smtClean="0"/>
              <a:t>“</a:t>
            </a:r>
            <a:r>
              <a:rPr lang="en-CA" sz="1800" i="1" dirty="0" smtClean="0"/>
              <a:t>I </a:t>
            </a:r>
            <a:r>
              <a:rPr lang="en-CA" sz="1800" i="1" dirty="0"/>
              <a:t>finished my PhD in 2013 and have been working at Oxford University since then as a postdoctoral researcher in gas turbine aerodynamics &amp; heat transfer</a:t>
            </a:r>
            <a:r>
              <a:rPr lang="en-CA" sz="1800" i="1" dirty="0" smtClean="0"/>
              <a:t>.” </a:t>
            </a:r>
            <a:endParaRPr lang="en-CA" sz="1800" i="1" dirty="0"/>
          </a:p>
          <a:p>
            <a:pPr algn="l"/>
            <a:endParaRPr lang="en-CA" sz="1800" i="1" dirty="0" smtClean="0"/>
          </a:p>
          <a:p>
            <a:pPr algn="l"/>
            <a:r>
              <a:rPr lang="en-CA" sz="1800" i="1" dirty="0" smtClean="0"/>
              <a:t>“Having </a:t>
            </a:r>
            <a:r>
              <a:rPr lang="en-CA" sz="1800" i="1" dirty="0"/>
              <a:t>exposure to weights emphasised how important a good mass properties analysis is to the design process because of the key relationship between weight and fuel consumption. This is something we're taught in theory but I didn't realise the extent of it until I worked in the field where every individual component in every sub-assembly adds up! Having that perspective early on has helped me become a better engineer over the years</a:t>
            </a:r>
            <a:r>
              <a:rPr lang="en-CA" sz="1800" i="1" dirty="0" smtClean="0"/>
              <a:t>.”</a:t>
            </a:r>
          </a:p>
          <a:p>
            <a:pPr algn="l"/>
            <a:r>
              <a:rPr lang="en-CA" sz="1800" i="1" dirty="0"/>
              <a:t> </a:t>
            </a:r>
            <a:r>
              <a:rPr lang="en-CA" sz="2600" b="1" i="1" dirty="0" err="1" smtClean="0"/>
              <a:t>Priyanka</a:t>
            </a:r>
            <a:r>
              <a:rPr lang="en-CA" sz="2600" b="1" i="1" dirty="0" smtClean="0"/>
              <a:t> </a:t>
            </a:r>
            <a:r>
              <a:rPr lang="en-CA" sz="2600" b="1" i="1" dirty="0" err="1" smtClean="0"/>
              <a:t>Dhopade</a:t>
            </a:r>
            <a:r>
              <a:rPr lang="en-CA" sz="2600" b="1" i="1" dirty="0" smtClean="0"/>
              <a:t> – RIADI Student</a:t>
            </a:r>
            <a:endParaRPr lang="en-CA" sz="2600" b="1" i="1" dirty="0"/>
          </a:p>
          <a:p>
            <a:pPr algn="l"/>
            <a:endParaRPr lang="en-CA" sz="2600" dirty="0" smtClean="0"/>
          </a:p>
          <a:p>
            <a:pPr algn="l"/>
            <a:endParaRPr lang="en-CA" sz="2600" dirty="0"/>
          </a:p>
          <a:p>
            <a:pPr algn="l"/>
            <a:endParaRPr lang="en-CA" sz="2600" dirty="0" smtClean="0"/>
          </a:p>
          <a:p>
            <a:endParaRPr lang="en-CA" dirty="0"/>
          </a:p>
        </p:txBody>
      </p:sp>
    </p:spTree>
    <p:extLst>
      <p:ext uri="{BB962C8B-B14F-4D97-AF65-F5344CB8AC3E}">
        <p14:creationId xmlns:p14="http://schemas.microsoft.com/office/powerpoint/2010/main" val="375476172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91115" y="1765004"/>
            <a:ext cx="8016949" cy="4593266"/>
          </a:xfrm>
        </p:spPr>
        <p:txBody>
          <a:bodyPr>
            <a:noAutofit/>
          </a:bodyPr>
          <a:lstStyle/>
          <a:p>
            <a:pPr algn="l">
              <a:lnSpc>
                <a:spcPct val="100000"/>
              </a:lnSpc>
            </a:pPr>
            <a:r>
              <a:rPr lang="en-US" sz="1800" i="1" dirty="0" smtClean="0"/>
              <a:t>“I </a:t>
            </a:r>
            <a:r>
              <a:rPr lang="en-US" sz="1800" i="1" dirty="0"/>
              <a:t>was </a:t>
            </a:r>
            <a:r>
              <a:rPr lang="en-US" sz="1800" i="1" dirty="0" smtClean="0"/>
              <a:t>most </a:t>
            </a:r>
            <a:r>
              <a:rPr lang="en-US" sz="1800" i="1" dirty="0"/>
              <a:t>surprised at </a:t>
            </a:r>
            <a:r>
              <a:rPr lang="en-US" sz="1800" i="1" dirty="0" smtClean="0"/>
              <a:t>how </a:t>
            </a:r>
            <a:r>
              <a:rPr lang="en-US" sz="1800" i="1" dirty="0"/>
              <a:t>important a mass properties engineer is within a given engineering program. This becomes most apparent in aerospace applications where the reduction of mass and the control of aircraft/spacecraft CG helps produce end-products with high levels of performance. </a:t>
            </a:r>
            <a:r>
              <a:rPr lang="en-US" sz="1800" i="1" dirty="0" smtClean="0"/>
              <a:t>While </a:t>
            </a:r>
            <a:r>
              <a:rPr lang="en-US" sz="1800" i="1" dirty="0"/>
              <a:t>at MBD the typical tasks ranged from weekly communications with suppliers, onsite weigh inspections and the control of a mass properties spreadsheet that </a:t>
            </a:r>
            <a:r>
              <a:rPr lang="en-US" sz="1800" i="1" dirty="0" smtClean="0"/>
              <a:t>included </a:t>
            </a:r>
            <a:r>
              <a:rPr lang="en-US" sz="1800" i="1" dirty="0"/>
              <a:t>everything from the top level product down to the paint, nuts and bolts. Mass properties engineers have the unique opportunity to become very familiar with the product from a top-down perspective which was very beneficial for me as a student and allowed me </a:t>
            </a:r>
            <a:r>
              <a:rPr lang="en-US" sz="1800" i="1" dirty="0" smtClean="0"/>
              <a:t>(understand)  the </a:t>
            </a:r>
            <a:r>
              <a:rPr lang="en-US" sz="1800" i="1" dirty="0"/>
              <a:t>basic operation and overall design of landing gears</a:t>
            </a:r>
            <a:r>
              <a:rPr lang="en-US" sz="1800" i="1" dirty="0" smtClean="0"/>
              <a:t>.”</a:t>
            </a:r>
          </a:p>
          <a:p>
            <a:pPr algn="l">
              <a:lnSpc>
                <a:spcPct val="100000"/>
              </a:lnSpc>
            </a:pPr>
            <a:endParaRPr lang="en-CA" sz="1800" i="1" dirty="0"/>
          </a:p>
        </p:txBody>
      </p:sp>
      <p:sp>
        <p:nvSpPr>
          <p:cNvPr id="5" name="Title 1"/>
          <p:cNvSpPr>
            <a:spLocks noGrp="1"/>
          </p:cNvSpPr>
          <p:nvPr>
            <p:ph type="ctrTitle"/>
          </p:nvPr>
        </p:nvSpPr>
        <p:spPr>
          <a:xfrm>
            <a:off x="502920" y="1122363"/>
            <a:ext cx="7969102" cy="515051"/>
          </a:xfrm>
        </p:spPr>
        <p:txBody>
          <a:bodyPr>
            <a:normAutofit/>
          </a:bodyPr>
          <a:lstStyle/>
          <a:p>
            <a:pPr algn="l"/>
            <a:r>
              <a:rPr lang="en-CA" sz="2000" b="1" dirty="0" smtClean="0">
                <a:solidFill>
                  <a:schemeClr val="accent1">
                    <a:lumMod val="75000"/>
                  </a:schemeClr>
                </a:solidFill>
                <a:latin typeface="+mn-lt"/>
              </a:rPr>
              <a:t>Did </a:t>
            </a:r>
            <a:r>
              <a:rPr lang="en-CA" sz="2000" b="1" dirty="0">
                <a:solidFill>
                  <a:schemeClr val="accent1">
                    <a:lumMod val="75000"/>
                  </a:schemeClr>
                </a:solidFill>
                <a:latin typeface="+mn-lt"/>
              </a:rPr>
              <a:t>having some exposure to weights help you in your </a:t>
            </a:r>
            <a:r>
              <a:rPr lang="en-CA" sz="2000" b="1" dirty="0" smtClean="0">
                <a:solidFill>
                  <a:schemeClr val="accent1">
                    <a:lumMod val="75000"/>
                  </a:schemeClr>
                </a:solidFill>
                <a:latin typeface="+mn-lt"/>
              </a:rPr>
              <a:t>career?</a:t>
            </a:r>
            <a:endParaRPr lang="en-CA" sz="2000" b="1" dirty="0">
              <a:solidFill>
                <a:schemeClr val="accent1">
                  <a:lumMod val="75000"/>
                </a:schemeClr>
              </a:solidFill>
              <a:latin typeface="+mn-lt"/>
            </a:endParaRPr>
          </a:p>
        </p:txBody>
      </p:sp>
    </p:spTree>
    <p:extLst>
      <p:ext uri="{BB962C8B-B14F-4D97-AF65-F5344CB8AC3E}">
        <p14:creationId xmlns:p14="http://schemas.microsoft.com/office/powerpoint/2010/main" val="251957058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81149" y="1712423"/>
            <a:ext cx="7529203" cy="4178014"/>
          </a:xfrm>
        </p:spPr>
        <p:txBody>
          <a:bodyPr>
            <a:normAutofit/>
          </a:bodyPr>
          <a:lstStyle/>
          <a:p>
            <a:pPr algn="l"/>
            <a:r>
              <a:rPr lang="en-US" sz="1800" i="1" dirty="0" smtClean="0"/>
              <a:t>“Generally</a:t>
            </a:r>
            <a:r>
              <a:rPr lang="en-US" sz="1800" i="1" dirty="0"/>
              <a:t>, working in mass properties has improved my attention to detail when dealing with the design of an engineering product. I have applied the use of mass properties </a:t>
            </a:r>
            <a:r>
              <a:rPr lang="en-US" sz="1800" i="1" dirty="0" smtClean="0"/>
              <a:t>spreadsheets </a:t>
            </a:r>
            <a:r>
              <a:rPr lang="en-US" sz="1800" i="1" dirty="0"/>
              <a:t>to all projects since leaving my internship and by doing so am readily able to provide frequent mass properties updates to team members who require such data for product integration and even, in some cases, load </a:t>
            </a:r>
            <a:r>
              <a:rPr lang="en-US" sz="1800" i="1" dirty="0" smtClean="0"/>
              <a:t>calculations. </a:t>
            </a:r>
            <a:r>
              <a:rPr lang="en-US" sz="1800" i="1" dirty="0"/>
              <a:t>Going forward in my career, be it in mass properties or otherwise, the basic fundamental skills I learned while working in this field have provided me with the tools to succeed in </a:t>
            </a:r>
            <a:r>
              <a:rPr lang="en-US" sz="1800" i="1" dirty="0" smtClean="0"/>
              <a:t>engineering </a:t>
            </a:r>
            <a:r>
              <a:rPr lang="en-US" sz="1800" i="1" dirty="0"/>
              <a:t>design and analysis</a:t>
            </a:r>
            <a:r>
              <a:rPr lang="en-US" sz="1800" i="1" dirty="0" smtClean="0"/>
              <a:t>.”</a:t>
            </a:r>
            <a:endParaRPr lang="en-US" sz="1800" i="1" dirty="0"/>
          </a:p>
          <a:p>
            <a:pPr algn="l"/>
            <a:r>
              <a:rPr lang="en-CA" b="1" i="1" dirty="0" smtClean="0"/>
              <a:t>Graeme </a:t>
            </a:r>
            <a:r>
              <a:rPr lang="en-CA" b="1" i="1" dirty="0" err="1"/>
              <a:t>Klim</a:t>
            </a:r>
            <a:r>
              <a:rPr lang="en-CA" b="1" i="1" dirty="0"/>
              <a:t> – </a:t>
            </a:r>
            <a:r>
              <a:rPr lang="en-CA" b="1" i="1" dirty="0" smtClean="0"/>
              <a:t>Ryerson Aerospace Co-op </a:t>
            </a:r>
            <a:r>
              <a:rPr lang="en-CA" b="1" i="1" dirty="0"/>
              <a:t>Student</a:t>
            </a:r>
          </a:p>
          <a:p>
            <a:endParaRPr lang="en-CA" dirty="0"/>
          </a:p>
        </p:txBody>
      </p:sp>
    </p:spTree>
    <p:extLst>
      <p:ext uri="{BB962C8B-B14F-4D97-AF65-F5344CB8AC3E}">
        <p14:creationId xmlns:p14="http://schemas.microsoft.com/office/powerpoint/2010/main" val="39505456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0676" y="1178169"/>
            <a:ext cx="8836270" cy="461665"/>
          </a:xfrm>
          <a:prstGeom prst="rect">
            <a:avLst/>
          </a:prstGeom>
          <a:noFill/>
        </p:spPr>
        <p:txBody>
          <a:bodyPr wrap="square" rtlCol="0">
            <a:spAutoFit/>
          </a:bodyPr>
          <a:lstStyle/>
          <a:p>
            <a:r>
              <a:rPr lang="en-US" sz="2400" b="1" dirty="0" smtClean="0">
                <a:solidFill>
                  <a:schemeClr val="accent1">
                    <a:lumMod val="75000"/>
                  </a:schemeClr>
                </a:solidFill>
              </a:rPr>
              <a:t>Basic Weight Definitions</a:t>
            </a:r>
            <a:endParaRPr lang="en-US" sz="2400" b="1" dirty="0">
              <a:solidFill>
                <a:schemeClr val="accent1">
                  <a:lumMod val="75000"/>
                </a:schemeClr>
              </a:solidFill>
            </a:endParaRPr>
          </a:p>
        </p:txBody>
      </p:sp>
      <p:sp>
        <p:nvSpPr>
          <p:cNvPr id="14" name="Rectangle 2"/>
          <p:cNvSpPr>
            <a:spLocks noChangeArrowheads="1"/>
          </p:cNvSpPr>
          <p:nvPr/>
        </p:nvSpPr>
        <p:spPr bwMode="auto">
          <a:xfrm>
            <a:off x="8003181" y="4919492"/>
            <a:ext cx="922337" cy="1778739"/>
          </a:xfrm>
          <a:prstGeom prst="rect">
            <a:avLst/>
          </a:prstGeom>
          <a:solidFill>
            <a:srgbClr val="99CCFF">
              <a:alpha val="70195"/>
            </a:srgbClr>
          </a:solidFill>
          <a:ln w="9525">
            <a:solidFill>
              <a:schemeClr val="tx1"/>
            </a:solidFill>
            <a:miter lim="800000"/>
            <a:headEnd/>
            <a:tailEnd/>
          </a:ln>
        </p:spPr>
        <p:txBody>
          <a:bodyPr wrap="none" anchor="ctr"/>
          <a:lstStyle/>
          <a:p>
            <a:pPr algn="r"/>
            <a:endParaRPr lang="en-US" dirty="0"/>
          </a:p>
        </p:txBody>
      </p:sp>
      <p:sp>
        <p:nvSpPr>
          <p:cNvPr id="15" name="TextBox 14"/>
          <p:cNvSpPr txBox="1"/>
          <p:nvPr/>
        </p:nvSpPr>
        <p:spPr>
          <a:xfrm>
            <a:off x="131194" y="5386930"/>
            <a:ext cx="6564509" cy="830997"/>
          </a:xfrm>
          <a:prstGeom prst="rect">
            <a:avLst/>
          </a:prstGeom>
          <a:noFill/>
        </p:spPr>
        <p:txBody>
          <a:bodyPr wrap="square" rtlCol="0">
            <a:spAutoFit/>
          </a:bodyPr>
          <a:lstStyle/>
          <a:p>
            <a:pPr>
              <a:spcAft>
                <a:spcPts val="600"/>
              </a:spcAft>
            </a:pPr>
            <a:r>
              <a:rPr lang="en-US" sz="1600" u="sng" dirty="0" smtClean="0"/>
              <a:t>Normal Operating Gross Weight (NOGW)</a:t>
            </a:r>
            <a:r>
              <a:rPr lang="en-US" sz="1600" dirty="0" smtClean="0"/>
              <a:t> – aka Loaded Weight, this is the gross weight for an average real world flight (Example: Airliner at 85% payload, fuel for half range; Fighter with internal fuel and training rounds).</a:t>
            </a:r>
            <a:endParaRPr lang="en-US" sz="1600" dirty="0"/>
          </a:p>
        </p:txBody>
      </p:sp>
      <p:sp>
        <p:nvSpPr>
          <p:cNvPr id="17" name="TextBox 16"/>
          <p:cNvSpPr txBox="1"/>
          <p:nvPr/>
        </p:nvSpPr>
        <p:spPr>
          <a:xfrm>
            <a:off x="140676" y="1692505"/>
            <a:ext cx="8836270" cy="584775"/>
          </a:xfrm>
          <a:prstGeom prst="rect">
            <a:avLst/>
          </a:prstGeom>
          <a:noFill/>
        </p:spPr>
        <p:txBody>
          <a:bodyPr wrap="square" rtlCol="0">
            <a:spAutoFit/>
          </a:bodyPr>
          <a:lstStyle/>
          <a:p>
            <a:pPr>
              <a:spcAft>
                <a:spcPts val="600"/>
              </a:spcAft>
            </a:pPr>
            <a:r>
              <a:rPr lang="en-US" sz="1600" u="sng" dirty="0" smtClean="0"/>
              <a:t>Operational Empty Weight (OEW)</a:t>
            </a:r>
            <a:r>
              <a:rPr lang="en-US" sz="1600" dirty="0" smtClean="0"/>
              <a:t> – </a:t>
            </a:r>
            <a:r>
              <a:rPr lang="en-US" sz="1600" dirty="0"/>
              <a:t>Weight of </a:t>
            </a:r>
            <a:r>
              <a:rPr lang="en-US" sz="1600" dirty="0" smtClean="0"/>
              <a:t>structure</a:t>
            </a:r>
            <a:r>
              <a:rPr lang="en-US" sz="1600" dirty="0"/>
              <a:t>, power plant, furnishings, </a:t>
            </a:r>
            <a:r>
              <a:rPr lang="en-US" sz="1600" dirty="0" smtClean="0"/>
              <a:t>and systems</a:t>
            </a:r>
            <a:r>
              <a:rPr lang="en-US" sz="1600" dirty="0"/>
              <a:t>, </a:t>
            </a:r>
            <a:r>
              <a:rPr lang="en-US" sz="1600" dirty="0" smtClean="0"/>
              <a:t>plus standard </a:t>
            </a:r>
            <a:r>
              <a:rPr lang="en-US" sz="1600" dirty="0"/>
              <a:t>and operational items </a:t>
            </a:r>
            <a:r>
              <a:rPr lang="en-US" sz="1600" dirty="0" smtClean="0"/>
              <a:t>(personnel</a:t>
            </a:r>
            <a:r>
              <a:rPr lang="en-US" sz="1600" dirty="0"/>
              <a:t>, equipment, and supplies necessary to operate the aircraft). </a:t>
            </a:r>
          </a:p>
        </p:txBody>
      </p:sp>
      <p:sp>
        <p:nvSpPr>
          <p:cNvPr id="18" name="Text Box 13"/>
          <p:cNvSpPr txBox="1">
            <a:spLocks noChangeArrowheads="1"/>
          </p:cNvSpPr>
          <p:nvPr/>
        </p:nvSpPr>
        <p:spPr bwMode="auto">
          <a:xfrm>
            <a:off x="8133465" y="5470307"/>
            <a:ext cx="661766" cy="338554"/>
          </a:xfrm>
          <a:prstGeom prst="rect">
            <a:avLst/>
          </a:prstGeom>
          <a:noFill/>
          <a:ln w="9525">
            <a:noFill/>
            <a:miter lim="800000"/>
            <a:headEnd/>
            <a:tailEnd/>
          </a:ln>
        </p:spPr>
        <p:txBody>
          <a:bodyPr wrap="square">
            <a:spAutoFit/>
          </a:bodyPr>
          <a:lstStyle/>
          <a:p>
            <a:pPr algn="ctr">
              <a:spcBef>
                <a:spcPct val="50000"/>
              </a:spcBef>
            </a:pPr>
            <a:r>
              <a:rPr lang="en-US" sz="1600" dirty="0" smtClean="0"/>
              <a:t>MEW</a:t>
            </a:r>
            <a:endParaRPr lang="en-US" sz="1600" dirty="0"/>
          </a:p>
        </p:txBody>
      </p:sp>
      <p:sp>
        <p:nvSpPr>
          <p:cNvPr id="19" name="Rectangle 2"/>
          <p:cNvSpPr>
            <a:spLocks noChangeArrowheads="1"/>
          </p:cNvSpPr>
          <p:nvPr/>
        </p:nvSpPr>
        <p:spPr bwMode="auto">
          <a:xfrm>
            <a:off x="8003180" y="4582632"/>
            <a:ext cx="922337" cy="336859"/>
          </a:xfrm>
          <a:prstGeom prst="rect">
            <a:avLst/>
          </a:prstGeom>
          <a:solidFill>
            <a:schemeClr val="bg1">
              <a:lumMod val="85000"/>
              <a:alpha val="70195"/>
            </a:schemeClr>
          </a:solidFill>
          <a:ln w="9525">
            <a:solidFill>
              <a:schemeClr val="tx1"/>
            </a:solidFill>
            <a:miter lim="800000"/>
            <a:headEnd/>
            <a:tailEnd/>
          </a:ln>
        </p:spPr>
        <p:txBody>
          <a:bodyPr wrap="none" anchor="ctr"/>
          <a:lstStyle/>
          <a:p>
            <a:pPr algn="r"/>
            <a:endParaRPr lang="en-US" dirty="0"/>
          </a:p>
        </p:txBody>
      </p:sp>
      <p:sp>
        <p:nvSpPr>
          <p:cNvPr id="20" name="Text Box 13"/>
          <p:cNvSpPr txBox="1">
            <a:spLocks noChangeArrowheads="1"/>
          </p:cNvSpPr>
          <p:nvPr/>
        </p:nvSpPr>
        <p:spPr bwMode="auto">
          <a:xfrm>
            <a:off x="8133465" y="4582631"/>
            <a:ext cx="661766" cy="338554"/>
          </a:xfrm>
          <a:prstGeom prst="rect">
            <a:avLst/>
          </a:prstGeom>
          <a:noFill/>
          <a:ln w="9525">
            <a:noFill/>
            <a:miter lim="800000"/>
            <a:headEnd/>
            <a:tailEnd/>
          </a:ln>
        </p:spPr>
        <p:txBody>
          <a:bodyPr wrap="square">
            <a:spAutoFit/>
          </a:bodyPr>
          <a:lstStyle/>
          <a:p>
            <a:pPr algn="ctr">
              <a:spcBef>
                <a:spcPct val="50000"/>
              </a:spcBef>
            </a:pPr>
            <a:r>
              <a:rPr lang="en-US" sz="1600" dirty="0" smtClean="0"/>
              <a:t>S&amp;O</a:t>
            </a:r>
            <a:endParaRPr lang="en-US" sz="1600" dirty="0"/>
          </a:p>
        </p:txBody>
      </p:sp>
      <p:cxnSp>
        <p:nvCxnSpPr>
          <p:cNvPr id="3" name="Straight Arrow Connector 2"/>
          <p:cNvCxnSpPr/>
          <p:nvPr/>
        </p:nvCxnSpPr>
        <p:spPr>
          <a:xfrm flipV="1">
            <a:off x="7417042" y="4580937"/>
            <a:ext cx="520995" cy="15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8" name="Text Box 13"/>
          <p:cNvSpPr txBox="1">
            <a:spLocks noChangeArrowheads="1"/>
          </p:cNvSpPr>
          <p:nvPr/>
        </p:nvSpPr>
        <p:spPr bwMode="auto">
          <a:xfrm>
            <a:off x="6755276" y="4412507"/>
            <a:ext cx="661766" cy="338554"/>
          </a:xfrm>
          <a:prstGeom prst="rect">
            <a:avLst/>
          </a:prstGeom>
          <a:noFill/>
          <a:ln w="9525">
            <a:noFill/>
            <a:miter lim="800000"/>
            <a:headEnd/>
            <a:tailEnd/>
          </a:ln>
        </p:spPr>
        <p:txBody>
          <a:bodyPr wrap="square">
            <a:spAutoFit/>
          </a:bodyPr>
          <a:lstStyle/>
          <a:p>
            <a:pPr algn="ctr">
              <a:spcBef>
                <a:spcPct val="50000"/>
              </a:spcBef>
            </a:pPr>
            <a:r>
              <a:rPr lang="en-US" sz="1600" b="1" dirty="0" smtClean="0">
                <a:solidFill>
                  <a:srgbClr val="000099"/>
                </a:solidFill>
              </a:rPr>
              <a:t>OEW</a:t>
            </a:r>
            <a:endParaRPr lang="en-US" sz="1600" b="1" dirty="0">
              <a:solidFill>
                <a:srgbClr val="000099"/>
              </a:solidFill>
            </a:endParaRPr>
          </a:p>
        </p:txBody>
      </p:sp>
      <p:sp>
        <p:nvSpPr>
          <p:cNvPr id="30" name="Rectangle 4"/>
          <p:cNvSpPr>
            <a:spLocks noChangeArrowheads="1"/>
          </p:cNvSpPr>
          <p:nvPr/>
        </p:nvSpPr>
        <p:spPr bwMode="auto">
          <a:xfrm>
            <a:off x="8003180" y="3891516"/>
            <a:ext cx="922337" cy="689421"/>
          </a:xfrm>
          <a:prstGeom prst="rect">
            <a:avLst/>
          </a:prstGeom>
          <a:solidFill>
            <a:srgbClr val="CCFFCC"/>
          </a:solidFill>
          <a:ln w="9525">
            <a:solidFill>
              <a:schemeClr val="tx1"/>
            </a:solidFill>
            <a:miter lim="800000"/>
            <a:headEnd/>
            <a:tailEnd/>
          </a:ln>
        </p:spPr>
        <p:txBody>
          <a:bodyPr wrap="none" anchor="ctr"/>
          <a:lstStyle/>
          <a:p>
            <a:pPr algn="r"/>
            <a:endParaRPr lang="en-US" dirty="0"/>
          </a:p>
        </p:txBody>
      </p:sp>
      <p:sp>
        <p:nvSpPr>
          <p:cNvPr id="31" name="Text Box 13"/>
          <p:cNvSpPr txBox="1">
            <a:spLocks noChangeArrowheads="1"/>
          </p:cNvSpPr>
          <p:nvPr/>
        </p:nvSpPr>
        <p:spPr bwMode="auto">
          <a:xfrm>
            <a:off x="8003179" y="4030122"/>
            <a:ext cx="922338" cy="338554"/>
          </a:xfrm>
          <a:prstGeom prst="rect">
            <a:avLst/>
          </a:prstGeom>
          <a:noFill/>
          <a:ln w="9525">
            <a:noFill/>
            <a:miter lim="800000"/>
            <a:headEnd/>
            <a:tailEnd/>
          </a:ln>
        </p:spPr>
        <p:txBody>
          <a:bodyPr wrap="square">
            <a:spAutoFit/>
          </a:bodyPr>
          <a:lstStyle/>
          <a:p>
            <a:pPr algn="ctr">
              <a:spcBef>
                <a:spcPct val="50000"/>
              </a:spcBef>
            </a:pPr>
            <a:r>
              <a:rPr lang="en-US" sz="1600" dirty="0" smtClean="0"/>
              <a:t>Payload</a:t>
            </a:r>
            <a:endParaRPr lang="en-US" sz="1600" dirty="0"/>
          </a:p>
        </p:txBody>
      </p:sp>
      <p:cxnSp>
        <p:nvCxnSpPr>
          <p:cNvPr id="34" name="Straight Arrow Connector 33"/>
          <p:cNvCxnSpPr/>
          <p:nvPr/>
        </p:nvCxnSpPr>
        <p:spPr>
          <a:xfrm flipV="1">
            <a:off x="7417042" y="3891516"/>
            <a:ext cx="520995" cy="15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5" name="Text Box 13"/>
          <p:cNvSpPr txBox="1">
            <a:spLocks noChangeArrowheads="1"/>
          </p:cNvSpPr>
          <p:nvPr/>
        </p:nvSpPr>
        <p:spPr bwMode="auto">
          <a:xfrm>
            <a:off x="6705187" y="3730035"/>
            <a:ext cx="761944" cy="338554"/>
          </a:xfrm>
          <a:prstGeom prst="rect">
            <a:avLst/>
          </a:prstGeom>
          <a:noFill/>
          <a:ln w="9525">
            <a:noFill/>
            <a:miter lim="800000"/>
            <a:headEnd/>
            <a:tailEnd/>
          </a:ln>
        </p:spPr>
        <p:txBody>
          <a:bodyPr wrap="square">
            <a:spAutoFit/>
          </a:bodyPr>
          <a:lstStyle/>
          <a:p>
            <a:pPr algn="ctr">
              <a:spcBef>
                <a:spcPct val="50000"/>
              </a:spcBef>
            </a:pPr>
            <a:r>
              <a:rPr lang="en-US" sz="1600" b="1" dirty="0" smtClean="0">
                <a:solidFill>
                  <a:srgbClr val="000099"/>
                </a:solidFill>
              </a:rPr>
              <a:t>MZFW</a:t>
            </a:r>
            <a:endParaRPr lang="en-US" sz="1600" b="1" dirty="0">
              <a:solidFill>
                <a:srgbClr val="000099"/>
              </a:solidFill>
            </a:endParaRPr>
          </a:p>
        </p:txBody>
      </p:sp>
      <p:sp>
        <p:nvSpPr>
          <p:cNvPr id="47" name="Rectangle 4"/>
          <p:cNvSpPr>
            <a:spLocks noChangeArrowheads="1"/>
          </p:cNvSpPr>
          <p:nvPr/>
        </p:nvSpPr>
        <p:spPr bwMode="auto">
          <a:xfrm>
            <a:off x="8003180" y="2860522"/>
            <a:ext cx="922337" cy="1029299"/>
          </a:xfrm>
          <a:prstGeom prst="rect">
            <a:avLst/>
          </a:prstGeom>
          <a:solidFill>
            <a:schemeClr val="accent6">
              <a:lumMod val="40000"/>
              <a:lumOff val="60000"/>
            </a:schemeClr>
          </a:solidFill>
          <a:ln w="9525">
            <a:solidFill>
              <a:schemeClr val="tx1"/>
            </a:solidFill>
            <a:miter lim="800000"/>
            <a:headEnd/>
            <a:tailEnd/>
          </a:ln>
        </p:spPr>
        <p:txBody>
          <a:bodyPr wrap="none" anchor="ctr"/>
          <a:lstStyle/>
          <a:p>
            <a:pPr algn="r"/>
            <a:endParaRPr lang="en-US" dirty="0"/>
          </a:p>
        </p:txBody>
      </p:sp>
      <p:sp>
        <p:nvSpPr>
          <p:cNvPr id="48" name="Text Box 13"/>
          <p:cNvSpPr txBox="1">
            <a:spLocks noChangeArrowheads="1"/>
          </p:cNvSpPr>
          <p:nvPr/>
        </p:nvSpPr>
        <p:spPr bwMode="auto">
          <a:xfrm>
            <a:off x="8003179" y="3171423"/>
            <a:ext cx="922338" cy="338554"/>
          </a:xfrm>
          <a:prstGeom prst="rect">
            <a:avLst/>
          </a:prstGeom>
          <a:noFill/>
          <a:ln w="9525">
            <a:noFill/>
            <a:miter lim="800000"/>
            <a:headEnd/>
            <a:tailEnd/>
          </a:ln>
        </p:spPr>
        <p:txBody>
          <a:bodyPr wrap="square">
            <a:spAutoFit/>
          </a:bodyPr>
          <a:lstStyle/>
          <a:p>
            <a:pPr algn="ctr">
              <a:spcBef>
                <a:spcPct val="50000"/>
              </a:spcBef>
            </a:pPr>
            <a:r>
              <a:rPr lang="en-US" sz="1600" dirty="0" smtClean="0"/>
              <a:t>Fuel</a:t>
            </a:r>
            <a:endParaRPr lang="en-US" sz="1600" dirty="0"/>
          </a:p>
        </p:txBody>
      </p:sp>
      <p:cxnSp>
        <p:nvCxnSpPr>
          <p:cNvPr id="49" name="Straight Arrow Connector 48"/>
          <p:cNvCxnSpPr/>
          <p:nvPr/>
        </p:nvCxnSpPr>
        <p:spPr>
          <a:xfrm flipV="1">
            <a:off x="7417041" y="2867474"/>
            <a:ext cx="520995" cy="15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0" name="Text Box 13"/>
          <p:cNvSpPr txBox="1">
            <a:spLocks noChangeArrowheads="1"/>
          </p:cNvSpPr>
          <p:nvPr/>
        </p:nvSpPr>
        <p:spPr bwMode="auto">
          <a:xfrm>
            <a:off x="6624084" y="2701919"/>
            <a:ext cx="843047" cy="338554"/>
          </a:xfrm>
          <a:prstGeom prst="rect">
            <a:avLst/>
          </a:prstGeom>
          <a:noFill/>
          <a:ln w="9525">
            <a:noFill/>
            <a:miter lim="800000"/>
            <a:headEnd/>
            <a:tailEnd/>
          </a:ln>
        </p:spPr>
        <p:txBody>
          <a:bodyPr wrap="square">
            <a:spAutoFit/>
          </a:bodyPr>
          <a:lstStyle/>
          <a:p>
            <a:pPr algn="ctr">
              <a:spcBef>
                <a:spcPct val="50000"/>
              </a:spcBef>
            </a:pPr>
            <a:r>
              <a:rPr lang="en-US" sz="1600" b="1" dirty="0" smtClean="0">
                <a:solidFill>
                  <a:srgbClr val="000099"/>
                </a:solidFill>
              </a:rPr>
              <a:t>MTOW</a:t>
            </a:r>
            <a:endParaRPr lang="en-US" sz="1600" b="1" dirty="0">
              <a:solidFill>
                <a:srgbClr val="000099"/>
              </a:solidFill>
            </a:endParaRPr>
          </a:p>
        </p:txBody>
      </p:sp>
      <p:sp>
        <p:nvSpPr>
          <p:cNvPr id="51" name="TextBox 50"/>
          <p:cNvSpPr txBox="1"/>
          <p:nvPr/>
        </p:nvSpPr>
        <p:spPr>
          <a:xfrm>
            <a:off x="140675" y="3072876"/>
            <a:ext cx="6614600" cy="830997"/>
          </a:xfrm>
          <a:prstGeom prst="rect">
            <a:avLst/>
          </a:prstGeom>
          <a:noFill/>
        </p:spPr>
        <p:txBody>
          <a:bodyPr wrap="square" rtlCol="0">
            <a:spAutoFit/>
          </a:bodyPr>
          <a:lstStyle/>
          <a:p>
            <a:pPr>
              <a:spcAft>
                <a:spcPts val="600"/>
              </a:spcAft>
            </a:pPr>
            <a:r>
              <a:rPr lang="en-US" sz="1600" u="sng" dirty="0" smtClean="0"/>
              <a:t>Maximum Zero Fuel Weight (MZFW)</a:t>
            </a:r>
            <a:r>
              <a:rPr lang="en-US" sz="1600" dirty="0" smtClean="0"/>
              <a:t> – Maximum </a:t>
            </a:r>
            <a:r>
              <a:rPr lang="en-US" sz="1600" dirty="0"/>
              <a:t>weight allowed before usable fuel </a:t>
            </a:r>
            <a:r>
              <a:rPr lang="en-US" sz="1600" dirty="0" smtClean="0"/>
              <a:t>must </a:t>
            </a:r>
            <a:r>
              <a:rPr lang="en-US" sz="1600" dirty="0"/>
              <a:t>be loaded in defined sections of the aircraft as limited by strength and airworthiness requirements. </a:t>
            </a:r>
          </a:p>
        </p:txBody>
      </p:sp>
      <p:sp>
        <p:nvSpPr>
          <p:cNvPr id="52" name="TextBox 51"/>
          <p:cNvSpPr txBox="1"/>
          <p:nvPr/>
        </p:nvSpPr>
        <p:spPr>
          <a:xfrm>
            <a:off x="139436" y="4008375"/>
            <a:ext cx="6565748" cy="830997"/>
          </a:xfrm>
          <a:prstGeom prst="rect">
            <a:avLst/>
          </a:prstGeom>
          <a:noFill/>
        </p:spPr>
        <p:txBody>
          <a:bodyPr wrap="square" rtlCol="0">
            <a:spAutoFit/>
          </a:bodyPr>
          <a:lstStyle/>
          <a:p>
            <a:pPr>
              <a:spcAft>
                <a:spcPts val="600"/>
              </a:spcAft>
            </a:pPr>
            <a:r>
              <a:rPr lang="en-US" sz="1600" u="sng" dirty="0" smtClean="0"/>
              <a:t>Maximum Takeoff Weight (MTOW)</a:t>
            </a:r>
            <a:r>
              <a:rPr lang="en-US" sz="1600" dirty="0" smtClean="0"/>
              <a:t> – Certified maximum </a:t>
            </a:r>
            <a:r>
              <a:rPr lang="en-US" sz="1600" dirty="0"/>
              <a:t>weight for takeoff as limited by aircraft strength and airworthiness requirements. (This is the maximum weight at start of takeoff run). </a:t>
            </a:r>
          </a:p>
        </p:txBody>
      </p:sp>
      <p:sp>
        <p:nvSpPr>
          <p:cNvPr id="21" name="TextBox 20"/>
          <p:cNvSpPr txBox="1"/>
          <p:nvPr/>
        </p:nvSpPr>
        <p:spPr>
          <a:xfrm>
            <a:off x="139436" y="4943874"/>
            <a:ext cx="6556267" cy="338554"/>
          </a:xfrm>
          <a:prstGeom prst="rect">
            <a:avLst/>
          </a:prstGeom>
          <a:noFill/>
        </p:spPr>
        <p:txBody>
          <a:bodyPr wrap="square" rtlCol="0">
            <a:spAutoFit/>
          </a:bodyPr>
          <a:lstStyle/>
          <a:p>
            <a:pPr>
              <a:spcAft>
                <a:spcPts val="600"/>
              </a:spcAft>
            </a:pPr>
            <a:r>
              <a:rPr lang="en-US" sz="1600" u="sng" dirty="0" smtClean="0"/>
              <a:t>Useful Load</a:t>
            </a:r>
            <a:r>
              <a:rPr lang="en-US" sz="1600" dirty="0" smtClean="0"/>
              <a:t> – Weight of payload and usable fuel.</a:t>
            </a:r>
          </a:p>
        </p:txBody>
      </p:sp>
      <p:sp>
        <p:nvSpPr>
          <p:cNvPr id="22" name="TextBox 21"/>
          <p:cNvSpPr txBox="1"/>
          <p:nvPr/>
        </p:nvSpPr>
        <p:spPr>
          <a:xfrm>
            <a:off x="140675" y="2383599"/>
            <a:ext cx="6556266" cy="584775"/>
          </a:xfrm>
          <a:prstGeom prst="rect">
            <a:avLst/>
          </a:prstGeom>
          <a:noFill/>
        </p:spPr>
        <p:txBody>
          <a:bodyPr wrap="square" rtlCol="0">
            <a:spAutoFit/>
          </a:bodyPr>
          <a:lstStyle/>
          <a:p>
            <a:pPr>
              <a:spcAft>
                <a:spcPts val="600"/>
              </a:spcAft>
            </a:pPr>
            <a:r>
              <a:rPr lang="en-US" sz="1600" u="sng" dirty="0" smtClean="0"/>
              <a:t>Payload</a:t>
            </a:r>
            <a:r>
              <a:rPr lang="en-US" sz="1600" dirty="0" smtClean="0"/>
              <a:t> – Weight of passengers, cargo, bags, weapons, or special equipment (determined by Zero Fuel Weight minus OEW).</a:t>
            </a:r>
          </a:p>
        </p:txBody>
      </p:sp>
    </p:spTree>
    <p:extLst>
      <p:ext uri="{BB962C8B-B14F-4D97-AF65-F5344CB8AC3E}">
        <p14:creationId xmlns:p14="http://schemas.microsoft.com/office/powerpoint/2010/main" val="29695908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down)">
                                      <p:cBhvr>
                                        <p:cTn id="10" dur="1000"/>
                                        <p:tgtEl>
                                          <p:spTgt spid="14"/>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1000"/>
                                        <p:tgtEl>
                                          <p:spTgt spid="18"/>
                                        </p:tgtEl>
                                      </p:cBhvr>
                                    </p:animEffect>
                                  </p:childTnLst>
                                </p:cTn>
                              </p:par>
                              <p:par>
                                <p:cTn id="14" presetID="22" presetClass="entr" presetSubtype="4" fill="hold" grpId="0" nodeType="withEffect">
                                  <p:stCondLst>
                                    <p:cond delay="950"/>
                                  </p:stCondLst>
                                  <p:childTnLst>
                                    <p:set>
                                      <p:cBhvr>
                                        <p:cTn id="15" dur="1" fill="hold">
                                          <p:stCondLst>
                                            <p:cond delay="0"/>
                                          </p:stCondLst>
                                        </p:cTn>
                                        <p:tgtEl>
                                          <p:spTgt spid="19"/>
                                        </p:tgtEl>
                                        <p:attrNameLst>
                                          <p:attrName>style.visibility</p:attrName>
                                        </p:attrNameLst>
                                      </p:cBhvr>
                                      <p:to>
                                        <p:strVal val="visible"/>
                                      </p:to>
                                    </p:set>
                                    <p:animEffect transition="in" filter="wipe(down)">
                                      <p:cBhvr>
                                        <p:cTn id="16" dur="500"/>
                                        <p:tgtEl>
                                          <p:spTgt spid="19"/>
                                        </p:tgtEl>
                                      </p:cBhvr>
                                    </p:animEffect>
                                  </p:childTnLst>
                                </p:cTn>
                              </p:par>
                              <p:par>
                                <p:cTn id="17" presetID="10" presetClass="entr" presetSubtype="0" fill="hold" grpId="0" nodeType="withEffect">
                                  <p:stCondLst>
                                    <p:cond delay="125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par>
                                <p:cTn id="20" presetID="1" presetClass="entr" presetSubtype="0" fill="hold" nodeType="withEffect">
                                  <p:stCondLst>
                                    <p:cond delay="1400"/>
                                  </p:stCondLst>
                                  <p:childTnLst>
                                    <p:set>
                                      <p:cBhvr>
                                        <p:cTn id="21" dur="1" fill="hold">
                                          <p:stCondLst>
                                            <p:cond delay="0"/>
                                          </p:stCondLst>
                                        </p:cTn>
                                        <p:tgtEl>
                                          <p:spTgt spid="3"/>
                                        </p:tgtEl>
                                        <p:attrNameLst>
                                          <p:attrName>style.visibility</p:attrName>
                                        </p:attrNameLst>
                                      </p:cBhvr>
                                      <p:to>
                                        <p:strVal val="visible"/>
                                      </p:to>
                                    </p:set>
                                  </p:childTnLst>
                                </p:cTn>
                              </p:par>
                              <p:par>
                                <p:cTn id="22" presetID="10" presetClass="entr" presetSubtype="0" fill="hold" grpId="0" nodeType="withEffect">
                                  <p:stCondLst>
                                    <p:cond delay="140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500"/>
                                        <p:tgtEl>
                                          <p:spTgt spid="2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fade">
                                      <p:cBhvr>
                                        <p:cTn id="29" dur="500"/>
                                        <p:tgtEl>
                                          <p:spTgt spid="22"/>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wipe(down)">
                                      <p:cBhvr>
                                        <p:cTn id="32" dur="750"/>
                                        <p:tgtEl>
                                          <p:spTgt spid="30"/>
                                        </p:tgtEl>
                                      </p:cBhvr>
                                    </p:animEffect>
                                  </p:childTnLst>
                                </p:cTn>
                              </p:par>
                              <p:par>
                                <p:cTn id="33" presetID="10" presetClass="entr" presetSubtype="0" fill="hold" grpId="0" nodeType="withEffect">
                                  <p:stCondLst>
                                    <p:cond delay="35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500"/>
                                        <p:tgtEl>
                                          <p:spTgt spid="31"/>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51"/>
                                        </p:tgtEl>
                                        <p:attrNameLst>
                                          <p:attrName>style.visibility</p:attrName>
                                        </p:attrNameLst>
                                      </p:cBhvr>
                                      <p:to>
                                        <p:strVal val="visible"/>
                                      </p:to>
                                    </p:set>
                                    <p:animEffect transition="in" filter="fade">
                                      <p:cBhvr>
                                        <p:cTn id="40" dur="500"/>
                                        <p:tgtEl>
                                          <p:spTgt spid="51"/>
                                        </p:tgtEl>
                                      </p:cBhvr>
                                    </p:animEffect>
                                  </p:childTnLst>
                                </p:cTn>
                              </p:par>
                              <p:par>
                                <p:cTn id="41" presetID="1"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childTnLst>
                                </p:cTn>
                              </p:par>
                              <p:par>
                                <p:cTn id="43" presetID="10" presetClass="entr" presetSubtype="0" fill="hold" grpId="0" nodeType="withEffect">
                                  <p:stCondLst>
                                    <p:cond delay="0"/>
                                  </p:stCondLst>
                                  <p:childTnLst>
                                    <p:set>
                                      <p:cBhvr>
                                        <p:cTn id="44" dur="1" fill="hold">
                                          <p:stCondLst>
                                            <p:cond delay="0"/>
                                          </p:stCondLst>
                                        </p:cTn>
                                        <p:tgtEl>
                                          <p:spTgt spid="35"/>
                                        </p:tgtEl>
                                        <p:attrNameLst>
                                          <p:attrName>style.visibility</p:attrName>
                                        </p:attrNameLst>
                                      </p:cBhvr>
                                      <p:to>
                                        <p:strVal val="visible"/>
                                      </p:to>
                                    </p:set>
                                    <p:animEffect transition="in" filter="fade">
                                      <p:cBhvr>
                                        <p:cTn id="45" dur="500"/>
                                        <p:tgtEl>
                                          <p:spTgt spid="35"/>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52"/>
                                        </p:tgtEl>
                                        <p:attrNameLst>
                                          <p:attrName>style.visibility</p:attrName>
                                        </p:attrNameLst>
                                      </p:cBhvr>
                                      <p:to>
                                        <p:strVal val="visible"/>
                                      </p:to>
                                    </p:set>
                                    <p:animEffect transition="in" filter="fade">
                                      <p:cBhvr>
                                        <p:cTn id="50" dur="500"/>
                                        <p:tgtEl>
                                          <p:spTgt spid="52"/>
                                        </p:tgtEl>
                                      </p:cBhvr>
                                    </p:animEffect>
                                  </p:childTnLst>
                                </p:cTn>
                              </p:par>
                              <p:par>
                                <p:cTn id="51" presetID="22" presetClass="entr" presetSubtype="4" fill="hold" grpId="0" nodeType="withEffect">
                                  <p:stCondLst>
                                    <p:cond delay="0"/>
                                  </p:stCondLst>
                                  <p:childTnLst>
                                    <p:set>
                                      <p:cBhvr>
                                        <p:cTn id="52" dur="1" fill="hold">
                                          <p:stCondLst>
                                            <p:cond delay="0"/>
                                          </p:stCondLst>
                                        </p:cTn>
                                        <p:tgtEl>
                                          <p:spTgt spid="47"/>
                                        </p:tgtEl>
                                        <p:attrNameLst>
                                          <p:attrName>style.visibility</p:attrName>
                                        </p:attrNameLst>
                                      </p:cBhvr>
                                      <p:to>
                                        <p:strVal val="visible"/>
                                      </p:to>
                                    </p:set>
                                    <p:animEffect transition="in" filter="wipe(down)">
                                      <p:cBhvr>
                                        <p:cTn id="53" dur="750"/>
                                        <p:tgtEl>
                                          <p:spTgt spid="47"/>
                                        </p:tgtEl>
                                      </p:cBhvr>
                                    </p:animEffect>
                                  </p:childTnLst>
                                </p:cTn>
                              </p:par>
                              <p:par>
                                <p:cTn id="54" presetID="10" presetClass="entr" presetSubtype="0" fill="hold" grpId="0" nodeType="withEffect">
                                  <p:stCondLst>
                                    <p:cond delay="250"/>
                                  </p:stCondLst>
                                  <p:childTnLst>
                                    <p:set>
                                      <p:cBhvr>
                                        <p:cTn id="55" dur="1" fill="hold">
                                          <p:stCondLst>
                                            <p:cond delay="0"/>
                                          </p:stCondLst>
                                        </p:cTn>
                                        <p:tgtEl>
                                          <p:spTgt spid="48"/>
                                        </p:tgtEl>
                                        <p:attrNameLst>
                                          <p:attrName>style.visibility</p:attrName>
                                        </p:attrNameLst>
                                      </p:cBhvr>
                                      <p:to>
                                        <p:strVal val="visible"/>
                                      </p:to>
                                    </p:set>
                                    <p:animEffect transition="in" filter="fade">
                                      <p:cBhvr>
                                        <p:cTn id="56" dur="500"/>
                                        <p:tgtEl>
                                          <p:spTgt spid="48"/>
                                        </p:tgtEl>
                                      </p:cBhvr>
                                    </p:animEffect>
                                  </p:childTnLst>
                                </p:cTn>
                              </p:par>
                              <p:par>
                                <p:cTn id="57" presetID="1" presetClass="entr" presetSubtype="0" fill="hold" nodeType="withEffect">
                                  <p:stCondLst>
                                    <p:cond delay="750"/>
                                  </p:stCondLst>
                                  <p:childTnLst>
                                    <p:set>
                                      <p:cBhvr>
                                        <p:cTn id="58" dur="1" fill="hold">
                                          <p:stCondLst>
                                            <p:cond delay="0"/>
                                          </p:stCondLst>
                                        </p:cTn>
                                        <p:tgtEl>
                                          <p:spTgt spid="49"/>
                                        </p:tgtEl>
                                        <p:attrNameLst>
                                          <p:attrName>style.visibility</p:attrName>
                                        </p:attrNameLst>
                                      </p:cBhvr>
                                      <p:to>
                                        <p:strVal val="visible"/>
                                      </p:to>
                                    </p:set>
                                  </p:childTnLst>
                                </p:cTn>
                              </p:par>
                              <p:par>
                                <p:cTn id="59" presetID="10" presetClass="entr" presetSubtype="0" fill="hold" grpId="0" nodeType="withEffect">
                                  <p:stCondLst>
                                    <p:cond delay="750"/>
                                  </p:stCondLst>
                                  <p:childTnLst>
                                    <p:set>
                                      <p:cBhvr>
                                        <p:cTn id="60" dur="1" fill="hold">
                                          <p:stCondLst>
                                            <p:cond delay="0"/>
                                          </p:stCondLst>
                                        </p:cTn>
                                        <p:tgtEl>
                                          <p:spTgt spid="50"/>
                                        </p:tgtEl>
                                        <p:attrNameLst>
                                          <p:attrName>style.visibility</p:attrName>
                                        </p:attrNameLst>
                                      </p:cBhvr>
                                      <p:to>
                                        <p:strVal val="visible"/>
                                      </p:to>
                                    </p:set>
                                    <p:animEffect transition="in" filter="fade">
                                      <p:cBhvr>
                                        <p:cTn id="61" dur="500"/>
                                        <p:tgtEl>
                                          <p:spTgt spid="50"/>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21"/>
                                        </p:tgtEl>
                                        <p:attrNameLst>
                                          <p:attrName>style.visibility</p:attrName>
                                        </p:attrNameLst>
                                      </p:cBhvr>
                                      <p:to>
                                        <p:strVal val="visible"/>
                                      </p:to>
                                    </p:set>
                                    <p:animEffect transition="in" filter="fade">
                                      <p:cBhvr>
                                        <p:cTn id="66" dur="500"/>
                                        <p:tgtEl>
                                          <p:spTgt spid="21"/>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fade">
                                      <p:cBhvr>
                                        <p:cTn id="7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P spid="17" grpId="0"/>
      <p:bldP spid="18" grpId="0"/>
      <p:bldP spid="19" grpId="0" animBg="1"/>
      <p:bldP spid="20" grpId="0"/>
      <p:bldP spid="28" grpId="0"/>
      <p:bldP spid="30" grpId="0" animBg="1"/>
      <p:bldP spid="31" grpId="0"/>
      <p:bldP spid="35" grpId="0"/>
      <p:bldP spid="47" grpId="0" animBg="1"/>
      <p:bldP spid="48" grpId="0"/>
      <p:bldP spid="50" grpId="0"/>
      <p:bldP spid="51" grpId="0"/>
      <p:bldP spid="52" grpId="0"/>
      <p:bldP spid="21" grpId="0"/>
      <p:bldP spid="22"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709352" y="5316335"/>
          <a:ext cx="8002386" cy="1192530"/>
        </p:xfrm>
        <a:graphic>
          <a:graphicData uri="http://schemas.openxmlformats.org/drawingml/2006/table">
            <a:tbl>
              <a:tblPr/>
              <a:tblGrid>
                <a:gridCol w="4001193"/>
                <a:gridCol w="4001193"/>
              </a:tblGrid>
              <a:tr h="0">
                <a:tc>
                  <a:txBody>
                    <a:bodyPr/>
                    <a:lstStyle/>
                    <a:p>
                      <a:pPr algn="l">
                        <a:buFont typeface="Arial"/>
                        <a:buChar char="•"/>
                      </a:pPr>
                      <a:r>
                        <a:rPr lang="en-US" b="1" dirty="0"/>
                        <a:t>Integrated Product Design</a:t>
                      </a:r>
                      <a:endParaRPr lang="en-US" dirty="0"/>
                    </a:p>
                    <a:p>
                      <a:pPr algn="l">
                        <a:buFont typeface="Arial"/>
                        <a:buChar char="•"/>
                      </a:pPr>
                      <a:r>
                        <a:rPr lang="en-US" b="1" dirty="0"/>
                        <a:t>Product Life Cycle Management</a:t>
                      </a:r>
                      <a:endParaRPr lang="en-US" dirty="0"/>
                    </a:p>
                    <a:p>
                      <a:pPr algn="l">
                        <a:buFont typeface="Arial"/>
                        <a:buChar char="•"/>
                      </a:pPr>
                      <a:r>
                        <a:rPr lang="en-US" b="1" dirty="0"/>
                        <a:t>Marine Systems Design</a:t>
                      </a:r>
                      <a:endParaRPr lang="en-US" dirty="0"/>
                    </a:p>
                    <a:p>
                      <a:pPr algn="l">
                        <a:buFont typeface="Arial"/>
                        <a:buChar char="•"/>
                      </a:pPr>
                      <a:r>
                        <a:rPr lang="en-US" b="1" dirty="0"/>
                        <a:t>Ground Systems Design</a:t>
                      </a:r>
                      <a:endParaRPr lang="en-US" dirty="0"/>
                    </a:p>
                  </a:txBody>
                  <a:tcPr marL="47625" marR="47625" marT="47625" marB="47625">
                    <a:lnL>
                      <a:noFill/>
                    </a:lnL>
                    <a:lnR>
                      <a:noFill/>
                    </a:lnR>
                    <a:lnT>
                      <a:noFill/>
                    </a:lnT>
                    <a:lnB>
                      <a:noFill/>
                    </a:lnB>
                  </a:tcPr>
                </a:tc>
                <a:tc>
                  <a:txBody>
                    <a:bodyPr/>
                    <a:lstStyle/>
                    <a:p>
                      <a:pPr algn="l">
                        <a:buFont typeface="Arial"/>
                        <a:buChar char="•"/>
                      </a:pPr>
                      <a:r>
                        <a:rPr lang="en-US" b="1" dirty="0"/>
                        <a:t>Flight Technology Manned</a:t>
                      </a:r>
                      <a:endParaRPr lang="en-US" dirty="0"/>
                    </a:p>
                    <a:p>
                      <a:pPr algn="l">
                        <a:buFont typeface="Arial"/>
                        <a:buChar char="•"/>
                      </a:pPr>
                      <a:r>
                        <a:rPr lang="en-US" b="1" dirty="0"/>
                        <a:t>Flight Technology Unmanned &amp; Space</a:t>
                      </a:r>
                      <a:endParaRPr lang="en-US" dirty="0"/>
                    </a:p>
                    <a:p>
                      <a:pPr algn="l">
                        <a:buFont typeface="Arial"/>
                        <a:buChar char="•"/>
                      </a:pPr>
                      <a:r>
                        <a:rPr lang="en-US" b="1" dirty="0"/>
                        <a:t>Advanced Design Characterization</a:t>
                      </a:r>
                      <a:endParaRPr lang="en-US" dirty="0"/>
                    </a:p>
                    <a:p>
                      <a:pPr algn="l">
                        <a:buFont typeface="Arial"/>
                        <a:buChar char="•"/>
                      </a:pPr>
                      <a:r>
                        <a:rPr lang="en-US" b="1" dirty="0"/>
                        <a:t>System Verification</a:t>
                      </a:r>
                      <a:endParaRPr lang="en-US" dirty="0"/>
                    </a:p>
                  </a:txBody>
                  <a:tcPr marL="47625" marR="47625" marT="47625" marB="47625">
                    <a:lnL>
                      <a:noFill/>
                    </a:lnL>
                    <a:lnR>
                      <a:noFill/>
                    </a:lnR>
                    <a:lnT>
                      <a:noFill/>
                    </a:lnT>
                    <a:lnB>
                      <a:noFill/>
                    </a:lnB>
                  </a:tcPr>
                </a:tc>
              </a:tr>
            </a:tbl>
          </a:graphicData>
        </a:graphic>
      </p:graphicFrame>
      <p:sp>
        <p:nvSpPr>
          <p:cNvPr id="1025" name="Rectangle 1"/>
          <p:cNvSpPr>
            <a:spLocks noChangeArrowheads="1"/>
          </p:cNvSpPr>
          <p:nvPr/>
        </p:nvSpPr>
        <p:spPr bwMode="auto">
          <a:xfrm>
            <a:off x="365762" y="2016604"/>
            <a:ext cx="8462354" cy="369331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cs typeface="Arial" charset="0"/>
              </a:rPr>
              <a:t>The 76</a:t>
            </a:r>
            <a:r>
              <a:rPr kumimoji="0" lang="en-US" sz="1800" b="0" i="0" u="none" strike="noStrike" cap="none" normalizeH="0" baseline="30000" dirty="0" smtClean="0">
                <a:ln>
                  <a:noFill/>
                </a:ln>
                <a:solidFill>
                  <a:schemeClr val="tx1"/>
                </a:solidFill>
                <a:effectLst/>
                <a:cs typeface="Arial" charset="0"/>
              </a:rPr>
              <a:t>th</a:t>
            </a:r>
            <a:r>
              <a:rPr kumimoji="0" lang="en-US" sz="1800" b="0" i="0" u="none" strike="noStrike" cap="none" normalizeH="0" dirty="0" smtClean="0">
                <a:ln>
                  <a:noFill/>
                </a:ln>
                <a:solidFill>
                  <a:schemeClr val="tx1"/>
                </a:solidFill>
                <a:effectLst/>
                <a:cs typeface="Arial" charset="0"/>
              </a:rPr>
              <a:t> </a:t>
            </a:r>
            <a:r>
              <a:rPr kumimoji="0" lang="en-US" sz="1800" b="0" i="0" u="none" strike="noStrike" cap="none" normalizeH="0" baseline="0" dirty="0" smtClean="0">
                <a:ln>
                  <a:noFill/>
                </a:ln>
                <a:solidFill>
                  <a:schemeClr val="tx1"/>
                </a:solidFill>
                <a:effectLst/>
                <a:cs typeface="Arial" charset="0"/>
              </a:rPr>
              <a:t>International Conference on Mass Properties is seeking technical papers. This is great opportunity for you to join us in our annual technical event by presenting a technical paper. In Montreal, you will join Mass Properties professionals from all around the world. An unique and enriching experience to show your innovations on Mass Properties. Regular chapter, regional and international meetings provide a welcoming opportunity for mass properties engineers to meet and to discuss mutual problems, procedures and specifications, thus broadening their individual horizons and becoming better informed.</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cs typeface="Arial" charset="0"/>
            </a:endParaRPr>
          </a:p>
          <a:p>
            <a:pPr lvl="0" eaLnBrk="0" fontAlgn="base" hangingPunct="0">
              <a:spcBef>
                <a:spcPct val="0"/>
              </a:spcBef>
              <a:spcAft>
                <a:spcPct val="0"/>
              </a:spcAft>
            </a:pPr>
            <a:r>
              <a:rPr lang="en-US" b="1" dirty="0" smtClean="0">
                <a:cs typeface="Arial" charset="0"/>
              </a:rPr>
              <a:t>Papers solicited deal with current issues and recent advances in Mass Properties and related engineering disciplines. Our Technical sessions will cover the following topics:</a:t>
            </a:r>
            <a:r>
              <a:rPr lang="en-US" dirty="0" smtClean="0">
                <a:cs typeface="Arial" charset="0"/>
              </a:rPr>
              <a:t> </a:t>
            </a:r>
            <a:endParaRPr kumimoji="0" lang="en-US" sz="1800" b="0" i="0" u="none" strike="noStrike" cap="none" normalizeH="0" baseline="0" dirty="0" smtClean="0">
              <a:ln>
                <a:noFill/>
              </a:ln>
              <a:solidFill>
                <a:schemeClr val="tx1"/>
              </a:solidFill>
              <a:effectLst/>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cs typeface="Arial" charset="0"/>
            </a:endParaRPr>
          </a:p>
        </p:txBody>
      </p:sp>
      <p:sp>
        <p:nvSpPr>
          <p:cNvPr id="6" name="Title 1"/>
          <p:cNvSpPr>
            <a:spLocks noGrp="1"/>
          </p:cNvSpPr>
          <p:nvPr>
            <p:ph type="ctrTitle"/>
          </p:nvPr>
        </p:nvSpPr>
        <p:spPr>
          <a:xfrm>
            <a:off x="552798" y="1097280"/>
            <a:ext cx="7969102" cy="1005646"/>
          </a:xfrm>
        </p:spPr>
        <p:txBody>
          <a:bodyPr>
            <a:noAutofit/>
          </a:bodyPr>
          <a:lstStyle/>
          <a:p>
            <a:pPr lvl="0" fontAlgn="base">
              <a:lnSpc>
                <a:spcPct val="100000"/>
              </a:lnSpc>
              <a:spcAft>
                <a:spcPct val="0"/>
              </a:spcAft>
            </a:pPr>
            <a:r>
              <a:rPr lang="en-US" sz="1800" b="1" dirty="0" smtClean="0">
                <a:solidFill>
                  <a:schemeClr val="accent1">
                    <a:lumMod val="75000"/>
                  </a:schemeClr>
                </a:solidFill>
                <a:latin typeface="+mn-lt"/>
                <a:cs typeface="Arial" charset="0"/>
              </a:rPr>
              <a:t>76</a:t>
            </a:r>
            <a:r>
              <a:rPr lang="en-US" sz="1800" b="1" baseline="30000" dirty="0" smtClean="0">
                <a:solidFill>
                  <a:schemeClr val="accent1">
                    <a:lumMod val="75000"/>
                  </a:schemeClr>
                </a:solidFill>
                <a:latin typeface="+mn-lt"/>
                <a:cs typeface="Arial" charset="0"/>
              </a:rPr>
              <a:t>th</a:t>
            </a:r>
            <a:r>
              <a:rPr lang="en-US" sz="1800" b="1" dirty="0" smtClean="0">
                <a:solidFill>
                  <a:schemeClr val="accent1">
                    <a:lumMod val="75000"/>
                  </a:schemeClr>
                </a:solidFill>
                <a:latin typeface="+mn-lt"/>
                <a:cs typeface="Arial" charset="0"/>
              </a:rPr>
              <a:t> Annual International Conference on Mass Properties</a:t>
            </a:r>
            <a:r>
              <a:rPr lang="en-US" sz="1800" dirty="0" smtClean="0">
                <a:solidFill>
                  <a:schemeClr val="accent1">
                    <a:lumMod val="75000"/>
                  </a:schemeClr>
                </a:solidFill>
                <a:latin typeface="+mn-lt"/>
                <a:cs typeface="Arial" charset="0"/>
              </a:rPr>
              <a:t/>
            </a:r>
            <a:br>
              <a:rPr lang="en-US" sz="1800" dirty="0" smtClean="0">
                <a:solidFill>
                  <a:schemeClr val="accent1">
                    <a:lumMod val="75000"/>
                  </a:schemeClr>
                </a:solidFill>
                <a:latin typeface="+mn-lt"/>
                <a:cs typeface="Arial" charset="0"/>
              </a:rPr>
            </a:br>
            <a:r>
              <a:rPr lang="en-US" sz="1800" b="1" dirty="0" smtClean="0">
                <a:solidFill>
                  <a:schemeClr val="accent1">
                    <a:lumMod val="75000"/>
                  </a:schemeClr>
                </a:solidFill>
                <a:latin typeface="+mn-lt"/>
                <a:cs typeface="Arial" charset="0"/>
              </a:rPr>
              <a:t>May 20-25, 2017</a:t>
            </a:r>
            <a:r>
              <a:rPr lang="en-US" sz="1800" dirty="0" smtClean="0">
                <a:solidFill>
                  <a:schemeClr val="accent1">
                    <a:lumMod val="75000"/>
                  </a:schemeClr>
                </a:solidFill>
                <a:latin typeface="+mn-lt"/>
                <a:cs typeface="Arial" charset="0"/>
              </a:rPr>
              <a:t/>
            </a:r>
            <a:br>
              <a:rPr lang="en-US" sz="1800" dirty="0" smtClean="0">
                <a:solidFill>
                  <a:schemeClr val="accent1">
                    <a:lumMod val="75000"/>
                  </a:schemeClr>
                </a:solidFill>
                <a:latin typeface="+mn-lt"/>
                <a:cs typeface="Arial" charset="0"/>
              </a:rPr>
            </a:br>
            <a:r>
              <a:rPr lang="en-US" sz="1800" dirty="0" smtClean="0">
                <a:solidFill>
                  <a:schemeClr val="accent1">
                    <a:lumMod val="75000"/>
                  </a:schemeClr>
                </a:solidFill>
                <a:latin typeface="+mn-lt"/>
                <a:cs typeface="Arial" charset="0"/>
              </a:rPr>
              <a:t>Montreal, Quebec</a:t>
            </a:r>
          </a:p>
        </p:txBody>
      </p:sp>
    </p:spTree>
    <p:extLst>
      <p:ext uri="{BB962C8B-B14F-4D97-AF65-F5344CB8AC3E}">
        <p14:creationId xmlns:p14="http://schemas.microsoft.com/office/powerpoint/2010/main" val="364362737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9014" y="1220331"/>
            <a:ext cx="8312726" cy="5078313"/>
          </a:xfrm>
          <a:prstGeom prst="rect">
            <a:avLst/>
          </a:prstGeom>
        </p:spPr>
        <p:txBody>
          <a:bodyPr wrap="square">
            <a:spAutoFit/>
          </a:bodyPr>
          <a:lstStyle/>
          <a:p>
            <a:pPr lvl="0" algn="ctr" eaLnBrk="0" fontAlgn="base" hangingPunct="0">
              <a:spcBef>
                <a:spcPct val="0"/>
              </a:spcBef>
              <a:spcAft>
                <a:spcPct val="0"/>
              </a:spcAft>
            </a:pPr>
            <a:r>
              <a:rPr lang="en-US" b="1" dirty="0" smtClean="0">
                <a:cs typeface="Arial" charset="0"/>
              </a:rPr>
              <a:t>Background</a:t>
            </a:r>
            <a:endParaRPr lang="en-US" dirty="0" smtClean="0">
              <a:cs typeface="Arial" charset="0"/>
            </a:endParaRPr>
          </a:p>
          <a:p>
            <a:r>
              <a:rPr lang="en-US" dirty="0" smtClean="0">
                <a:cs typeface="Arial" charset="0"/>
              </a:rPr>
              <a:t>Since 1939, the Society of Allied Weight Engineers has been promoting recognition of mass properties as a specialized discipline. The principal means for accomplishing this objective is the annual conference for presentation of papers and discussion of engineering standards and recommended practices. Papers and reports are published and distributed.</a:t>
            </a:r>
            <a:r>
              <a:rPr lang="en-US" b="1" dirty="0" smtClean="0"/>
              <a:t> </a:t>
            </a:r>
          </a:p>
          <a:p>
            <a:endParaRPr lang="en-US" b="1" dirty="0" smtClean="0"/>
          </a:p>
          <a:p>
            <a:pPr algn="ctr"/>
            <a:r>
              <a:rPr lang="en-US" b="1" dirty="0" smtClean="0"/>
              <a:t>Abstracts</a:t>
            </a:r>
            <a:endParaRPr lang="en-US" dirty="0" smtClean="0"/>
          </a:p>
          <a:p>
            <a:r>
              <a:rPr lang="en-US" dirty="0" smtClean="0"/>
              <a:t>Abstracts should include the paper title, author's name, position and company affiliation. They should be 250 - 350 words in length and should contain a statement of the problem or objective, the method of approach, and a summary of conclusions. The abstract should not deal with specific data. To submit abstracts or for more information, please use our </a:t>
            </a:r>
            <a:r>
              <a:rPr lang="en-US" b="1" dirty="0" smtClean="0">
                <a:hlinkClick r:id="rId3"/>
              </a:rPr>
              <a:t>Papers and Abstracts submission form</a:t>
            </a:r>
            <a:r>
              <a:rPr lang="en-US" dirty="0" smtClean="0"/>
              <a:t>. </a:t>
            </a:r>
          </a:p>
          <a:p>
            <a:endParaRPr lang="en-US" b="1" dirty="0" smtClean="0"/>
          </a:p>
          <a:p>
            <a:r>
              <a:rPr lang="en-US" b="1" dirty="0" smtClean="0"/>
              <a:t>Paper abstracts are due by 16 December 2016</a:t>
            </a:r>
            <a:r>
              <a:rPr lang="en-US" dirty="0" smtClean="0"/>
              <a:t>. Abstracts will be reviewed for paper session assignment. </a:t>
            </a:r>
            <a:r>
              <a:rPr lang="en-US" b="1" dirty="0" smtClean="0"/>
              <a:t>Final Papers are due by 31 March 2017.</a:t>
            </a:r>
          </a:p>
          <a:p>
            <a:endParaRPr lang="en-US" b="1" dirty="0" smtClean="0">
              <a:cs typeface="Arial" charset="0"/>
            </a:endParaRPr>
          </a:p>
          <a:p>
            <a:endParaRPr lang="en-US" dirty="0" smtClean="0">
              <a:cs typeface="Arial" charset="0"/>
            </a:endParaRPr>
          </a:p>
        </p:txBody>
      </p:sp>
      <p:sp>
        <p:nvSpPr>
          <p:cNvPr id="5" name="Rectangle 4"/>
          <p:cNvSpPr/>
          <p:nvPr/>
        </p:nvSpPr>
        <p:spPr>
          <a:xfrm>
            <a:off x="440574" y="5815785"/>
            <a:ext cx="7922029" cy="646331"/>
          </a:xfrm>
          <a:prstGeom prst="rect">
            <a:avLst/>
          </a:prstGeom>
        </p:spPr>
        <p:txBody>
          <a:bodyPr wrap="square">
            <a:spAutoFit/>
          </a:bodyPr>
          <a:lstStyle/>
          <a:p>
            <a:r>
              <a:rPr lang="en-US" b="1" dirty="0" smtClean="0">
                <a:solidFill>
                  <a:srgbClr val="FF0000"/>
                </a:solidFill>
                <a:hlinkClick r:id="rId4"/>
              </a:rPr>
              <a:t>https://www.sawe.org/technical/papers/instructions</a:t>
            </a:r>
            <a:endParaRPr lang="en-US" b="1" dirty="0" smtClean="0">
              <a:solidFill>
                <a:srgbClr val="FF0000"/>
              </a:solidFill>
            </a:endParaRPr>
          </a:p>
          <a:p>
            <a:endParaRPr lang="en-US" b="1" dirty="0">
              <a:solidFill>
                <a:srgbClr val="FF0000"/>
              </a:solidFill>
            </a:endParaRPr>
          </a:p>
        </p:txBody>
      </p:sp>
    </p:spTree>
    <p:extLst>
      <p:ext uri="{BB962C8B-B14F-4D97-AF65-F5344CB8AC3E}">
        <p14:creationId xmlns:p14="http://schemas.microsoft.com/office/powerpoint/2010/main" val="232876930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40676" y="3113297"/>
            <a:ext cx="8836270" cy="461665"/>
          </a:xfrm>
          <a:prstGeom prst="rect">
            <a:avLst/>
          </a:prstGeom>
          <a:noFill/>
        </p:spPr>
        <p:txBody>
          <a:bodyPr wrap="square" rtlCol="0">
            <a:spAutoFit/>
          </a:bodyPr>
          <a:lstStyle/>
          <a:p>
            <a:pPr algn="ctr"/>
            <a:r>
              <a:rPr lang="en-US" sz="2400" b="1" dirty="0" smtClean="0">
                <a:solidFill>
                  <a:schemeClr val="accent1">
                    <a:lumMod val="75000"/>
                  </a:schemeClr>
                </a:solidFill>
              </a:rPr>
              <a:t>Q &amp; A</a:t>
            </a:r>
            <a:endParaRPr lang="en-US" sz="2400" b="1" dirty="0">
              <a:solidFill>
                <a:schemeClr val="accent1">
                  <a:lumMod val="75000"/>
                </a:schemeClr>
              </a:solidFill>
            </a:endParaRPr>
          </a:p>
        </p:txBody>
      </p:sp>
    </p:spTree>
    <p:extLst>
      <p:ext uri="{BB962C8B-B14F-4D97-AF65-F5344CB8AC3E}">
        <p14:creationId xmlns:p14="http://schemas.microsoft.com/office/powerpoint/2010/main" val="6331327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0676" y="1178169"/>
            <a:ext cx="8836270" cy="461665"/>
          </a:xfrm>
          <a:prstGeom prst="rect">
            <a:avLst/>
          </a:prstGeom>
          <a:noFill/>
        </p:spPr>
        <p:txBody>
          <a:bodyPr wrap="square" rtlCol="0">
            <a:spAutoFit/>
          </a:bodyPr>
          <a:lstStyle/>
          <a:p>
            <a:r>
              <a:rPr lang="en-US" sz="2400" b="1" dirty="0" smtClean="0">
                <a:solidFill>
                  <a:schemeClr val="accent1">
                    <a:lumMod val="75000"/>
                  </a:schemeClr>
                </a:solidFill>
              </a:rPr>
              <a:t>Why is airplane weight important?</a:t>
            </a:r>
            <a:endParaRPr lang="en-US" sz="2400" b="1" dirty="0">
              <a:solidFill>
                <a:schemeClr val="accent1">
                  <a:lumMod val="75000"/>
                </a:schemeClr>
              </a:solidFill>
            </a:endParaRPr>
          </a:p>
        </p:txBody>
      </p:sp>
      <p:sp>
        <p:nvSpPr>
          <p:cNvPr id="3" name="TextBox 2"/>
          <p:cNvSpPr txBox="1"/>
          <p:nvPr/>
        </p:nvSpPr>
        <p:spPr>
          <a:xfrm>
            <a:off x="1896581" y="3570823"/>
            <a:ext cx="5324459" cy="830997"/>
          </a:xfrm>
          <a:prstGeom prst="rect">
            <a:avLst/>
          </a:prstGeom>
          <a:noFill/>
        </p:spPr>
        <p:txBody>
          <a:bodyPr wrap="square" rtlCol="0">
            <a:spAutoFit/>
          </a:bodyPr>
          <a:lstStyle/>
          <a:p>
            <a:pPr algn="ctr"/>
            <a:r>
              <a:rPr lang="en-US" sz="2400" i="1" dirty="0" smtClean="0"/>
              <a:t>Weight is a first order driver of flight vehicle performance and cost.</a:t>
            </a:r>
            <a:endParaRPr lang="en-US" sz="2400" i="1" dirty="0"/>
          </a:p>
        </p:txBody>
      </p:sp>
      <p:sp>
        <p:nvSpPr>
          <p:cNvPr id="2" name="Rectangle 2"/>
          <p:cNvSpPr>
            <a:spLocks noChangeArrowheads="1"/>
          </p:cNvSpPr>
          <p:nvPr/>
        </p:nvSpPr>
        <p:spPr bwMode="auto">
          <a:xfrm>
            <a:off x="1005993" y="2332151"/>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5"/>
          <p:cNvSpPr>
            <a:spLocks noChangeArrowheads="1"/>
          </p:cNvSpPr>
          <p:nvPr/>
        </p:nvSpPr>
        <p:spPr bwMode="auto">
          <a:xfrm>
            <a:off x="5249365" y="238779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TextBox 10"/>
          <p:cNvSpPr txBox="1"/>
          <p:nvPr/>
        </p:nvSpPr>
        <p:spPr>
          <a:xfrm>
            <a:off x="291786" y="4704768"/>
            <a:ext cx="1855990" cy="1200329"/>
          </a:xfrm>
          <a:prstGeom prst="rect">
            <a:avLst/>
          </a:prstGeom>
          <a:solidFill>
            <a:schemeClr val="accent1">
              <a:lumMod val="40000"/>
              <a:lumOff val="60000"/>
            </a:schemeClr>
          </a:solidFill>
          <a:ln>
            <a:solidFill>
              <a:schemeClr val="accent1"/>
            </a:solidFill>
          </a:ln>
        </p:spPr>
        <p:txBody>
          <a:bodyPr wrap="square" rtlCol="0">
            <a:spAutoFit/>
          </a:bodyPr>
          <a:lstStyle/>
          <a:p>
            <a:pPr algn="ctr"/>
            <a:r>
              <a:rPr lang="en-US" dirty="0" smtClean="0"/>
              <a:t>Takeoff Distance</a:t>
            </a:r>
          </a:p>
          <a:p>
            <a:endParaRPr lang="en-US" dirty="0"/>
          </a:p>
          <a:p>
            <a:endParaRPr lang="en-US" dirty="0" smtClean="0"/>
          </a:p>
          <a:p>
            <a:pPr algn="ct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4286806695"/>
              </p:ext>
            </p:extLst>
          </p:nvPr>
        </p:nvGraphicFramePr>
        <p:xfrm>
          <a:off x="384327" y="5190347"/>
          <a:ext cx="1655763" cy="471488"/>
        </p:xfrm>
        <a:graphic>
          <a:graphicData uri="http://schemas.openxmlformats.org/presentationml/2006/ole">
            <mc:AlternateContent xmlns:mc="http://schemas.openxmlformats.org/markup-compatibility/2006">
              <mc:Choice xmlns:v="urn:schemas-microsoft-com:vml" Requires="v">
                <p:oleObj spid="_x0000_s1468" name="Equation" r:id="rId4" imgW="1574640" imgH="558720" progId="Equation.3">
                  <p:embed/>
                </p:oleObj>
              </mc:Choice>
              <mc:Fallback>
                <p:oleObj name="Equation" r:id="rId4" imgW="1574640" imgH="558720" progId="Equation.3">
                  <p:embed/>
                  <p:pic>
                    <p:nvPicPr>
                      <p:cNvPr id="0" name="Object 1"/>
                      <p:cNvPicPr>
                        <a:picLocks noChangeAspect="1" noChangeArrowheads="1"/>
                      </p:cNvPicPr>
                      <p:nvPr/>
                    </p:nvPicPr>
                    <p:blipFill>
                      <a:blip r:embed="rId5"/>
                      <a:srcRect/>
                      <a:stretch>
                        <a:fillRect/>
                      </a:stretch>
                    </p:blipFill>
                    <p:spPr bwMode="auto">
                      <a:xfrm>
                        <a:off x="384327" y="5190347"/>
                        <a:ext cx="1655763" cy="4714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TextBox 12"/>
          <p:cNvSpPr txBox="1"/>
          <p:nvPr/>
        </p:nvSpPr>
        <p:spPr>
          <a:xfrm>
            <a:off x="3596458" y="5061670"/>
            <a:ext cx="1769106" cy="1200329"/>
          </a:xfrm>
          <a:prstGeom prst="rect">
            <a:avLst/>
          </a:prstGeom>
          <a:solidFill>
            <a:schemeClr val="accent1">
              <a:lumMod val="40000"/>
              <a:lumOff val="60000"/>
            </a:schemeClr>
          </a:solidFill>
          <a:ln>
            <a:solidFill>
              <a:schemeClr val="accent1"/>
            </a:solidFill>
          </a:ln>
        </p:spPr>
        <p:txBody>
          <a:bodyPr wrap="square" rtlCol="0">
            <a:spAutoFit/>
          </a:bodyPr>
          <a:lstStyle/>
          <a:p>
            <a:pPr algn="ctr"/>
            <a:r>
              <a:rPr lang="en-US" dirty="0" smtClean="0"/>
              <a:t>Approach Speed</a:t>
            </a:r>
          </a:p>
          <a:p>
            <a:pPr algn="ctr"/>
            <a:endParaRPr lang="en-US" dirty="0"/>
          </a:p>
          <a:p>
            <a:pPr algn="ctr"/>
            <a:endParaRPr lang="en-US" dirty="0" smtClean="0"/>
          </a:p>
          <a:p>
            <a:pPr algn="ctr"/>
            <a:endParaRPr lang="en-US" dirty="0"/>
          </a:p>
        </p:txBody>
      </p:sp>
      <p:sp>
        <p:nvSpPr>
          <p:cNvPr id="14" name="TextBox 13"/>
          <p:cNvSpPr txBox="1"/>
          <p:nvPr/>
        </p:nvSpPr>
        <p:spPr>
          <a:xfrm>
            <a:off x="6883015" y="5304933"/>
            <a:ext cx="1769106" cy="1200329"/>
          </a:xfrm>
          <a:prstGeom prst="rect">
            <a:avLst/>
          </a:prstGeom>
          <a:solidFill>
            <a:schemeClr val="accent1">
              <a:lumMod val="40000"/>
              <a:lumOff val="60000"/>
            </a:schemeClr>
          </a:solidFill>
          <a:ln>
            <a:solidFill>
              <a:schemeClr val="accent1"/>
            </a:solidFill>
          </a:ln>
        </p:spPr>
        <p:txBody>
          <a:bodyPr wrap="square" rtlCol="0">
            <a:spAutoFit/>
          </a:bodyPr>
          <a:lstStyle/>
          <a:p>
            <a:pPr algn="ctr"/>
            <a:r>
              <a:rPr lang="en-US" dirty="0" smtClean="0"/>
              <a:t>Rate of Climb</a:t>
            </a:r>
            <a:endParaRPr lang="en-US" dirty="0"/>
          </a:p>
          <a:p>
            <a:endParaRPr lang="en-US" dirty="0" smtClean="0"/>
          </a:p>
          <a:p>
            <a:pPr algn="ctr"/>
            <a:endParaRPr lang="en-US" dirty="0" smtClean="0"/>
          </a:p>
          <a:p>
            <a:pPr algn="ctr"/>
            <a:endParaRPr lang="en-US" dirty="0"/>
          </a:p>
        </p:txBody>
      </p:sp>
      <p:sp>
        <p:nvSpPr>
          <p:cNvPr id="16" name="TextBox 15"/>
          <p:cNvSpPr txBox="1"/>
          <p:nvPr/>
        </p:nvSpPr>
        <p:spPr>
          <a:xfrm>
            <a:off x="5718813" y="1787633"/>
            <a:ext cx="1607020" cy="1200329"/>
          </a:xfrm>
          <a:prstGeom prst="rect">
            <a:avLst/>
          </a:prstGeom>
          <a:solidFill>
            <a:schemeClr val="accent1">
              <a:lumMod val="40000"/>
              <a:lumOff val="60000"/>
            </a:schemeClr>
          </a:solidFill>
          <a:ln>
            <a:solidFill>
              <a:schemeClr val="accent1"/>
            </a:solidFill>
          </a:ln>
        </p:spPr>
        <p:txBody>
          <a:bodyPr wrap="square" rtlCol="0">
            <a:spAutoFit/>
          </a:bodyPr>
          <a:lstStyle/>
          <a:p>
            <a:pPr algn="ctr"/>
            <a:r>
              <a:rPr lang="en-US" dirty="0" smtClean="0"/>
              <a:t>Lift Coefficient</a:t>
            </a:r>
          </a:p>
          <a:p>
            <a:pPr algn="ctr"/>
            <a:endParaRPr lang="en-US" dirty="0"/>
          </a:p>
          <a:p>
            <a:pPr algn="ctr"/>
            <a:endParaRPr lang="en-US" dirty="0" smtClean="0"/>
          </a:p>
          <a:p>
            <a:pPr algn="ctr"/>
            <a:endParaRPr lang="en-US" dirty="0"/>
          </a:p>
        </p:txBody>
      </p:sp>
      <p:sp>
        <p:nvSpPr>
          <p:cNvPr id="17" name="TextBox 16"/>
          <p:cNvSpPr txBox="1"/>
          <p:nvPr/>
        </p:nvSpPr>
        <p:spPr>
          <a:xfrm>
            <a:off x="1287633" y="1946387"/>
            <a:ext cx="2300533" cy="1200329"/>
          </a:xfrm>
          <a:prstGeom prst="rect">
            <a:avLst/>
          </a:prstGeom>
          <a:solidFill>
            <a:schemeClr val="accent1">
              <a:lumMod val="40000"/>
              <a:lumOff val="60000"/>
            </a:schemeClr>
          </a:solidFill>
          <a:ln>
            <a:solidFill>
              <a:schemeClr val="accent1"/>
            </a:solidFill>
          </a:ln>
        </p:spPr>
        <p:txBody>
          <a:bodyPr wrap="square" rtlCol="0">
            <a:spAutoFit/>
          </a:bodyPr>
          <a:lstStyle/>
          <a:p>
            <a:pPr algn="ctr"/>
            <a:r>
              <a:rPr lang="en-US" dirty="0" smtClean="0"/>
              <a:t>Endurance</a:t>
            </a:r>
          </a:p>
          <a:p>
            <a:pPr algn="ctr"/>
            <a:endParaRPr lang="en-US" dirty="0" smtClean="0"/>
          </a:p>
          <a:p>
            <a:pPr algn="ctr"/>
            <a:endParaRPr lang="en-US" dirty="0" smtClean="0"/>
          </a:p>
          <a:p>
            <a:pPr algn="ctr"/>
            <a:endParaRPr lang="en-US" dirty="0"/>
          </a:p>
        </p:txBody>
      </p:sp>
      <p:graphicFrame>
        <p:nvGraphicFramePr>
          <p:cNvPr id="7" name="Object 6"/>
          <p:cNvGraphicFramePr>
            <a:graphicFrameLocks noChangeAspect="1"/>
          </p:cNvGraphicFramePr>
          <p:nvPr>
            <p:extLst>
              <p:ext uri="{D42A27DB-BD31-4B8C-83A1-F6EECF244321}">
                <p14:modId xmlns:p14="http://schemas.microsoft.com/office/powerpoint/2010/main" val="1837866635"/>
              </p:ext>
            </p:extLst>
          </p:nvPr>
        </p:nvGraphicFramePr>
        <p:xfrm>
          <a:off x="3788861" y="5514975"/>
          <a:ext cx="1384300" cy="511175"/>
        </p:xfrm>
        <a:graphic>
          <a:graphicData uri="http://schemas.openxmlformats.org/presentationml/2006/ole">
            <mc:AlternateContent xmlns:mc="http://schemas.openxmlformats.org/markup-compatibility/2006">
              <mc:Choice xmlns:v="urn:schemas-microsoft-com:vml" Requires="v">
                <p:oleObj spid="_x0000_s1469" name="Equation" r:id="rId6" imgW="1320480" imgH="596880" progId="Equation.3">
                  <p:embed/>
                </p:oleObj>
              </mc:Choice>
              <mc:Fallback>
                <p:oleObj name="Equation" r:id="rId6" imgW="1320480" imgH="596880" progId="Equation.3">
                  <p:embed/>
                  <p:pic>
                    <p:nvPicPr>
                      <p:cNvPr id="0" name="Object 4"/>
                      <p:cNvPicPr>
                        <a:picLocks noChangeAspect="1" noChangeArrowheads="1"/>
                      </p:cNvPicPr>
                      <p:nvPr/>
                    </p:nvPicPr>
                    <p:blipFill>
                      <a:blip r:embed="rId7"/>
                      <a:srcRect/>
                      <a:stretch>
                        <a:fillRect/>
                      </a:stretch>
                    </p:blipFill>
                    <p:spPr bwMode="auto">
                      <a:xfrm>
                        <a:off x="3788861" y="5514975"/>
                        <a:ext cx="1384300" cy="511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3221417048"/>
              </p:ext>
            </p:extLst>
          </p:nvPr>
        </p:nvGraphicFramePr>
        <p:xfrm>
          <a:off x="6999288" y="5811838"/>
          <a:ext cx="1535112" cy="428625"/>
        </p:xfrm>
        <a:graphic>
          <a:graphicData uri="http://schemas.openxmlformats.org/presentationml/2006/ole">
            <mc:AlternateContent xmlns:mc="http://schemas.openxmlformats.org/markup-compatibility/2006">
              <mc:Choice xmlns:v="urn:schemas-microsoft-com:vml" Requires="v">
                <p:oleObj spid="_x0000_s1470" name="Equation" r:id="rId8" imgW="1460160" imgH="507960" progId="Equation.3">
                  <p:embed/>
                </p:oleObj>
              </mc:Choice>
              <mc:Fallback>
                <p:oleObj name="Equation" r:id="rId8" imgW="1460160" imgH="507960" progId="Equation.3">
                  <p:embed/>
                  <p:pic>
                    <p:nvPicPr>
                      <p:cNvPr id="0" name=""/>
                      <p:cNvPicPr>
                        <a:picLocks noChangeAspect="1" noChangeArrowheads="1"/>
                      </p:cNvPicPr>
                      <p:nvPr/>
                    </p:nvPicPr>
                    <p:blipFill>
                      <a:blip r:embed="rId9"/>
                      <a:srcRect/>
                      <a:stretch>
                        <a:fillRect/>
                      </a:stretch>
                    </p:blipFill>
                    <p:spPr bwMode="auto">
                      <a:xfrm>
                        <a:off x="6999288" y="5811838"/>
                        <a:ext cx="1535112" cy="428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 name="Object 18"/>
          <p:cNvGraphicFramePr>
            <a:graphicFrameLocks noChangeAspect="1"/>
          </p:cNvGraphicFramePr>
          <p:nvPr>
            <p:extLst>
              <p:ext uri="{D42A27DB-BD31-4B8C-83A1-F6EECF244321}">
                <p14:modId xmlns:p14="http://schemas.microsoft.com/office/powerpoint/2010/main" val="783581362"/>
              </p:ext>
            </p:extLst>
          </p:nvPr>
        </p:nvGraphicFramePr>
        <p:xfrm>
          <a:off x="6150587" y="2313188"/>
          <a:ext cx="746125" cy="466725"/>
        </p:xfrm>
        <a:graphic>
          <a:graphicData uri="http://schemas.openxmlformats.org/presentationml/2006/ole">
            <mc:AlternateContent xmlns:mc="http://schemas.openxmlformats.org/markup-compatibility/2006">
              <mc:Choice xmlns:v="urn:schemas-microsoft-com:vml" Requires="v">
                <p:oleObj spid="_x0000_s1471" name="Equation" r:id="rId10" imgW="711000" imgH="545760" progId="Equation.3">
                  <p:embed/>
                </p:oleObj>
              </mc:Choice>
              <mc:Fallback>
                <p:oleObj name="Equation" r:id="rId10" imgW="711000" imgH="545760" progId="Equation.3">
                  <p:embed/>
                  <p:pic>
                    <p:nvPicPr>
                      <p:cNvPr id="0" name=""/>
                      <p:cNvPicPr>
                        <a:picLocks noChangeAspect="1" noChangeArrowheads="1"/>
                      </p:cNvPicPr>
                      <p:nvPr/>
                    </p:nvPicPr>
                    <p:blipFill>
                      <a:blip r:embed="rId11"/>
                      <a:srcRect/>
                      <a:stretch>
                        <a:fillRect/>
                      </a:stretch>
                    </p:blipFill>
                    <p:spPr bwMode="auto">
                      <a:xfrm>
                        <a:off x="6150587" y="2313188"/>
                        <a:ext cx="746125" cy="466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 name="Object 19"/>
          <p:cNvGraphicFramePr>
            <a:graphicFrameLocks noChangeAspect="1"/>
          </p:cNvGraphicFramePr>
          <p:nvPr>
            <p:extLst>
              <p:ext uri="{D42A27DB-BD31-4B8C-83A1-F6EECF244321}">
                <p14:modId xmlns:p14="http://schemas.microsoft.com/office/powerpoint/2010/main" val="1823956172"/>
              </p:ext>
            </p:extLst>
          </p:nvPr>
        </p:nvGraphicFramePr>
        <p:xfrm>
          <a:off x="1429043" y="2405999"/>
          <a:ext cx="2017712" cy="536575"/>
        </p:xfrm>
        <a:graphic>
          <a:graphicData uri="http://schemas.openxmlformats.org/presentationml/2006/ole">
            <mc:AlternateContent xmlns:mc="http://schemas.openxmlformats.org/markup-compatibility/2006">
              <mc:Choice xmlns:v="urn:schemas-microsoft-com:vml" Requires="v">
                <p:oleObj spid="_x0000_s1472" name="Equation" r:id="rId12" imgW="1917360" imgH="634680" progId="Equation.3">
                  <p:embed/>
                </p:oleObj>
              </mc:Choice>
              <mc:Fallback>
                <p:oleObj name="Equation" r:id="rId12" imgW="1917360" imgH="634680" progId="Equation.3">
                  <p:embed/>
                  <p:pic>
                    <p:nvPicPr>
                      <p:cNvPr id="0" name=""/>
                      <p:cNvPicPr>
                        <a:picLocks noChangeAspect="1" noChangeArrowheads="1"/>
                      </p:cNvPicPr>
                      <p:nvPr/>
                    </p:nvPicPr>
                    <p:blipFill>
                      <a:blip r:embed="rId13"/>
                      <a:srcRect/>
                      <a:stretch>
                        <a:fillRect/>
                      </a:stretch>
                    </p:blipFill>
                    <p:spPr bwMode="auto">
                      <a:xfrm>
                        <a:off x="1429043" y="2405999"/>
                        <a:ext cx="2017712" cy="536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0024492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0676" y="1178169"/>
            <a:ext cx="8836270" cy="461665"/>
          </a:xfrm>
          <a:prstGeom prst="rect">
            <a:avLst/>
          </a:prstGeom>
          <a:noFill/>
        </p:spPr>
        <p:txBody>
          <a:bodyPr wrap="square" rtlCol="0">
            <a:spAutoFit/>
          </a:bodyPr>
          <a:lstStyle/>
          <a:p>
            <a:r>
              <a:rPr lang="en-US" sz="2400" b="1" dirty="0" smtClean="0">
                <a:solidFill>
                  <a:schemeClr val="accent1">
                    <a:lumMod val="75000"/>
                  </a:schemeClr>
                </a:solidFill>
              </a:rPr>
              <a:t>Role of a Weight &amp; Mass Properties Engineer</a:t>
            </a:r>
            <a:endParaRPr lang="en-US" sz="2400" b="1" dirty="0">
              <a:solidFill>
                <a:schemeClr val="accent1">
                  <a:lumMod val="75000"/>
                </a:schemeClr>
              </a:solidFill>
            </a:endParaRPr>
          </a:p>
        </p:txBody>
      </p:sp>
      <p:pic>
        <p:nvPicPr>
          <p:cNvPr id="2" name="Picture 1"/>
          <p:cNvPicPr>
            <a:picLocks noChangeAspect="1"/>
          </p:cNvPicPr>
          <p:nvPr/>
        </p:nvPicPr>
        <p:blipFill rotWithShape="1">
          <a:blip r:embed="rId3"/>
          <a:srcRect l="1" r="35796"/>
          <a:stretch/>
        </p:blipFill>
        <p:spPr>
          <a:xfrm>
            <a:off x="426269" y="3454559"/>
            <a:ext cx="4132542" cy="2322566"/>
          </a:xfrm>
          <a:prstGeom prst="rect">
            <a:avLst/>
          </a:prstGeom>
          <a:ln>
            <a:solidFill>
              <a:schemeClr val="tx1"/>
            </a:solidFill>
          </a:ln>
        </p:spPr>
      </p:pic>
      <p:pic>
        <p:nvPicPr>
          <p:cNvPr id="1026" name="Picture 2" descr="http://www.esa.int/var/esa/storage/images/esa_multimedia/images/2007/02/nasa_t38_jet_during_formation_flying/9937824-2-eng-GB/NASA_T38_jet_during_formation_flying.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13757"/>
          <a:stretch/>
        </p:blipFill>
        <p:spPr bwMode="auto">
          <a:xfrm>
            <a:off x="4972372" y="3948259"/>
            <a:ext cx="3709469" cy="239935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426269" y="5777125"/>
            <a:ext cx="4132542" cy="338554"/>
          </a:xfrm>
          <a:prstGeom prst="rect">
            <a:avLst/>
          </a:prstGeom>
          <a:noFill/>
        </p:spPr>
        <p:txBody>
          <a:bodyPr wrap="square" rtlCol="0">
            <a:spAutoFit/>
          </a:bodyPr>
          <a:lstStyle/>
          <a:p>
            <a:r>
              <a:rPr lang="en-US" sz="1600" i="1" dirty="0" smtClean="0"/>
              <a:t>From initial concept…</a:t>
            </a:r>
            <a:endParaRPr lang="en-US" sz="1600" i="1" dirty="0"/>
          </a:p>
        </p:txBody>
      </p:sp>
      <p:sp>
        <p:nvSpPr>
          <p:cNvPr id="13" name="TextBox 12"/>
          <p:cNvSpPr txBox="1"/>
          <p:nvPr/>
        </p:nvSpPr>
        <p:spPr>
          <a:xfrm>
            <a:off x="4972372" y="6347613"/>
            <a:ext cx="1987387" cy="338554"/>
          </a:xfrm>
          <a:prstGeom prst="rect">
            <a:avLst/>
          </a:prstGeom>
          <a:noFill/>
        </p:spPr>
        <p:txBody>
          <a:bodyPr wrap="square" rtlCol="0">
            <a:spAutoFit/>
          </a:bodyPr>
          <a:lstStyle/>
          <a:p>
            <a:r>
              <a:rPr lang="en-US" sz="1600" i="1" dirty="0" smtClean="0"/>
              <a:t>…through production.</a:t>
            </a:r>
            <a:endParaRPr lang="en-US" sz="1600" i="1" dirty="0"/>
          </a:p>
        </p:txBody>
      </p:sp>
      <p:sp>
        <p:nvSpPr>
          <p:cNvPr id="9" name="TextBox 8"/>
          <p:cNvSpPr txBox="1"/>
          <p:nvPr/>
        </p:nvSpPr>
        <p:spPr>
          <a:xfrm>
            <a:off x="140676" y="1721094"/>
            <a:ext cx="8836270" cy="1200329"/>
          </a:xfrm>
          <a:prstGeom prst="rect">
            <a:avLst/>
          </a:prstGeom>
          <a:noFill/>
        </p:spPr>
        <p:txBody>
          <a:bodyPr wrap="square" rtlCol="0">
            <a:spAutoFit/>
          </a:bodyPr>
          <a:lstStyle/>
          <a:p>
            <a:pPr defTabSz="457200">
              <a:lnSpc>
                <a:spcPct val="150000"/>
              </a:lnSpc>
            </a:pPr>
            <a:r>
              <a:rPr lang="en-US" sz="1600" dirty="0" smtClean="0"/>
              <a:t>	1</a:t>
            </a:r>
            <a:r>
              <a:rPr lang="en-US" sz="1600" dirty="0"/>
              <a:t>) Estimate, calculate</a:t>
            </a:r>
            <a:r>
              <a:rPr lang="en-US" sz="1600" dirty="0" smtClean="0"/>
              <a:t>, and </a:t>
            </a:r>
            <a:r>
              <a:rPr lang="en-US" sz="1600" dirty="0"/>
              <a:t>validate the weight and </a:t>
            </a:r>
            <a:r>
              <a:rPr lang="en-US" sz="1600" dirty="0" smtClean="0"/>
              <a:t>C.G. </a:t>
            </a:r>
            <a:r>
              <a:rPr lang="en-US" sz="1600" dirty="0"/>
              <a:t>of a vehicle</a:t>
            </a:r>
          </a:p>
          <a:p>
            <a:pPr defTabSz="457200">
              <a:lnSpc>
                <a:spcPct val="150000"/>
              </a:lnSpc>
            </a:pPr>
            <a:r>
              <a:rPr lang="en-US" sz="1600" dirty="0"/>
              <a:t>	2) Ensure vehicle design is </a:t>
            </a:r>
            <a:r>
              <a:rPr lang="en-US" sz="1600" i="1" dirty="0"/>
              <a:t>Weight Efficient</a:t>
            </a:r>
          </a:p>
          <a:p>
            <a:pPr defTabSz="457200">
              <a:lnSpc>
                <a:spcPct val="150000"/>
              </a:lnSpc>
            </a:pPr>
            <a:r>
              <a:rPr lang="en-US" sz="1600" i="1" dirty="0"/>
              <a:t>	</a:t>
            </a:r>
            <a:r>
              <a:rPr lang="en-US" sz="1600" dirty="0"/>
              <a:t>3) Actively lead weight reduction efforts to meet weight targets and improve vehicle </a:t>
            </a:r>
            <a:r>
              <a:rPr lang="en-US" sz="1600" dirty="0" smtClean="0"/>
              <a:t>performance</a:t>
            </a:r>
            <a:endParaRPr lang="en-US" sz="1600" dirty="0"/>
          </a:p>
        </p:txBody>
      </p:sp>
    </p:spTree>
    <p:extLst>
      <p:ext uri="{BB962C8B-B14F-4D97-AF65-F5344CB8AC3E}">
        <p14:creationId xmlns:p14="http://schemas.microsoft.com/office/powerpoint/2010/main" val="18844755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140676" y="2468930"/>
            <a:ext cx="7524750" cy="4371975"/>
          </a:xfrm>
          <a:prstGeom prst="rect">
            <a:avLst/>
          </a:prstGeom>
        </p:spPr>
      </p:pic>
      <p:sp>
        <p:nvSpPr>
          <p:cNvPr id="7" name="TextBox 6"/>
          <p:cNvSpPr txBox="1"/>
          <p:nvPr/>
        </p:nvSpPr>
        <p:spPr>
          <a:xfrm>
            <a:off x="140676" y="1178169"/>
            <a:ext cx="8836270" cy="461665"/>
          </a:xfrm>
          <a:prstGeom prst="rect">
            <a:avLst/>
          </a:prstGeom>
          <a:noFill/>
        </p:spPr>
        <p:txBody>
          <a:bodyPr wrap="square" rtlCol="0">
            <a:spAutoFit/>
          </a:bodyPr>
          <a:lstStyle/>
          <a:p>
            <a:r>
              <a:rPr lang="en-US" sz="2400" b="1" dirty="0" smtClean="0">
                <a:solidFill>
                  <a:schemeClr val="accent1">
                    <a:lumMod val="75000"/>
                  </a:schemeClr>
                </a:solidFill>
              </a:rPr>
              <a:t>Exercise:</a:t>
            </a:r>
            <a:endParaRPr lang="en-US" sz="2400" b="1" dirty="0">
              <a:solidFill>
                <a:schemeClr val="accent1">
                  <a:lumMod val="75000"/>
                </a:schemeClr>
              </a:solidFill>
            </a:endParaRPr>
          </a:p>
        </p:txBody>
      </p:sp>
      <p:sp>
        <p:nvSpPr>
          <p:cNvPr id="8" name="TextBox 7"/>
          <p:cNvSpPr txBox="1"/>
          <p:nvPr/>
        </p:nvSpPr>
        <p:spPr>
          <a:xfrm>
            <a:off x="140676" y="1706526"/>
            <a:ext cx="6557836" cy="584775"/>
          </a:xfrm>
          <a:prstGeom prst="rect">
            <a:avLst/>
          </a:prstGeom>
          <a:noFill/>
        </p:spPr>
        <p:txBody>
          <a:bodyPr wrap="square" rtlCol="0">
            <a:spAutoFit/>
          </a:bodyPr>
          <a:lstStyle/>
          <a:p>
            <a:r>
              <a:rPr lang="en-US" sz="1600" dirty="0" smtClean="0"/>
              <a:t>Using the known information from </a:t>
            </a:r>
            <a:r>
              <a:rPr lang="en-US" sz="1600" b="1" dirty="0" smtClean="0"/>
              <a:t>Airplane A</a:t>
            </a:r>
            <a:r>
              <a:rPr lang="en-US" sz="1600" dirty="0" smtClean="0"/>
              <a:t> (see data table on right), estimate the wing weight of </a:t>
            </a:r>
            <a:r>
              <a:rPr lang="en-US" sz="1600" b="1" dirty="0" smtClean="0"/>
              <a:t>Airplane B</a:t>
            </a:r>
            <a:r>
              <a:rPr lang="en-US" sz="1600" dirty="0" smtClean="0"/>
              <a:t> shown in the three view below:</a:t>
            </a:r>
            <a:endParaRPr lang="en-US" sz="1600" dirty="0"/>
          </a:p>
        </p:txBody>
      </p:sp>
      <p:pic>
        <p:nvPicPr>
          <p:cNvPr id="2" name="Picture 1"/>
          <p:cNvPicPr>
            <a:picLocks noChangeAspect="1"/>
          </p:cNvPicPr>
          <p:nvPr/>
        </p:nvPicPr>
        <p:blipFill>
          <a:blip r:embed="rId4"/>
          <a:stretch>
            <a:fillRect/>
          </a:stretch>
        </p:blipFill>
        <p:spPr>
          <a:xfrm>
            <a:off x="6698512" y="1178169"/>
            <a:ext cx="2278434" cy="1179825"/>
          </a:xfrm>
          <a:prstGeom prst="rect">
            <a:avLst/>
          </a:prstGeom>
        </p:spPr>
      </p:pic>
      <p:graphicFrame>
        <p:nvGraphicFramePr>
          <p:cNvPr id="9" name="Table 8"/>
          <p:cNvGraphicFramePr>
            <a:graphicFrameLocks noGrp="1"/>
          </p:cNvGraphicFramePr>
          <p:nvPr>
            <p:extLst>
              <p:ext uri="{D42A27DB-BD31-4B8C-83A1-F6EECF244321}">
                <p14:modId xmlns:p14="http://schemas.microsoft.com/office/powerpoint/2010/main" val="2690815548"/>
              </p:ext>
            </p:extLst>
          </p:nvPr>
        </p:nvGraphicFramePr>
        <p:xfrm>
          <a:off x="6698512" y="2397836"/>
          <a:ext cx="2278433" cy="2308782"/>
        </p:xfrm>
        <a:graphic>
          <a:graphicData uri="http://schemas.openxmlformats.org/drawingml/2006/table">
            <a:tbl>
              <a:tblPr firstRow="1" bandRow="1">
                <a:tableStyleId>{B301B821-A1FF-4177-AEE7-76D212191A09}</a:tableStyleId>
              </a:tblPr>
              <a:tblGrid>
                <a:gridCol w="1525755"/>
                <a:gridCol w="752678"/>
              </a:tblGrid>
              <a:tr h="185863">
                <a:tc gridSpan="2">
                  <a:txBody>
                    <a:bodyPr/>
                    <a:lstStyle/>
                    <a:p>
                      <a:pPr marL="0" marR="0" algn="ctr">
                        <a:lnSpc>
                          <a:spcPct val="115000"/>
                        </a:lnSpc>
                        <a:spcBef>
                          <a:spcPts val="0"/>
                        </a:spcBef>
                        <a:spcAft>
                          <a:spcPts val="0"/>
                        </a:spcAft>
                      </a:pPr>
                      <a:r>
                        <a:rPr lang="en-US" sz="1400" kern="1200" dirty="0" smtClean="0">
                          <a:latin typeface="+mn-lt"/>
                        </a:rPr>
                        <a:t> </a:t>
                      </a:r>
                      <a:r>
                        <a:rPr lang="en-US" sz="1800" kern="1200" dirty="0" smtClean="0">
                          <a:solidFill>
                            <a:schemeClr val="tx1"/>
                          </a:solidFill>
                          <a:latin typeface="+mn-lt"/>
                        </a:rPr>
                        <a:t>Airplane</a:t>
                      </a:r>
                      <a:r>
                        <a:rPr lang="en-US" sz="1800" kern="1200" baseline="0" dirty="0" smtClean="0">
                          <a:solidFill>
                            <a:schemeClr val="tx1"/>
                          </a:solidFill>
                          <a:latin typeface="+mn-lt"/>
                        </a:rPr>
                        <a:t> A</a:t>
                      </a:r>
                      <a:endParaRPr lang="en-US" sz="1800" dirty="0">
                        <a:solidFill>
                          <a:schemeClr val="tx1"/>
                        </a:solidFill>
                        <a:latin typeface="+mn-lt"/>
                        <a:ea typeface="Times New Roman"/>
                        <a:cs typeface="Times New Roman"/>
                      </a:endParaRPr>
                    </a:p>
                  </a:txBody>
                  <a:tcPr marL="1688" marR="1688" marT="1689" marB="1689" anchor="ctr">
                    <a:lnR w="12700" cap="flat" cmpd="sng" algn="ctr">
                      <a:solidFill>
                        <a:schemeClr val="tx2">
                          <a:lumMod val="60000"/>
                          <a:lumOff val="40000"/>
                        </a:schemeClr>
                      </a:solidFill>
                      <a:prstDash val="solid"/>
                      <a:round/>
                      <a:headEnd type="none" w="med" len="med"/>
                      <a:tailEnd type="none" w="med" len="med"/>
                    </a:lnR>
                  </a:tcPr>
                </a:tc>
                <a:tc hMerge="1">
                  <a:txBody>
                    <a:bodyPr/>
                    <a:lstStyle/>
                    <a:p>
                      <a:pPr marL="0" marR="0" algn="ctr">
                        <a:lnSpc>
                          <a:spcPct val="115000"/>
                        </a:lnSpc>
                        <a:spcBef>
                          <a:spcPts val="0"/>
                        </a:spcBef>
                        <a:spcAft>
                          <a:spcPts val="0"/>
                        </a:spcAft>
                      </a:pPr>
                      <a:endParaRPr lang="en-US" sz="1200" dirty="0">
                        <a:latin typeface="+mn-lt"/>
                        <a:ea typeface="Times New Roman"/>
                        <a:cs typeface="Times New Roman"/>
                      </a:endParaRPr>
                    </a:p>
                  </a:txBody>
                  <a:tcPr marL="1688" marR="1688" marT="1689" marB="1689"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tcPr>
                </a:tc>
              </a:tr>
              <a:tr h="112558">
                <a:tc>
                  <a:txBody>
                    <a:bodyPr/>
                    <a:lstStyle/>
                    <a:p>
                      <a:pPr marL="0" marR="0" algn="ctr">
                        <a:lnSpc>
                          <a:spcPct val="115000"/>
                        </a:lnSpc>
                        <a:spcBef>
                          <a:spcPts val="0"/>
                        </a:spcBef>
                        <a:spcAft>
                          <a:spcPts val="0"/>
                        </a:spcAft>
                      </a:pPr>
                      <a:r>
                        <a:rPr lang="en-US" sz="1400" kern="1200" dirty="0">
                          <a:latin typeface="+mn-lt"/>
                        </a:rPr>
                        <a:t>Length</a:t>
                      </a:r>
                      <a:endParaRPr lang="en-US" sz="1400" b="1" dirty="0">
                        <a:latin typeface="+mn-lt"/>
                        <a:ea typeface="Times New Roman"/>
                        <a:cs typeface="Times New Roman"/>
                      </a:endParaRPr>
                    </a:p>
                  </a:txBody>
                  <a:tcPr marL="1688" marR="1688" marT="1689" marB="1689" anchor="ctr">
                    <a:lnR w="12700" cap="flat" cmpd="sng" algn="ctr">
                      <a:solidFill>
                        <a:schemeClr val="tx2">
                          <a:lumMod val="60000"/>
                          <a:lumOff val="40000"/>
                        </a:schemeClr>
                      </a:solidFill>
                      <a:prstDash val="solid"/>
                      <a:round/>
                      <a:headEnd type="none" w="med" len="med"/>
                      <a:tailEnd type="none" w="med" len="med"/>
                    </a:lnR>
                  </a:tcPr>
                </a:tc>
                <a:tc>
                  <a:txBody>
                    <a:bodyPr/>
                    <a:lstStyle/>
                    <a:p>
                      <a:pPr marL="0" marR="0" algn="ctr">
                        <a:lnSpc>
                          <a:spcPct val="115000"/>
                        </a:lnSpc>
                        <a:spcBef>
                          <a:spcPts val="0"/>
                        </a:spcBef>
                        <a:spcAft>
                          <a:spcPts val="0"/>
                        </a:spcAft>
                      </a:pPr>
                      <a:r>
                        <a:rPr lang="en-US" sz="1400" dirty="0" smtClean="0">
                          <a:latin typeface="+mn-lt"/>
                          <a:ea typeface="Times New Roman"/>
                          <a:cs typeface="Times New Roman"/>
                        </a:rPr>
                        <a:t>6.1 ft.</a:t>
                      </a:r>
                      <a:endParaRPr lang="en-US" sz="1400" dirty="0">
                        <a:latin typeface="+mn-lt"/>
                        <a:ea typeface="Times New Roman"/>
                        <a:cs typeface="Times New Roman"/>
                      </a:endParaRPr>
                    </a:p>
                  </a:txBody>
                  <a:tcPr marL="1688" marR="1688" marT="1689" marB="1689"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tcPr>
                </a:tc>
              </a:tr>
              <a:tr h="128827">
                <a:tc>
                  <a:txBody>
                    <a:bodyPr/>
                    <a:lstStyle/>
                    <a:p>
                      <a:pPr marL="0" marR="0" algn="ctr">
                        <a:lnSpc>
                          <a:spcPct val="115000"/>
                        </a:lnSpc>
                        <a:spcBef>
                          <a:spcPts val="0"/>
                        </a:spcBef>
                        <a:spcAft>
                          <a:spcPts val="0"/>
                        </a:spcAft>
                      </a:pPr>
                      <a:r>
                        <a:rPr lang="en-US" sz="1400" kern="1200" dirty="0">
                          <a:latin typeface="+mn-lt"/>
                        </a:rPr>
                        <a:t>Wingspan</a:t>
                      </a:r>
                      <a:endParaRPr lang="en-US" sz="1400" b="1" dirty="0">
                        <a:latin typeface="+mn-lt"/>
                        <a:ea typeface="Times New Roman"/>
                        <a:cs typeface="Times New Roman"/>
                      </a:endParaRPr>
                    </a:p>
                  </a:txBody>
                  <a:tcPr marL="1688" marR="1688" marT="1689" marB="1689" anchor="ctr">
                    <a:lnR w="12700" cap="flat" cmpd="sng" algn="ctr">
                      <a:solidFill>
                        <a:schemeClr val="tx2">
                          <a:lumMod val="60000"/>
                          <a:lumOff val="40000"/>
                        </a:schemeClr>
                      </a:solidFill>
                      <a:prstDash val="solid"/>
                      <a:round/>
                      <a:headEnd type="none" w="med" len="med"/>
                      <a:tailEnd type="none" w="med" len="med"/>
                    </a:lnR>
                  </a:tcPr>
                </a:tc>
                <a:tc>
                  <a:txBody>
                    <a:bodyPr/>
                    <a:lstStyle/>
                    <a:p>
                      <a:pPr marL="0" marR="0" algn="ctr">
                        <a:lnSpc>
                          <a:spcPct val="115000"/>
                        </a:lnSpc>
                        <a:spcBef>
                          <a:spcPts val="0"/>
                        </a:spcBef>
                        <a:spcAft>
                          <a:spcPts val="0"/>
                        </a:spcAft>
                      </a:pPr>
                      <a:r>
                        <a:rPr lang="en-US" sz="1400" dirty="0" smtClean="0">
                          <a:latin typeface="+mn-lt"/>
                          <a:ea typeface="Times New Roman"/>
                          <a:cs typeface="Times New Roman"/>
                        </a:rPr>
                        <a:t>4.3 ft.</a:t>
                      </a:r>
                      <a:endParaRPr lang="en-US" sz="1400" dirty="0">
                        <a:latin typeface="+mn-lt"/>
                        <a:ea typeface="Times New Roman"/>
                        <a:cs typeface="Times New Roman"/>
                      </a:endParaRPr>
                    </a:p>
                  </a:txBody>
                  <a:tcPr marL="1688" marR="1688" marT="1689" marB="1689"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tcPr>
                </a:tc>
              </a:tr>
              <a:tr h="112558">
                <a:tc>
                  <a:txBody>
                    <a:bodyPr/>
                    <a:lstStyle/>
                    <a:p>
                      <a:pPr marL="0" marR="0" algn="ctr">
                        <a:lnSpc>
                          <a:spcPct val="115000"/>
                        </a:lnSpc>
                        <a:spcBef>
                          <a:spcPts val="0"/>
                        </a:spcBef>
                        <a:spcAft>
                          <a:spcPts val="0"/>
                        </a:spcAft>
                      </a:pPr>
                      <a:r>
                        <a:rPr lang="en-US" sz="1400" kern="1200" dirty="0">
                          <a:latin typeface="+mn-lt"/>
                        </a:rPr>
                        <a:t>Aspect Ratio</a:t>
                      </a:r>
                      <a:endParaRPr lang="en-US" sz="1400" b="1" dirty="0">
                        <a:latin typeface="+mn-lt"/>
                        <a:ea typeface="Times New Roman"/>
                        <a:cs typeface="Times New Roman"/>
                      </a:endParaRPr>
                    </a:p>
                  </a:txBody>
                  <a:tcPr marL="1688" marR="1688" marT="1689" marB="1689" anchor="ctr">
                    <a:lnR w="12700" cap="flat" cmpd="sng" algn="ctr">
                      <a:solidFill>
                        <a:schemeClr val="tx2">
                          <a:lumMod val="60000"/>
                          <a:lumOff val="40000"/>
                        </a:schemeClr>
                      </a:solidFill>
                      <a:prstDash val="solid"/>
                      <a:round/>
                      <a:headEnd type="none" w="med" len="med"/>
                      <a:tailEnd type="none" w="med" len="med"/>
                    </a:lnR>
                  </a:tcPr>
                </a:tc>
                <a:tc>
                  <a:txBody>
                    <a:bodyPr/>
                    <a:lstStyle/>
                    <a:p>
                      <a:pPr marL="0" marR="0" algn="ctr">
                        <a:lnSpc>
                          <a:spcPct val="115000"/>
                        </a:lnSpc>
                        <a:spcBef>
                          <a:spcPts val="0"/>
                        </a:spcBef>
                        <a:spcAft>
                          <a:spcPts val="0"/>
                        </a:spcAft>
                      </a:pPr>
                      <a:r>
                        <a:rPr lang="en-US" sz="1400" dirty="0" smtClean="0">
                          <a:latin typeface="+mn-lt"/>
                          <a:ea typeface="Times New Roman"/>
                          <a:cs typeface="Times New Roman"/>
                        </a:rPr>
                        <a:t>2.5</a:t>
                      </a:r>
                      <a:endParaRPr lang="en-US" sz="1400" dirty="0">
                        <a:latin typeface="+mn-lt"/>
                        <a:ea typeface="Times New Roman"/>
                        <a:cs typeface="Times New Roman"/>
                      </a:endParaRPr>
                    </a:p>
                  </a:txBody>
                  <a:tcPr marL="1688" marR="1688" marT="1689" marB="1689"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tcPr>
                </a:tc>
              </a:tr>
              <a:tr h="112558">
                <a:tc>
                  <a:txBody>
                    <a:bodyPr/>
                    <a:lstStyle/>
                    <a:p>
                      <a:pPr marL="0" marR="0" algn="ctr">
                        <a:lnSpc>
                          <a:spcPct val="115000"/>
                        </a:lnSpc>
                        <a:spcBef>
                          <a:spcPts val="0"/>
                        </a:spcBef>
                        <a:spcAft>
                          <a:spcPts val="0"/>
                        </a:spcAft>
                      </a:pPr>
                      <a:r>
                        <a:rPr lang="en-US" sz="1400" b="0" kern="1200" dirty="0" smtClean="0">
                          <a:latin typeface="+mn-lt"/>
                          <a:ea typeface="+mn-ea"/>
                          <a:cs typeface="+mn-cs"/>
                        </a:rPr>
                        <a:t>Wing</a:t>
                      </a:r>
                      <a:r>
                        <a:rPr lang="en-US" sz="1400" b="0" kern="1200" baseline="0" dirty="0" smtClean="0">
                          <a:latin typeface="+mn-lt"/>
                          <a:ea typeface="+mn-ea"/>
                          <a:cs typeface="+mn-cs"/>
                        </a:rPr>
                        <a:t> Ref Area</a:t>
                      </a:r>
                      <a:endParaRPr lang="en-US" sz="1400" b="1" dirty="0">
                        <a:latin typeface="+mn-lt"/>
                        <a:ea typeface="Times New Roman"/>
                        <a:cs typeface="Times New Roman"/>
                      </a:endParaRPr>
                    </a:p>
                  </a:txBody>
                  <a:tcPr marL="1688" marR="1688" marT="1689" marB="1689" anchor="ctr">
                    <a:lnR w="12700" cap="flat" cmpd="sng" algn="ctr">
                      <a:solidFill>
                        <a:schemeClr val="tx2">
                          <a:lumMod val="60000"/>
                          <a:lumOff val="40000"/>
                        </a:schemeClr>
                      </a:solidFill>
                      <a:prstDash val="solid"/>
                      <a:round/>
                      <a:headEnd type="none" w="med" len="med"/>
                      <a:tailEnd type="none" w="med" len="med"/>
                    </a:lnR>
                  </a:tcPr>
                </a:tc>
                <a:tc>
                  <a:txBody>
                    <a:bodyPr/>
                    <a:lstStyle/>
                    <a:p>
                      <a:pPr marL="0" marR="0" algn="ctr">
                        <a:lnSpc>
                          <a:spcPct val="115000"/>
                        </a:lnSpc>
                        <a:spcBef>
                          <a:spcPts val="0"/>
                        </a:spcBef>
                        <a:spcAft>
                          <a:spcPts val="0"/>
                        </a:spcAft>
                      </a:pPr>
                      <a:r>
                        <a:rPr lang="en-US" sz="1400" dirty="0" smtClean="0">
                          <a:latin typeface="+mn-lt"/>
                          <a:ea typeface="Times New Roman"/>
                          <a:cs typeface="Times New Roman"/>
                        </a:rPr>
                        <a:t>7.4 ft^2</a:t>
                      </a:r>
                      <a:endParaRPr lang="en-US" sz="1400" dirty="0">
                        <a:latin typeface="+mn-lt"/>
                        <a:ea typeface="Times New Roman"/>
                        <a:cs typeface="Times New Roman"/>
                      </a:endParaRPr>
                    </a:p>
                  </a:txBody>
                  <a:tcPr marL="1688" marR="1688" marT="1689" marB="1689"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tcPr>
                </a:tc>
              </a:tr>
              <a:tr h="185863">
                <a:tc>
                  <a:txBody>
                    <a:bodyPr/>
                    <a:lstStyle/>
                    <a:p>
                      <a:pPr marL="0" marR="0" algn="ctr">
                        <a:lnSpc>
                          <a:spcPct val="115000"/>
                        </a:lnSpc>
                        <a:spcBef>
                          <a:spcPts val="0"/>
                        </a:spcBef>
                        <a:spcAft>
                          <a:spcPts val="0"/>
                        </a:spcAft>
                      </a:pPr>
                      <a:r>
                        <a:rPr lang="en-US" sz="1400" kern="1200" dirty="0" smtClean="0">
                          <a:latin typeface="+mn-lt"/>
                        </a:rPr>
                        <a:t>Total Weight</a:t>
                      </a:r>
                      <a:endParaRPr lang="en-US" sz="1400" b="1" dirty="0">
                        <a:latin typeface="+mn-lt"/>
                        <a:ea typeface="Times New Roman"/>
                        <a:cs typeface="Times New Roman"/>
                      </a:endParaRPr>
                    </a:p>
                  </a:txBody>
                  <a:tcPr marL="1688" marR="1688" marT="1689" marB="1689" anchor="ctr">
                    <a:lnR w="12700" cap="flat" cmpd="sng" algn="ctr">
                      <a:solidFill>
                        <a:schemeClr val="tx2">
                          <a:lumMod val="60000"/>
                          <a:lumOff val="40000"/>
                        </a:schemeClr>
                      </a:solidFill>
                      <a:prstDash val="solid"/>
                      <a:round/>
                      <a:headEnd type="none" w="med" len="med"/>
                      <a:tailEnd type="none" w="med" len="med"/>
                    </a:lnR>
                  </a:tcPr>
                </a:tc>
                <a:tc>
                  <a:txBody>
                    <a:bodyPr/>
                    <a:lstStyle/>
                    <a:p>
                      <a:pPr marL="0" marR="0" algn="ctr">
                        <a:lnSpc>
                          <a:spcPct val="115000"/>
                        </a:lnSpc>
                        <a:spcBef>
                          <a:spcPts val="0"/>
                        </a:spcBef>
                        <a:spcAft>
                          <a:spcPts val="0"/>
                        </a:spcAft>
                      </a:pPr>
                      <a:r>
                        <a:rPr lang="en-US" sz="1400" dirty="0" smtClean="0">
                          <a:latin typeface="+mn-lt"/>
                          <a:ea typeface="Times New Roman"/>
                          <a:cs typeface="Times New Roman"/>
                        </a:rPr>
                        <a:t>27.0 lb.</a:t>
                      </a:r>
                      <a:endParaRPr lang="en-US" sz="1400" dirty="0">
                        <a:latin typeface="+mn-lt"/>
                        <a:ea typeface="Times New Roman"/>
                        <a:cs typeface="Times New Roman"/>
                      </a:endParaRPr>
                    </a:p>
                  </a:txBody>
                  <a:tcPr marL="1688" marR="1688" marT="1689" marB="1689"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tcPr>
                </a:tc>
              </a:tr>
              <a:tr h="185863">
                <a:tc>
                  <a:txBody>
                    <a:bodyPr/>
                    <a:lstStyle/>
                    <a:p>
                      <a:pPr marL="0" marR="0" algn="ctr">
                        <a:lnSpc>
                          <a:spcPct val="115000"/>
                        </a:lnSpc>
                        <a:spcBef>
                          <a:spcPts val="0"/>
                        </a:spcBef>
                        <a:spcAft>
                          <a:spcPts val="0"/>
                        </a:spcAft>
                      </a:pPr>
                      <a:r>
                        <a:rPr lang="en-US" sz="1400" kern="1200" dirty="0" smtClean="0">
                          <a:latin typeface="+mn-lt"/>
                        </a:rPr>
                        <a:t>Wing</a:t>
                      </a:r>
                      <a:r>
                        <a:rPr lang="en-US" sz="1400" kern="1200" baseline="0" dirty="0" smtClean="0">
                          <a:latin typeface="+mn-lt"/>
                        </a:rPr>
                        <a:t> </a:t>
                      </a:r>
                      <a:r>
                        <a:rPr lang="en-US" sz="1400" kern="1200" dirty="0" smtClean="0">
                          <a:latin typeface="+mn-lt"/>
                        </a:rPr>
                        <a:t>Weight</a:t>
                      </a:r>
                      <a:endParaRPr lang="en-US" sz="1400" b="1" dirty="0">
                        <a:latin typeface="+mn-lt"/>
                        <a:ea typeface="Times New Roman"/>
                        <a:cs typeface="Times New Roman"/>
                      </a:endParaRPr>
                    </a:p>
                  </a:txBody>
                  <a:tcPr marL="1688" marR="1688" marT="1689" marB="1689" anchor="ctr">
                    <a:lnR w="12700" cap="flat" cmpd="sng" algn="ctr">
                      <a:solidFill>
                        <a:schemeClr val="tx2">
                          <a:lumMod val="60000"/>
                          <a:lumOff val="40000"/>
                        </a:schemeClr>
                      </a:solidFill>
                      <a:prstDash val="solid"/>
                      <a:round/>
                      <a:headEnd type="none" w="med" len="med"/>
                      <a:tailEnd type="none" w="med" len="med"/>
                    </a:lnR>
                  </a:tcPr>
                </a:tc>
                <a:tc>
                  <a:txBody>
                    <a:bodyPr/>
                    <a:lstStyle/>
                    <a:p>
                      <a:pPr marL="0" marR="0" algn="ctr">
                        <a:lnSpc>
                          <a:spcPct val="115000"/>
                        </a:lnSpc>
                        <a:spcBef>
                          <a:spcPts val="0"/>
                        </a:spcBef>
                        <a:spcAft>
                          <a:spcPts val="0"/>
                        </a:spcAft>
                      </a:pPr>
                      <a:r>
                        <a:rPr lang="en-US" sz="1400" dirty="0" smtClean="0">
                          <a:latin typeface="+mn-lt"/>
                          <a:ea typeface="Times New Roman"/>
                          <a:cs typeface="Times New Roman"/>
                        </a:rPr>
                        <a:t>6.2 lb.</a:t>
                      </a:r>
                      <a:endParaRPr lang="en-US" sz="1400" dirty="0">
                        <a:latin typeface="+mn-lt"/>
                        <a:ea typeface="Times New Roman"/>
                        <a:cs typeface="Times New Roman"/>
                      </a:endParaRPr>
                    </a:p>
                  </a:txBody>
                  <a:tcPr marL="1688" marR="1688" marT="1689" marB="1689"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tcPr>
                </a:tc>
              </a:tr>
              <a:tr h="185863">
                <a:tc>
                  <a:txBody>
                    <a:bodyPr/>
                    <a:lstStyle/>
                    <a:p>
                      <a:pPr marL="0" marR="0" algn="ctr">
                        <a:lnSpc>
                          <a:spcPct val="115000"/>
                        </a:lnSpc>
                        <a:spcBef>
                          <a:spcPts val="0"/>
                        </a:spcBef>
                        <a:spcAft>
                          <a:spcPts val="0"/>
                        </a:spcAft>
                      </a:pPr>
                      <a:r>
                        <a:rPr lang="en-US" sz="1400" b="0" dirty="0" smtClean="0">
                          <a:latin typeface="+mn-lt"/>
                          <a:ea typeface="Times New Roman"/>
                          <a:cs typeface="Times New Roman"/>
                        </a:rPr>
                        <a:t>CLmax</a:t>
                      </a:r>
                      <a:endParaRPr lang="en-US" sz="1400" b="0" dirty="0">
                        <a:latin typeface="+mn-lt"/>
                        <a:ea typeface="Times New Roman"/>
                        <a:cs typeface="Times New Roman"/>
                      </a:endParaRPr>
                    </a:p>
                  </a:txBody>
                  <a:tcPr marL="1688" marR="1688" marT="1689" marB="1689" anchor="ctr">
                    <a:lnR w="12700" cap="flat" cmpd="sng" algn="ctr">
                      <a:solidFill>
                        <a:schemeClr val="tx2">
                          <a:lumMod val="60000"/>
                          <a:lumOff val="40000"/>
                        </a:schemeClr>
                      </a:solidFill>
                      <a:prstDash val="solid"/>
                      <a:round/>
                      <a:headEnd type="none" w="med" len="med"/>
                      <a:tailEnd type="none" w="med" len="med"/>
                    </a:lnR>
                  </a:tcPr>
                </a:tc>
                <a:tc>
                  <a:txBody>
                    <a:bodyPr/>
                    <a:lstStyle/>
                    <a:p>
                      <a:pPr marL="0" marR="0" algn="ctr">
                        <a:lnSpc>
                          <a:spcPct val="115000"/>
                        </a:lnSpc>
                        <a:spcBef>
                          <a:spcPts val="0"/>
                        </a:spcBef>
                        <a:spcAft>
                          <a:spcPts val="0"/>
                        </a:spcAft>
                      </a:pPr>
                      <a:r>
                        <a:rPr lang="en-US" sz="1400" dirty="0" smtClean="0">
                          <a:latin typeface="+mn-lt"/>
                          <a:ea typeface="Times New Roman"/>
                          <a:cs typeface="Times New Roman"/>
                        </a:rPr>
                        <a:t>1.2</a:t>
                      </a:r>
                      <a:endParaRPr lang="en-US" sz="1400" dirty="0">
                        <a:latin typeface="+mn-lt"/>
                        <a:ea typeface="Times New Roman"/>
                        <a:cs typeface="Times New Roman"/>
                      </a:endParaRPr>
                    </a:p>
                  </a:txBody>
                  <a:tcPr marL="1688" marR="1688" marT="1689" marB="1689"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tcPr>
                </a:tc>
              </a:tr>
              <a:tr h="112558">
                <a:tc>
                  <a:txBody>
                    <a:bodyPr/>
                    <a:lstStyle/>
                    <a:p>
                      <a:pPr marL="0" marR="0" algn="ctr">
                        <a:lnSpc>
                          <a:spcPct val="115000"/>
                        </a:lnSpc>
                        <a:spcBef>
                          <a:spcPts val="0"/>
                        </a:spcBef>
                        <a:spcAft>
                          <a:spcPts val="0"/>
                        </a:spcAft>
                      </a:pPr>
                      <a:r>
                        <a:rPr lang="en-US" sz="1400" kern="1200" dirty="0">
                          <a:latin typeface="+mn-lt"/>
                        </a:rPr>
                        <a:t>Max </a:t>
                      </a:r>
                      <a:r>
                        <a:rPr lang="en-US" sz="1400" kern="1200" dirty="0" smtClean="0">
                          <a:latin typeface="+mn-lt"/>
                        </a:rPr>
                        <a:t>Thrust (static)</a:t>
                      </a:r>
                      <a:endParaRPr lang="en-US" sz="1400" b="1" dirty="0">
                        <a:latin typeface="+mn-lt"/>
                        <a:ea typeface="Times New Roman"/>
                        <a:cs typeface="Times New Roman"/>
                      </a:endParaRPr>
                    </a:p>
                  </a:txBody>
                  <a:tcPr marL="1688" marR="1688" marT="1689" marB="1689" anchor="ctr">
                    <a:lnR w="12700" cap="flat" cmpd="sng" algn="ctr">
                      <a:solidFill>
                        <a:schemeClr val="tx2">
                          <a:lumMod val="60000"/>
                          <a:lumOff val="40000"/>
                        </a:schemeClr>
                      </a:solidFill>
                      <a:prstDash val="solid"/>
                      <a:round/>
                      <a:headEnd type="none" w="med" len="med"/>
                      <a:tailEnd type="none" w="med" len="med"/>
                    </a:lnR>
                  </a:tcPr>
                </a:tc>
                <a:tc>
                  <a:txBody>
                    <a:bodyPr/>
                    <a:lstStyle/>
                    <a:p>
                      <a:pPr marL="0" marR="0" algn="ctr">
                        <a:lnSpc>
                          <a:spcPct val="115000"/>
                        </a:lnSpc>
                        <a:spcBef>
                          <a:spcPts val="0"/>
                        </a:spcBef>
                        <a:spcAft>
                          <a:spcPts val="0"/>
                        </a:spcAft>
                      </a:pPr>
                      <a:r>
                        <a:rPr lang="en-US" sz="1400" baseline="0" dirty="0" smtClean="0">
                          <a:latin typeface="+mn-lt"/>
                          <a:ea typeface="Times New Roman"/>
                          <a:cs typeface="Times New Roman"/>
                        </a:rPr>
                        <a:t>28.6 lb.</a:t>
                      </a:r>
                      <a:endParaRPr lang="en-US" sz="1400" baseline="0" dirty="0">
                        <a:latin typeface="+mn-lt"/>
                        <a:ea typeface="Times New Roman"/>
                        <a:cs typeface="Times New Roman"/>
                      </a:endParaRPr>
                    </a:p>
                  </a:txBody>
                  <a:tcPr marL="1688" marR="1688" marT="1689" marB="1689"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tcPr>
                </a:tc>
              </a:tr>
            </a:tbl>
          </a:graphicData>
        </a:graphic>
      </p:graphicFrame>
      <p:sp>
        <p:nvSpPr>
          <p:cNvPr id="3" name="Rectangle 2"/>
          <p:cNvSpPr/>
          <p:nvPr/>
        </p:nvSpPr>
        <p:spPr>
          <a:xfrm>
            <a:off x="6698512" y="1178170"/>
            <a:ext cx="2278434" cy="3556062"/>
          </a:xfrm>
          <a:prstGeom prst="rect">
            <a:avLst/>
          </a:prstGeom>
          <a:noFill/>
          <a:ln w="28575">
            <a:solidFill>
              <a:srgbClr val="1D04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a:off x="140676" y="2365041"/>
            <a:ext cx="2278434" cy="369332"/>
          </a:xfrm>
          <a:prstGeom prst="rect">
            <a:avLst/>
          </a:prstGeom>
          <a:noFill/>
        </p:spPr>
        <p:txBody>
          <a:bodyPr wrap="square" rtlCol="0">
            <a:spAutoFit/>
          </a:bodyPr>
          <a:lstStyle/>
          <a:p>
            <a:r>
              <a:rPr lang="en-US" b="1" dirty="0" smtClean="0"/>
              <a:t>Airplane B</a:t>
            </a:r>
            <a:endParaRPr lang="en-US" b="1" dirty="0"/>
          </a:p>
        </p:txBody>
      </p:sp>
    </p:spTree>
    <p:extLst>
      <p:ext uri="{BB962C8B-B14F-4D97-AF65-F5344CB8AC3E}">
        <p14:creationId xmlns:p14="http://schemas.microsoft.com/office/powerpoint/2010/main" val="3506377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3796</TotalTime>
  <Words>6894</Words>
  <Application>Microsoft Office PowerPoint</Application>
  <PresentationFormat>On-screen Show (4:3)</PresentationFormat>
  <Paragraphs>931</Paragraphs>
  <Slides>62</Slides>
  <Notes>50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62</vt:i4>
      </vt:variant>
    </vt:vector>
  </HeadingPairs>
  <TitlesOfParts>
    <vt:vector size="64" baseType="lpstr">
      <vt:lpstr>Office Theme</vt:lpstr>
      <vt:lpstr>Equation</vt:lpstr>
      <vt:lpstr>Weight &amp; Mass Properties Engineering for Aircraft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Aircraft Loading</vt:lpstr>
      <vt:lpstr>Fuel Loading</vt:lpstr>
      <vt:lpstr>CG Diagram</vt:lpstr>
      <vt:lpstr>CG Variation</vt:lpstr>
      <vt:lpstr>Concorde Weight &amp; Balance</vt:lpstr>
      <vt:lpstr>Fuel consumption and transfers in flight (typical flight)</vt:lpstr>
      <vt:lpstr>PowerPoint Presentation</vt:lpstr>
      <vt:lpstr>Landing Gear Design Considerations</vt:lpstr>
      <vt:lpstr>Landing Gear Design Considerations</vt:lpstr>
      <vt:lpstr>Landing Gear Design Considerations</vt:lpstr>
      <vt:lpstr>Did having some exposure to weights help you in your career?</vt:lpstr>
      <vt:lpstr>Did having some exposure to weights help you in your career?</vt:lpstr>
      <vt:lpstr>PowerPoint Presentation</vt:lpstr>
      <vt:lpstr>76th Annual International Conference on Mass Properties May 20-25, 2017 Montreal, Quebec</vt:lpstr>
      <vt:lpstr>PowerPoint Presentation</vt:lpstr>
      <vt:lpstr>PowerPoint Presentation</vt:lpstr>
    </vt:vector>
  </TitlesOfParts>
  <Company>The Boeing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Regan, Casey C</dc:creator>
  <cp:lastModifiedBy>VAN DYK Rod (MESSIER-BUGATTI-DOWTY TOR)</cp:lastModifiedBy>
  <cp:revision>188</cp:revision>
  <cp:lastPrinted>2015-01-02T20:04:50Z</cp:lastPrinted>
  <dcterms:created xsi:type="dcterms:W3CDTF">2014-09-29T17:14:03Z</dcterms:created>
  <dcterms:modified xsi:type="dcterms:W3CDTF">2016-03-15T14:24:12Z</dcterms:modified>
</cp:coreProperties>
</file>