
<file path=[Content_Types].xml><?xml version="1.0" encoding="utf-8"?>
<Types xmlns="http://schemas.openxmlformats.org/package/2006/content-types">
  <Default Extension="wmf" ContentType="image/x-wmf"/>
  <Default Extension="xls" ContentType="application/softgrid-xls"/>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
  </p:notesMasterIdLst>
  <p:handoutMasterIdLst>
    <p:handoutMasterId r:id="rId11"/>
  </p:handoutMasterIdLst>
  <p:sldIdLst>
    <p:sldId id="256" r:id="rId2"/>
    <p:sldId id="258" r:id="rId3"/>
    <p:sldId id="264"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4576" autoAdjust="0"/>
  </p:normalViewPr>
  <p:slideViewPr>
    <p:cSldViewPr snapToGrid="0" snapToObjects="1">
      <p:cViewPr varScale="1">
        <p:scale>
          <a:sx n="89" d="100"/>
          <a:sy n="89" d="100"/>
        </p:scale>
        <p:origin x="-15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D643BC-66C9-C84D-B3DA-13F8ED9093F9}" type="datetimeFigureOut">
              <a:rPr lang="en-US" smtClean="0"/>
              <a:t>9/15/2014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996006-C60F-1647-986F-F1E79FAA2746}" type="slidenum">
              <a:rPr lang="en-US" smtClean="0"/>
              <a:t>‹#›</a:t>
            </a:fld>
            <a:endParaRPr lang="en-US"/>
          </a:p>
        </p:txBody>
      </p:sp>
    </p:spTree>
    <p:extLst>
      <p:ext uri="{BB962C8B-B14F-4D97-AF65-F5344CB8AC3E}">
        <p14:creationId xmlns:p14="http://schemas.microsoft.com/office/powerpoint/2010/main" val="33658125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E3C3DD-1B57-E443-B207-CCB1C6103675}" type="datetimeFigureOut">
              <a:rPr lang="en-US" smtClean="0"/>
              <a:t>9/15/2014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E9D6CA-8B1A-274D-8B8B-A678EB855757}" type="slidenum">
              <a:rPr lang="en-US" smtClean="0"/>
              <a:t>‹#›</a:t>
            </a:fld>
            <a:endParaRPr lang="en-US"/>
          </a:p>
        </p:txBody>
      </p:sp>
    </p:spTree>
    <p:extLst>
      <p:ext uri="{BB962C8B-B14F-4D97-AF65-F5344CB8AC3E}">
        <p14:creationId xmlns:p14="http://schemas.microsoft.com/office/powerpoint/2010/main" val="38127486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E4E6DD12-4959-AD42-B0DC-E733D89FF87C}" type="datetime1">
              <a:rPr lang="en-CA" smtClean="0"/>
              <a:t>15/09/2014</a:t>
            </a:fld>
            <a:endParaRPr lang="en-US"/>
          </a:p>
        </p:txBody>
      </p:sp>
      <p:sp>
        <p:nvSpPr>
          <p:cNvPr id="5" name="Footer Placeholder 4"/>
          <p:cNvSpPr>
            <a:spLocks noGrp="1"/>
          </p:cNvSpPr>
          <p:nvPr>
            <p:ph type="ftr" sz="quarter" idx="11"/>
          </p:nvPr>
        </p:nvSpPr>
        <p:spPr/>
        <p:txBody>
          <a:bodyPr/>
          <a:lstStyle/>
          <a:p>
            <a:r>
              <a:rPr lang="nl-NL" smtClean="0"/>
              <a:t>SAWE Canada Chapter</a:t>
            </a:r>
            <a:endParaRPr lang="en-US"/>
          </a:p>
        </p:txBody>
      </p:sp>
      <p:sp>
        <p:nvSpPr>
          <p:cNvPr id="6" name="Slide Number Placeholder 5"/>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1015390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A4DF6F8-0B35-F246-8EFD-3608A3898E5A}" type="datetime1">
              <a:rPr lang="en-CA" smtClean="0"/>
              <a:t>15/09/2014</a:t>
            </a:fld>
            <a:endParaRPr lang="en-US"/>
          </a:p>
        </p:txBody>
      </p:sp>
      <p:sp>
        <p:nvSpPr>
          <p:cNvPr id="5" name="Footer Placeholder 4"/>
          <p:cNvSpPr>
            <a:spLocks noGrp="1"/>
          </p:cNvSpPr>
          <p:nvPr>
            <p:ph type="ftr" sz="quarter" idx="11"/>
          </p:nvPr>
        </p:nvSpPr>
        <p:spPr/>
        <p:txBody>
          <a:bodyPr/>
          <a:lstStyle/>
          <a:p>
            <a:r>
              <a:rPr lang="nl-NL" smtClean="0"/>
              <a:t>SAWE Canada Chapter</a:t>
            </a:r>
            <a:endParaRPr lang="en-US"/>
          </a:p>
        </p:txBody>
      </p:sp>
      <p:sp>
        <p:nvSpPr>
          <p:cNvPr id="6" name="Slide Number Placeholder 5"/>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345119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F128A748-DDAC-0547-AC3C-21C781930FCB}" type="datetime1">
              <a:rPr lang="en-CA" smtClean="0"/>
              <a:t>15/09/2014</a:t>
            </a:fld>
            <a:endParaRPr lang="en-US"/>
          </a:p>
        </p:txBody>
      </p:sp>
      <p:sp>
        <p:nvSpPr>
          <p:cNvPr id="5" name="Footer Placeholder 4"/>
          <p:cNvSpPr>
            <a:spLocks noGrp="1"/>
          </p:cNvSpPr>
          <p:nvPr>
            <p:ph type="ftr" sz="quarter" idx="11"/>
          </p:nvPr>
        </p:nvSpPr>
        <p:spPr/>
        <p:txBody>
          <a:bodyPr/>
          <a:lstStyle/>
          <a:p>
            <a:r>
              <a:rPr lang="nl-NL" smtClean="0"/>
              <a:t>SAWE Canada Chapter</a:t>
            </a:r>
            <a:endParaRPr lang="en-US"/>
          </a:p>
        </p:txBody>
      </p:sp>
      <p:sp>
        <p:nvSpPr>
          <p:cNvPr id="6" name="Slide Number Placeholder 5"/>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406505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299834D-F8CF-794B-9AD8-A1C0B7A423D9}" type="datetime1">
              <a:rPr lang="en-CA" smtClean="0"/>
              <a:t>15/09/2014</a:t>
            </a:fld>
            <a:endParaRPr lang="en-US"/>
          </a:p>
        </p:txBody>
      </p:sp>
      <p:sp>
        <p:nvSpPr>
          <p:cNvPr id="5" name="Footer Placeholder 4"/>
          <p:cNvSpPr>
            <a:spLocks noGrp="1"/>
          </p:cNvSpPr>
          <p:nvPr>
            <p:ph type="ftr" sz="quarter" idx="11"/>
          </p:nvPr>
        </p:nvSpPr>
        <p:spPr/>
        <p:txBody>
          <a:bodyPr/>
          <a:lstStyle/>
          <a:p>
            <a:r>
              <a:rPr lang="nl-NL" smtClean="0"/>
              <a:t>SAWE Canada Chapter</a:t>
            </a:r>
            <a:endParaRPr lang="en-US"/>
          </a:p>
        </p:txBody>
      </p:sp>
      <p:sp>
        <p:nvSpPr>
          <p:cNvPr id="6" name="Slide Number Placeholder 5"/>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23222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9A907BE-74D6-6C4E-97D8-EF7E3AE65383}" type="datetime1">
              <a:rPr lang="en-CA" smtClean="0"/>
              <a:t>15/09/2014</a:t>
            </a:fld>
            <a:endParaRPr lang="en-US"/>
          </a:p>
        </p:txBody>
      </p:sp>
      <p:sp>
        <p:nvSpPr>
          <p:cNvPr id="5" name="Footer Placeholder 4"/>
          <p:cNvSpPr>
            <a:spLocks noGrp="1"/>
          </p:cNvSpPr>
          <p:nvPr>
            <p:ph type="ftr" sz="quarter" idx="11"/>
          </p:nvPr>
        </p:nvSpPr>
        <p:spPr/>
        <p:txBody>
          <a:bodyPr/>
          <a:lstStyle/>
          <a:p>
            <a:r>
              <a:rPr lang="nl-NL" smtClean="0"/>
              <a:t>SAWE Canada Chapter</a:t>
            </a:r>
            <a:endParaRPr lang="en-US"/>
          </a:p>
        </p:txBody>
      </p:sp>
      <p:sp>
        <p:nvSpPr>
          <p:cNvPr id="6" name="Slide Number Placeholder 5"/>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346018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D7E0842C-F5A9-7A40-9F05-D5001EB09ED6}" type="datetime1">
              <a:rPr lang="en-CA" smtClean="0"/>
              <a:t>15/09/2014</a:t>
            </a:fld>
            <a:endParaRPr lang="en-US"/>
          </a:p>
        </p:txBody>
      </p:sp>
      <p:sp>
        <p:nvSpPr>
          <p:cNvPr id="6" name="Footer Placeholder 5"/>
          <p:cNvSpPr>
            <a:spLocks noGrp="1"/>
          </p:cNvSpPr>
          <p:nvPr>
            <p:ph type="ftr" sz="quarter" idx="11"/>
          </p:nvPr>
        </p:nvSpPr>
        <p:spPr/>
        <p:txBody>
          <a:bodyPr/>
          <a:lstStyle/>
          <a:p>
            <a:r>
              <a:rPr lang="nl-NL" smtClean="0"/>
              <a:t>SAWE Canada Chapter</a:t>
            </a:r>
            <a:endParaRPr lang="en-US"/>
          </a:p>
        </p:txBody>
      </p:sp>
      <p:sp>
        <p:nvSpPr>
          <p:cNvPr id="7" name="Slide Number Placeholder 6"/>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3836687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C55649B4-F149-484F-8C01-BA339C171D04}" type="datetime1">
              <a:rPr lang="en-CA" smtClean="0"/>
              <a:t>15/09/2014</a:t>
            </a:fld>
            <a:endParaRPr lang="en-US"/>
          </a:p>
        </p:txBody>
      </p:sp>
      <p:sp>
        <p:nvSpPr>
          <p:cNvPr id="8" name="Footer Placeholder 7"/>
          <p:cNvSpPr>
            <a:spLocks noGrp="1"/>
          </p:cNvSpPr>
          <p:nvPr>
            <p:ph type="ftr" sz="quarter" idx="11"/>
          </p:nvPr>
        </p:nvSpPr>
        <p:spPr/>
        <p:txBody>
          <a:bodyPr/>
          <a:lstStyle/>
          <a:p>
            <a:r>
              <a:rPr lang="nl-NL" smtClean="0"/>
              <a:t>SAWE Canada Chapter</a:t>
            </a:r>
            <a:endParaRPr lang="en-US"/>
          </a:p>
        </p:txBody>
      </p:sp>
      <p:sp>
        <p:nvSpPr>
          <p:cNvPr id="9" name="Slide Number Placeholder 8"/>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38342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F6F818B3-92DC-AC4A-B57B-7118A7010F31}" type="datetime1">
              <a:rPr lang="en-CA" smtClean="0"/>
              <a:t>15/09/2014</a:t>
            </a:fld>
            <a:endParaRPr lang="en-US"/>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58981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A573E2-86A3-7F43-85F6-732C0BD8DE65}" type="slidenum">
              <a:rPr lang="en-US" smtClean="0"/>
              <a:t>‹#›</a:t>
            </a:fld>
            <a:endParaRPr lang="en-US"/>
          </a:p>
        </p:txBody>
      </p:sp>
      <p:sp>
        <p:nvSpPr>
          <p:cNvPr id="5" name="Footer Placeholder 3"/>
          <p:cNvSpPr txBox="1">
            <a:spLocks/>
          </p:cNvSpPr>
          <p:nvPr userDrawn="1"/>
        </p:nvSpPr>
        <p:spPr>
          <a:xfrm>
            <a:off x="3124200" y="6356350"/>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smtClean="0"/>
              <a:t>SAWE Canada Chapter</a:t>
            </a:r>
            <a:endParaRPr lang="en-US"/>
          </a:p>
        </p:txBody>
      </p:sp>
      <p:sp>
        <p:nvSpPr>
          <p:cNvPr id="6" name="Rounded Rectangle 5"/>
          <p:cNvSpPr/>
          <p:nvPr userDrawn="1"/>
        </p:nvSpPr>
        <p:spPr>
          <a:xfrm>
            <a:off x="393108" y="380859"/>
            <a:ext cx="1623699" cy="366322"/>
          </a:xfrm>
          <a:prstGeom prst="roundRect">
            <a:avLst>
              <a:gd name="adj" fmla="val 10817"/>
            </a:avLst>
          </a:prstGeom>
          <a:solidFill>
            <a:schemeClr val="tx2">
              <a:lumMod val="7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500" b="1" dirty="0" smtClean="0"/>
              <a:t>Section</a:t>
            </a:r>
            <a:endParaRPr lang="en-US" sz="1500" b="1" dirty="0"/>
          </a:p>
        </p:txBody>
      </p:sp>
    </p:spTree>
    <p:extLst>
      <p:ext uri="{BB962C8B-B14F-4D97-AF65-F5344CB8AC3E}">
        <p14:creationId xmlns:p14="http://schemas.microsoft.com/office/powerpoint/2010/main" val="120730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AF1DE12-399D-4E40-AC54-D0793A7F744D}" type="datetime1">
              <a:rPr lang="en-CA" smtClean="0"/>
              <a:t>15/09/2014</a:t>
            </a:fld>
            <a:endParaRPr lang="en-US"/>
          </a:p>
        </p:txBody>
      </p:sp>
      <p:sp>
        <p:nvSpPr>
          <p:cNvPr id="6" name="Footer Placeholder 5"/>
          <p:cNvSpPr>
            <a:spLocks noGrp="1"/>
          </p:cNvSpPr>
          <p:nvPr>
            <p:ph type="ftr" sz="quarter" idx="11"/>
          </p:nvPr>
        </p:nvSpPr>
        <p:spPr/>
        <p:txBody>
          <a:bodyPr/>
          <a:lstStyle/>
          <a:p>
            <a:r>
              <a:rPr lang="nl-NL" smtClean="0"/>
              <a:t>SAWE Canada Chapter</a:t>
            </a:r>
            <a:endParaRPr lang="en-US"/>
          </a:p>
        </p:txBody>
      </p:sp>
      <p:sp>
        <p:nvSpPr>
          <p:cNvPr id="7" name="Slide Number Placeholder 6"/>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354491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B479E28-C7D0-FB43-8417-BFD756CE04AA}" type="datetime1">
              <a:rPr lang="en-CA" smtClean="0"/>
              <a:t>15/09/2014</a:t>
            </a:fld>
            <a:endParaRPr lang="en-US"/>
          </a:p>
        </p:txBody>
      </p:sp>
      <p:sp>
        <p:nvSpPr>
          <p:cNvPr id="6" name="Footer Placeholder 5"/>
          <p:cNvSpPr>
            <a:spLocks noGrp="1"/>
          </p:cNvSpPr>
          <p:nvPr>
            <p:ph type="ftr" sz="quarter" idx="11"/>
          </p:nvPr>
        </p:nvSpPr>
        <p:spPr/>
        <p:txBody>
          <a:bodyPr/>
          <a:lstStyle/>
          <a:p>
            <a:r>
              <a:rPr lang="nl-NL" smtClean="0"/>
              <a:t>SAWE Canada Chapter</a:t>
            </a:r>
            <a:endParaRPr lang="en-US"/>
          </a:p>
        </p:txBody>
      </p:sp>
      <p:sp>
        <p:nvSpPr>
          <p:cNvPr id="7" name="Slide Number Placeholder 6"/>
          <p:cNvSpPr>
            <a:spLocks noGrp="1"/>
          </p:cNvSpPr>
          <p:nvPr>
            <p:ph type="sldNum" sz="quarter" idx="12"/>
          </p:nvPr>
        </p:nvSpPr>
        <p:spPr/>
        <p:txBody>
          <a:bodyPr/>
          <a:lstStyle/>
          <a:p>
            <a:fld id="{A3A573E2-86A3-7F43-85F6-732C0BD8DE65}" type="slidenum">
              <a:rPr lang="en-US" smtClean="0"/>
              <a:t>‹#›</a:t>
            </a:fld>
            <a:endParaRPr lang="en-US"/>
          </a:p>
        </p:txBody>
      </p:sp>
    </p:spTree>
    <p:extLst>
      <p:ext uri="{BB962C8B-B14F-4D97-AF65-F5344CB8AC3E}">
        <p14:creationId xmlns:p14="http://schemas.microsoft.com/office/powerpoint/2010/main" val="162310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68C05-B404-4140-A56F-2DCDA9E064A9}" type="datetime1">
              <a:rPr lang="en-CA" smtClean="0"/>
              <a:t>15/09/2014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SAWE Canada Chapter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573E2-86A3-7F43-85F6-732C0BD8DE65}" type="slidenum">
              <a:rPr lang="en-US" smtClean="0"/>
              <a:t>‹#›</a:t>
            </a:fld>
            <a:endParaRPr lang="en-US"/>
          </a:p>
        </p:txBody>
      </p:sp>
    </p:spTree>
    <p:extLst>
      <p:ext uri="{BB962C8B-B14F-4D97-AF65-F5344CB8AC3E}">
        <p14:creationId xmlns:p14="http://schemas.microsoft.com/office/powerpoint/2010/main" val="832976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105735" y="3774977"/>
            <a:ext cx="3265601" cy="1588051"/>
          </a:xfrm>
          <a:prstGeom prst="rect">
            <a:avLst/>
          </a:prstGeom>
          <a:noFill/>
        </p:spPr>
        <p:txBody>
          <a:bodyPr wrap="square" rtlCol="0">
            <a:noAutofit/>
          </a:bodyPr>
          <a:lstStyle/>
          <a:p>
            <a:pPr algn="ctr"/>
            <a:r>
              <a:rPr lang="en-US" sz="2400" b="1" dirty="0"/>
              <a:t>SAWE Recommended Practice (RP) for Weight Reporting in the Aviation Industry </a:t>
            </a:r>
            <a:endParaRPr lang="en-US" sz="2400" b="1" dirty="0"/>
          </a:p>
        </p:txBody>
      </p:sp>
      <p:sp>
        <p:nvSpPr>
          <p:cNvPr id="5" name="TextBox 4"/>
          <p:cNvSpPr txBox="1"/>
          <p:nvPr/>
        </p:nvSpPr>
        <p:spPr>
          <a:xfrm>
            <a:off x="5105735" y="5472433"/>
            <a:ext cx="1697260" cy="923330"/>
          </a:xfrm>
          <a:prstGeom prst="rect">
            <a:avLst/>
          </a:prstGeom>
          <a:noFill/>
        </p:spPr>
        <p:txBody>
          <a:bodyPr wrap="none" rtlCol="0">
            <a:spAutoFit/>
          </a:bodyPr>
          <a:lstStyle/>
          <a:p>
            <a:pPr>
              <a:lnSpc>
                <a:spcPct val="150000"/>
              </a:lnSpc>
            </a:pPr>
            <a:r>
              <a:rPr lang="en-US" dirty="0" smtClean="0">
                <a:solidFill>
                  <a:schemeClr val="bg1"/>
                </a:solidFill>
              </a:rPr>
              <a:t>David </a:t>
            </a:r>
            <a:r>
              <a:rPr lang="en-US" dirty="0" err="1" smtClean="0">
                <a:solidFill>
                  <a:schemeClr val="bg1"/>
                </a:solidFill>
              </a:rPr>
              <a:t>Stansfield</a:t>
            </a:r>
            <a:endParaRPr lang="en-US" dirty="0" smtClean="0">
              <a:solidFill>
                <a:schemeClr val="bg1"/>
              </a:solidFill>
            </a:endParaRPr>
          </a:p>
          <a:p>
            <a:pPr>
              <a:lnSpc>
                <a:spcPct val="150000"/>
              </a:lnSpc>
            </a:pPr>
            <a:r>
              <a:rPr lang="en-US" dirty="0" smtClean="0">
                <a:solidFill>
                  <a:schemeClr val="bg1"/>
                </a:solidFill>
              </a:rPr>
              <a:t>October 4, 2014</a:t>
            </a:r>
          </a:p>
        </p:txBody>
      </p:sp>
    </p:spTree>
    <p:extLst>
      <p:ext uri="{BB962C8B-B14F-4D97-AF65-F5344CB8AC3E}">
        <p14:creationId xmlns:p14="http://schemas.microsoft.com/office/powerpoint/2010/main" val="2702413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a:xfrm>
            <a:off x="6698342" y="6356350"/>
            <a:ext cx="1988457" cy="365125"/>
          </a:xfrm>
        </p:spPr>
        <p:txBody>
          <a:bodyPr/>
          <a:lstStyle/>
          <a:p>
            <a:fld id="{A3A573E2-86A3-7F43-85F6-732C0BD8DE65}" type="slidenum">
              <a:rPr lang="en-US" smtClean="0"/>
              <a:t>2</a:t>
            </a:fld>
            <a:endParaRPr lang="en-US"/>
          </a:p>
        </p:txBody>
      </p:sp>
      <p:sp>
        <p:nvSpPr>
          <p:cNvPr id="8" name="Rounded Rectangle 7"/>
          <p:cNvSpPr/>
          <p:nvPr/>
        </p:nvSpPr>
        <p:spPr>
          <a:xfrm>
            <a:off x="393108" y="380859"/>
            <a:ext cx="1102407" cy="366322"/>
          </a:xfrm>
          <a:prstGeom prst="roundRect">
            <a:avLst>
              <a:gd name="adj" fmla="val 10817"/>
            </a:avLst>
          </a:prstGeom>
          <a:solidFill>
            <a:schemeClr val="tx2">
              <a:lumMod val="7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500" b="1" dirty="0" smtClean="0"/>
              <a:t>Agenda</a:t>
            </a:r>
            <a:endParaRPr lang="en-US" sz="1500" b="1" dirty="0"/>
          </a:p>
        </p:txBody>
      </p:sp>
      <p:sp>
        <p:nvSpPr>
          <p:cNvPr id="12" name="TextBox 11"/>
          <p:cNvSpPr txBox="1"/>
          <p:nvPr/>
        </p:nvSpPr>
        <p:spPr>
          <a:xfrm>
            <a:off x="606751" y="1256232"/>
            <a:ext cx="2794475" cy="2031325"/>
          </a:xfrm>
          <a:prstGeom prst="rect">
            <a:avLst/>
          </a:prstGeom>
          <a:noFill/>
        </p:spPr>
        <p:txBody>
          <a:bodyPr wrap="square" rtlCol="0">
            <a:spAutoFit/>
          </a:bodyPr>
          <a:lstStyle/>
          <a:p>
            <a:pPr marL="400050" indent="-400050">
              <a:lnSpc>
                <a:spcPct val="150000"/>
              </a:lnSpc>
              <a:buFont typeface="+mj-lt"/>
              <a:buAutoNum type="romanLcPeriod"/>
            </a:pPr>
            <a:r>
              <a:rPr lang="en-US" sz="1400" b="1" dirty="0"/>
              <a:t>Introduction </a:t>
            </a:r>
            <a:endParaRPr lang="en-US" sz="1400" b="1" dirty="0" smtClean="0"/>
          </a:p>
          <a:p>
            <a:pPr marL="400050" indent="-400050">
              <a:lnSpc>
                <a:spcPct val="150000"/>
              </a:lnSpc>
              <a:buFont typeface="+mj-lt"/>
              <a:buAutoNum type="romanLcPeriod"/>
            </a:pPr>
            <a:r>
              <a:rPr lang="en-US" sz="1400" b="1" dirty="0" smtClean="0">
                <a:solidFill>
                  <a:schemeClr val="tx2">
                    <a:lumMod val="75000"/>
                  </a:schemeClr>
                </a:solidFill>
              </a:rPr>
              <a:t>Background</a:t>
            </a:r>
          </a:p>
          <a:p>
            <a:pPr marL="400050" indent="-400050">
              <a:lnSpc>
                <a:spcPct val="150000"/>
              </a:lnSpc>
              <a:buFont typeface="+mj-lt"/>
              <a:buAutoNum type="romanLcPeriod"/>
            </a:pPr>
            <a:r>
              <a:rPr lang="en-US" sz="1400" b="1" dirty="0" smtClean="0">
                <a:solidFill>
                  <a:schemeClr val="tx2">
                    <a:lumMod val="75000"/>
                  </a:schemeClr>
                </a:solidFill>
              </a:rPr>
              <a:t>Participants</a:t>
            </a:r>
            <a:endParaRPr lang="en-US" sz="1400" b="1" dirty="0" smtClean="0">
              <a:solidFill>
                <a:schemeClr val="tx2">
                  <a:lumMod val="75000"/>
                </a:schemeClr>
              </a:solidFill>
            </a:endParaRPr>
          </a:p>
          <a:p>
            <a:pPr marL="400050" indent="-400050">
              <a:lnSpc>
                <a:spcPct val="150000"/>
              </a:lnSpc>
              <a:buFont typeface="+mj-lt"/>
              <a:buAutoNum type="romanLcPeriod"/>
            </a:pPr>
            <a:r>
              <a:rPr lang="en-US" sz="1400" b="1" dirty="0" smtClean="0">
                <a:solidFill>
                  <a:schemeClr val="tx2">
                    <a:lumMod val="75000"/>
                  </a:schemeClr>
                </a:solidFill>
              </a:rPr>
              <a:t>Drivers</a:t>
            </a:r>
            <a:endParaRPr lang="en-US" sz="1400" b="1" dirty="0" smtClean="0">
              <a:solidFill>
                <a:schemeClr val="tx2">
                  <a:lumMod val="75000"/>
                </a:schemeClr>
              </a:solidFill>
            </a:endParaRPr>
          </a:p>
          <a:p>
            <a:pPr marL="400050" indent="-400050">
              <a:lnSpc>
                <a:spcPct val="150000"/>
              </a:lnSpc>
              <a:buFont typeface="+mj-lt"/>
              <a:buAutoNum type="romanLcPeriod"/>
            </a:pPr>
            <a:r>
              <a:rPr lang="en-US" sz="1400" b="1" dirty="0" smtClean="0">
                <a:solidFill>
                  <a:schemeClr val="tx2">
                    <a:lumMod val="75000"/>
                  </a:schemeClr>
                </a:solidFill>
              </a:rPr>
              <a:t>Demonstration</a:t>
            </a:r>
          </a:p>
          <a:p>
            <a:pPr marL="400050" indent="-400050">
              <a:lnSpc>
                <a:spcPct val="150000"/>
              </a:lnSpc>
              <a:buFont typeface="+mj-lt"/>
              <a:buAutoNum type="romanLcPeriod"/>
            </a:pPr>
            <a:r>
              <a:rPr lang="en-US" sz="1400" b="1" dirty="0" smtClean="0">
                <a:solidFill>
                  <a:schemeClr val="tx2">
                    <a:lumMod val="75000"/>
                  </a:schemeClr>
                </a:solidFill>
              </a:rPr>
              <a:t>Questions</a:t>
            </a:r>
            <a:endParaRPr lang="en-US" sz="1400" b="1" dirty="0" smtClean="0">
              <a:solidFill>
                <a:schemeClr val="tx2">
                  <a:lumMod val="75000"/>
                </a:schemeClr>
              </a:solidFill>
            </a:endParaRPr>
          </a:p>
        </p:txBody>
      </p:sp>
    </p:spTree>
    <p:extLst>
      <p:ext uri="{BB962C8B-B14F-4D97-AF65-F5344CB8AC3E}">
        <p14:creationId xmlns:p14="http://schemas.microsoft.com/office/powerpoint/2010/main" val="4237971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a:xfrm>
            <a:off x="6698342" y="6356350"/>
            <a:ext cx="1988457" cy="365125"/>
          </a:xfrm>
        </p:spPr>
        <p:txBody>
          <a:bodyPr/>
          <a:lstStyle/>
          <a:p>
            <a:fld id="{A3A573E2-86A3-7F43-85F6-732C0BD8DE65}" type="slidenum">
              <a:rPr lang="en-US" smtClean="0"/>
              <a:t>3</a:t>
            </a:fld>
            <a:endParaRPr lang="en-US"/>
          </a:p>
        </p:txBody>
      </p:sp>
      <p:sp>
        <p:nvSpPr>
          <p:cNvPr id="8" name="Rounded Rectangle 7"/>
          <p:cNvSpPr/>
          <p:nvPr/>
        </p:nvSpPr>
        <p:spPr>
          <a:xfrm>
            <a:off x="393108" y="380859"/>
            <a:ext cx="1285085" cy="366322"/>
          </a:xfrm>
          <a:prstGeom prst="roundRect">
            <a:avLst>
              <a:gd name="adj" fmla="val 10817"/>
            </a:avLst>
          </a:prstGeom>
          <a:solidFill>
            <a:schemeClr val="tx2">
              <a:lumMod val="7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500" b="1" dirty="0" smtClean="0"/>
              <a:t>Introduction</a:t>
            </a:r>
            <a:endParaRPr lang="en-US" sz="1500" b="1" dirty="0"/>
          </a:p>
        </p:txBody>
      </p:sp>
      <p:sp>
        <p:nvSpPr>
          <p:cNvPr id="2" name="TextBox 1"/>
          <p:cNvSpPr txBox="1"/>
          <p:nvPr/>
        </p:nvSpPr>
        <p:spPr>
          <a:xfrm>
            <a:off x="903642" y="1602889"/>
            <a:ext cx="6443831" cy="2862322"/>
          </a:xfrm>
          <a:prstGeom prst="rect">
            <a:avLst/>
          </a:prstGeom>
          <a:noFill/>
        </p:spPr>
        <p:txBody>
          <a:bodyPr wrap="square" rtlCol="0">
            <a:spAutoFit/>
          </a:bodyPr>
          <a:lstStyle/>
          <a:p>
            <a:r>
              <a:rPr lang="en-US" dirty="0" smtClean="0"/>
              <a:t>David </a:t>
            </a:r>
            <a:r>
              <a:rPr lang="en-US" dirty="0" err="1" smtClean="0"/>
              <a:t>Stansfield</a:t>
            </a:r>
            <a:endParaRPr lang="en-US" dirty="0" smtClean="0"/>
          </a:p>
          <a:p>
            <a:endParaRPr lang="en-US" dirty="0"/>
          </a:p>
          <a:p>
            <a:r>
              <a:rPr lang="en-US" dirty="0" smtClean="0"/>
              <a:t>Mass Properties since 1983 (</a:t>
            </a:r>
            <a:r>
              <a:rPr lang="en-US" dirty="0" err="1" smtClean="0"/>
              <a:t>ish</a:t>
            </a:r>
            <a:r>
              <a:rPr lang="en-US" dirty="0" smtClean="0"/>
              <a:t>)</a:t>
            </a:r>
          </a:p>
          <a:p>
            <a:endParaRPr lang="en-US" dirty="0"/>
          </a:p>
          <a:p>
            <a:r>
              <a:rPr lang="en-US" dirty="0" smtClean="0"/>
              <a:t>British Aerospace</a:t>
            </a:r>
          </a:p>
          <a:p>
            <a:r>
              <a:rPr lang="en-US" dirty="0" smtClean="0"/>
              <a:t>Aero Designs (Subsidiary of Shorts)</a:t>
            </a:r>
          </a:p>
          <a:p>
            <a:r>
              <a:rPr lang="en-US" dirty="0" smtClean="0"/>
              <a:t>Airbus UK</a:t>
            </a:r>
          </a:p>
          <a:p>
            <a:endParaRPr lang="en-US" dirty="0"/>
          </a:p>
          <a:p>
            <a:endParaRPr lang="en-US" dirty="0" smtClean="0"/>
          </a:p>
          <a:p>
            <a:endParaRPr lang="en-US" dirty="0"/>
          </a:p>
        </p:txBody>
      </p:sp>
    </p:spTree>
    <p:extLst>
      <p:ext uri="{BB962C8B-B14F-4D97-AF65-F5344CB8AC3E}">
        <p14:creationId xmlns:p14="http://schemas.microsoft.com/office/powerpoint/2010/main" val="3927969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4</a:t>
            </a:fld>
            <a:endParaRPr lang="en-US"/>
          </a:p>
        </p:txBody>
      </p:sp>
      <p:sp>
        <p:nvSpPr>
          <p:cNvPr id="8" name="Rounded Rectangle 7"/>
          <p:cNvSpPr/>
          <p:nvPr/>
        </p:nvSpPr>
        <p:spPr>
          <a:xfrm>
            <a:off x="393108" y="380859"/>
            <a:ext cx="1623699" cy="366322"/>
          </a:xfrm>
          <a:prstGeom prst="roundRect">
            <a:avLst>
              <a:gd name="adj" fmla="val 10817"/>
            </a:avLst>
          </a:prstGeom>
          <a:solidFill>
            <a:schemeClr val="tx2">
              <a:lumMod val="7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600" b="1" dirty="0"/>
              <a:t>Introduction</a:t>
            </a:r>
            <a:endParaRPr lang="en-US" sz="1500" b="1" dirty="0"/>
          </a:p>
        </p:txBody>
      </p:sp>
      <p:grpSp>
        <p:nvGrpSpPr>
          <p:cNvPr id="6" name="Group 5"/>
          <p:cNvGrpSpPr/>
          <p:nvPr/>
        </p:nvGrpSpPr>
        <p:grpSpPr>
          <a:xfrm>
            <a:off x="532452" y="2368224"/>
            <a:ext cx="8306483" cy="2431435"/>
            <a:chOff x="736847" y="1006778"/>
            <a:chExt cx="8306483" cy="2431435"/>
          </a:xfrm>
        </p:grpSpPr>
        <p:sp>
          <p:nvSpPr>
            <p:cNvPr id="7" name="TextBox 6"/>
            <p:cNvSpPr txBox="1"/>
            <p:nvPr/>
          </p:nvSpPr>
          <p:spPr>
            <a:xfrm>
              <a:off x="736847" y="1006778"/>
              <a:ext cx="6897850"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Project:  Develop STD Format for Weight </a:t>
              </a:r>
              <a:r>
                <a:rPr lang="en-US" b="1" dirty="0">
                  <a:effectLst>
                    <a:outerShdw blurRad="38100" dist="38100" dir="2700000" algn="tl">
                      <a:srgbClr val="000000">
                        <a:alpha val="43137"/>
                      </a:srgbClr>
                    </a:outerShdw>
                  </a:effectLst>
                </a:rPr>
                <a:t>Reporting in </a:t>
              </a:r>
              <a:r>
                <a:rPr lang="en-US" b="1" dirty="0" smtClean="0">
                  <a:effectLst>
                    <a:outerShdw blurRad="38100" dist="38100" dir="2700000" algn="tl">
                      <a:srgbClr val="000000">
                        <a:alpha val="43137"/>
                      </a:srgbClr>
                    </a:outerShdw>
                  </a:effectLst>
                </a:rPr>
                <a:t>Aviation </a:t>
              </a:r>
              <a:r>
                <a:rPr lang="en-US" b="1" dirty="0">
                  <a:effectLst>
                    <a:outerShdw blurRad="38100" dist="38100" dir="2700000" algn="tl">
                      <a:srgbClr val="000000">
                        <a:alpha val="43137"/>
                      </a:srgbClr>
                    </a:outerShdw>
                  </a:effectLst>
                </a:rPr>
                <a:t>Industry</a:t>
              </a:r>
              <a:endParaRPr lang="en-US" dirty="0">
                <a:effectLst>
                  <a:outerShdw blurRad="38100" dist="38100" dir="2700000" algn="tl">
                    <a:srgbClr val="000000">
                      <a:alpha val="43137"/>
                    </a:srgbClr>
                  </a:outerShdw>
                </a:effectLst>
              </a:endParaRPr>
            </a:p>
          </p:txBody>
        </p:sp>
        <p:sp>
          <p:nvSpPr>
            <p:cNvPr id="9" name="TextBox 8"/>
            <p:cNvSpPr txBox="1"/>
            <p:nvPr/>
          </p:nvSpPr>
          <p:spPr>
            <a:xfrm>
              <a:off x="736847" y="1376110"/>
              <a:ext cx="1228221" cy="307777"/>
            </a:xfrm>
            <a:prstGeom prst="rect">
              <a:avLst/>
            </a:prstGeom>
            <a:noFill/>
          </p:spPr>
          <p:txBody>
            <a:bodyPr wrap="none" rtlCol="0">
              <a:spAutoFit/>
            </a:bodyPr>
            <a:lstStyle/>
            <a:p>
              <a:r>
                <a:rPr lang="en-US" sz="1400" b="1" dirty="0" smtClean="0">
                  <a:effectLst>
                    <a:outerShdw blurRad="38100" dist="38100" dir="2700000" algn="tl">
                      <a:srgbClr val="000000">
                        <a:alpha val="43137"/>
                      </a:srgbClr>
                    </a:outerShdw>
                  </a:effectLst>
                  <a:latin typeface="Arial" pitchFamily="34" charset="0"/>
                  <a:cs typeface="Arial" pitchFamily="34" charset="0"/>
                </a:rPr>
                <a:t>Background</a:t>
              </a:r>
            </a:p>
          </p:txBody>
        </p:sp>
        <p:sp>
          <p:nvSpPr>
            <p:cNvPr id="10" name="TextBox 9"/>
            <p:cNvSpPr txBox="1"/>
            <p:nvPr/>
          </p:nvSpPr>
          <p:spPr>
            <a:xfrm>
              <a:off x="828567" y="1683887"/>
              <a:ext cx="8214763" cy="1754326"/>
            </a:xfrm>
            <a:prstGeom prst="rect">
              <a:avLst/>
            </a:prstGeom>
            <a:noFill/>
          </p:spPr>
          <p:txBody>
            <a:bodyPr wrap="square" rtlCol="0">
              <a:spAutoFit/>
            </a:bodyPr>
            <a:lstStyle/>
            <a:p>
              <a:r>
                <a:rPr lang="en-US" sz="1200" dirty="0" smtClean="0">
                  <a:latin typeface="Arial" pitchFamily="34" charset="0"/>
                  <a:cs typeface="Arial" pitchFamily="34" charset="0"/>
                </a:rPr>
                <a:t>During the 71</a:t>
              </a:r>
              <a:r>
                <a:rPr lang="en-US" sz="1200" baseline="30000" dirty="0" smtClean="0">
                  <a:latin typeface="Arial" pitchFamily="34" charset="0"/>
                  <a:cs typeface="Arial" pitchFamily="34" charset="0"/>
                </a:rPr>
                <a:t>st</a:t>
              </a:r>
              <a:r>
                <a:rPr lang="en-US" sz="1200" dirty="0" smtClean="0">
                  <a:latin typeface="Arial" pitchFamily="34" charset="0"/>
                  <a:cs typeface="Arial" pitchFamily="34" charset="0"/>
                </a:rPr>
                <a:t> SAWE Int’l Conf </a:t>
              </a:r>
              <a:r>
                <a:rPr lang="en-US" sz="1200" dirty="0">
                  <a:latin typeface="Arial" pitchFamily="34" charset="0"/>
                  <a:cs typeface="Arial" pitchFamily="34" charset="0"/>
                </a:rPr>
                <a:t>in </a:t>
              </a:r>
              <a:r>
                <a:rPr lang="en-US" sz="1200" dirty="0" smtClean="0">
                  <a:latin typeface="Arial" pitchFamily="34" charset="0"/>
                  <a:cs typeface="Arial" pitchFamily="34" charset="0"/>
                </a:rPr>
                <a:t>Germany, Dominik Wacht, Head of the Airbus MP, presented “Mass Properties challenges in the Extended Enterprise environment” during the Airline Affairs break out session.  Robert McIntosh, his Boeing counterpart expressed that Boeing faced the same challenges. Other OEM </a:t>
              </a:r>
              <a:r>
                <a:rPr lang="en-US" sz="1200" dirty="0">
                  <a:latin typeface="Arial" pitchFamily="34" charset="0"/>
                  <a:cs typeface="Arial" pitchFamily="34" charset="0"/>
                </a:rPr>
                <a:t>and suppliers reps </a:t>
              </a:r>
              <a:r>
                <a:rPr lang="en-US" sz="1200" dirty="0" smtClean="0">
                  <a:latin typeface="Arial" pitchFamily="34" charset="0"/>
                  <a:cs typeface="Arial" pitchFamily="34" charset="0"/>
                </a:rPr>
                <a:t>at the meeting also agreed that there were opportunities for improvement in the relationship, especially on data reporting. The diversity of Weight Report templates in use by all parties led to unnecessary workload and often times to confusion. </a:t>
              </a:r>
            </a:p>
            <a:p>
              <a:endParaRPr lang="en-US" sz="1200" dirty="0">
                <a:latin typeface="Arial" pitchFamily="34" charset="0"/>
                <a:cs typeface="Arial" pitchFamily="34" charset="0"/>
              </a:endParaRPr>
            </a:p>
            <a:p>
              <a:r>
                <a:rPr lang="en-US" sz="1200" dirty="0" smtClean="0">
                  <a:latin typeface="Arial" pitchFamily="34" charset="0"/>
                  <a:cs typeface="Arial" pitchFamily="34" charset="0"/>
                </a:rPr>
                <a:t>It was recognized by all a pressing need for standardization and this project was born.  It is also a double test case: a) Industry working together to develop STDs through SAWE and b) pursue development as SAWE RP but working under ANSI rules and eventually submit the RP as candidate to become an ANSI STD (SAWE’s first).</a:t>
              </a:r>
            </a:p>
          </p:txBody>
        </p:sp>
      </p:grpSp>
      <p:sp>
        <p:nvSpPr>
          <p:cNvPr id="11" name="Title 1"/>
          <p:cNvSpPr txBox="1">
            <a:spLocks/>
          </p:cNvSpPr>
          <p:nvPr/>
        </p:nvSpPr>
        <p:spPr>
          <a:xfrm>
            <a:off x="605901" y="928661"/>
            <a:ext cx="7772400" cy="81037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smtClean="0">
                <a:effectLst>
                  <a:outerShdw blurRad="38100" dist="38100" dir="2700000" algn="tl">
                    <a:srgbClr val="000000">
                      <a:alpha val="43137"/>
                    </a:srgbClr>
                  </a:outerShdw>
                </a:effectLst>
                <a:latin typeface="Arial" pitchFamily="34" charset="0"/>
                <a:cs typeface="Arial" pitchFamily="34" charset="0"/>
              </a:rPr>
              <a:t>Standard Development Activity</a:t>
            </a:r>
            <a:r>
              <a:rPr lang="en-US" sz="3200" b="1" smtClean="0">
                <a:effectLst>
                  <a:outerShdw blurRad="38100" dist="38100" dir="2700000" algn="tl">
                    <a:srgbClr val="000000">
                      <a:alpha val="43137"/>
                    </a:srgbClr>
                  </a:outerShdw>
                </a:effectLst>
                <a:latin typeface="Arial" pitchFamily="34" charset="0"/>
                <a:cs typeface="Arial" pitchFamily="34" charset="0"/>
              </a:rPr>
              <a:t/>
            </a:r>
            <a:br>
              <a:rPr lang="en-US" sz="3200" b="1" smtClean="0">
                <a:effectLst>
                  <a:outerShdw blurRad="38100" dist="38100" dir="2700000" algn="tl">
                    <a:srgbClr val="000000">
                      <a:alpha val="43137"/>
                    </a:srgbClr>
                  </a:outerShdw>
                </a:effectLst>
                <a:latin typeface="Arial" pitchFamily="34" charset="0"/>
                <a:cs typeface="Arial" pitchFamily="34" charset="0"/>
              </a:rPr>
            </a:br>
            <a:r>
              <a:rPr lang="en-US" sz="1600" b="1" smtClean="0">
                <a:solidFill>
                  <a:srgbClr val="0070C0"/>
                </a:solidFill>
                <a:effectLst>
                  <a:outerShdw blurRad="38100" dist="38100" dir="2700000" algn="tl">
                    <a:srgbClr val="000000">
                      <a:alpha val="43137"/>
                    </a:srgbClr>
                  </a:outerShdw>
                </a:effectLst>
                <a:latin typeface="Arial" pitchFamily="34" charset="0"/>
                <a:cs typeface="Arial" pitchFamily="34" charset="0"/>
              </a:rPr>
              <a:t>Consensus Body</a:t>
            </a:r>
            <a:endPar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833295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5</a:t>
            </a:fld>
            <a:endParaRPr lang="en-US"/>
          </a:p>
        </p:txBody>
      </p:sp>
      <p:sp>
        <p:nvSpPr>
          <p:cNvPr id="8" name="Rounded Rectangle 7"/>
          <p:cNvSpPr/>
          <p:nvPr/>
        </p:nvSpPr>
        <p:spPr>
          <a:xfrm>
            <a:off x="393108" y="380859"/>
            <a:ext cx="1623699" cy="366322"/>
          </a:xfrm>
          <a:prstGeom prst="roundRect">
            <a:avLst>
              <a:gd name="adj" fmla="val 10817"/>
            </a:avLst>
          </a:prstGeom>
          <a:solidFill>
            <a:schemeClr val="tx2">
              <a:lumMod val="7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500" b="1" dirty="0" smtClean="0"/>
              <a:t>Participants</a:t>
            </a:r>
            <a:endParaRPr lang="en-US" sz="1500" b="1" dirty="0"/>
          </a:p>
        </p:txBody>
      </p:sp>
      <p:sp>
        <p:nvSpPr>
          <p:cNvPr id="6" name="TextBox 5"/>
          <p:cNvSpPr txBox="1"/>
          <p:nvPr/>
        </p:nvSpPr>
        <p:spPr>
          <a:xfrm>
            <a:off x="857249" y="1476375"/>
            <a:ext cx="5172075" cy="646331"/>
          </a:xfrm>
          <a:prstGeom prst="rect">
            <a:avLst/>
          </a:prstGeom>
          <a:noFill/>
        </p:spPr>
        <p:txBody>
          <a:bodyPr wrap="square" rtlCol="0">
            <a:spAutoFit/>
          </a:bodyPr>
          <a:lstStyle/>
          <a:p>
            <a:r>
              <a:rPr lang="en-US" b="1" dirty="0" smtClean="0"/>
              <a:t>SAWE SPC </a:t>
            </a:r>
            <a:r>
              <a:rPr lang="en-US" b="1" dirty="0"/>
              <a:t>Special Subcommittee ‐ Consensus Body </a:t>
            </a:r>
            <a:endParaRPr lang="en-US"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223046308"/>
              </p:ext>
            </p:extLst>
          </p:nvPr>
        </p:nvGraphicFramePr>
        <p:xfrm>
          <a:off x="2838450" y="2290465"/>
          <a:ext cx="2867025" cy="4130040"/>
        </p:xfrm>
        <a:graphic>
          <a:graphicData uri="http://schemas.openxmlformats.org/drawingml/2006/table">
            <a:tbl>
              <a:tblPr firstRow="1" firstCol="1" bandRow="1">
                <a:tableStyleId>{5C22544A-7EE6-4342-B048-85BDC9FD1C3A}</a:tableStyleId>
              </a:tblPr>
              <a:tblGrid>
                <a:gridCol w="2867025"/>
              </a:tblGrid>
              <a:tr h="190500">
                <a:tc>
                  <a:txBody>
                    <a:bodyPr/>
                    <a:lstStyle/>
                    <a:p>
                      <a:pPr marL="0" marR="0">
                        <a:spcBef>
                          <a:spcPts val="0"/>
                        </a:spcBef>
                        <a:spcAft>
                          <a:spcPts val="0"/>
                        </a:spcAft>
                      </a:pPr>
                      <a:r>
                        <a:rPr lang="en-US" sz="1050" dirty="0">
                          <a:effectLst/>
                        </a:rPr>
                        <a:t>ALTRAN</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a:effectLst/>
                        </a:rPr>
                        <a:t>Cessna Textron</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err="1">
                          <a:effectLst/>
                        </a:rPr>
                        <a:t>Intercomp</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a:effectLst/>
                        </a:rPr>
                        <a:t>General Dynamics Land Systems</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a:effectLst/>
                        </a:rPr>
                        <a:t>TGM - </a:t>
                      </a:r>
                      <a:r>
                        <a:rPr lang="en-US" sz="1050" dirty="0" err="1">
                          <a:effectLst/>
                        </a:rPr>
                        <a:t>Technisches</a:t>
                      </a:r>
                      <a:r>
                        <a:rPr lang="en-US" sz="1050" dirty="0">
                          <a:effectLst/>
                        </a:rPr>
                        <a:t> </a:t>
                      </a:r>
                      <a:r>
                        <a:rPr lang="en-US" sz="1050" dirty="0" err="1">
                          <a:effectLst/>
                        </a:rPr>
                        <a:t>Gewichts</a:t>
                      </a:r>
                      <a:r>
                        <a:rPr lang="en-US" sz="1050" dirty="0">
                          <a:effectLst/>
                        </a:rPr>
                        <a:t> Management</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a:effectLst/>
                        </a:rPr>
                        <a:t>Embraer</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err="1">
                          <a:effectLst/>
                        </a:rPr>
                        <a:t>i.e.Solutions</a:t>
                      </a:r>
                      <a:r>
                        <a:rPr lang="en-US" sz="1050" dirty="0">
                          <a:effectLst/>
                        </a:rPr>
                        <a:t>, </a:t>
                      </a:r>
                      <a:r>
                        <a:rPr lang="en-US" sz="1050" dirty="0" err="1">
                          <a:effectLst/>
                        </a:rPr>
                        <a:t>inc.</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a:effectLst/>
                        </a:rPr>
                        <a:t>Pratt &amp; Whitney Canada</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a:effectLst/>
                        </a:rPr>
                        <a:t>British Airways</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a:effectLst/>
                        </a:rPr>
                        <a:t>Fokker </a:t>
                      </a:r>
                      <a:r>
                        <a:rPr lang="en-US" sz="1050" dirty="0" err="1">
                          <a:effectLst/>
                        </a:rPr>
                        <a:t>Aerostructures</a:t>
                      </a:r>
                      <a:r>
                        <a:rPr lang="en-US" sz="1050" dirty="0">
                          <a:effectLst/>
                        </a:rPr>
                        <a:t> BV</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a:effectLst/>
                        </a:rPr>
                        <a:t>Naval Air Systems Command - MP Division</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a:effectLst/>
                        </a:rPr>
                        <a:t>case4de</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a:effectLst/>
                        </a:rPr>
                        <a:t>Virgin America</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a:effectLst/>
                        </a:rPr>
                        <a:t>Airbus, S.A.</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a:effectLst/>
                        </a:rPr>
                        <a:t>The Boeing Company</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a:effectLst/>
                        </a:rPr>
                        <a:t>Gulfstream</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a:effectLst/>
                        </a:rPr>
                        <a:t>Sikorsky</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a:effectLst/>
                        </a:rPr>
                        <a:t>Bombardier</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a:effectLst/>
                        </a:rPr>
                        <a:t>Diehl Air cabin GmbH</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a:effectLst/>
                        </a:rPr>
                        <a:t>US Army</a:t>
                      </a:r>
                      <a:endParaRPr lang="en-US" sz="1050" dirty="0">
                        <a:effectLst/>
                        <a:latin typeface="Calibri"/>
                        <a:ea typeface="Calibri"/>
                        <a:cs typeface="Times New Roman"/>
                      </a:endParaRPr>
                    </a:p>
                  </a:txBody>
                  <a:tcPr marL="68580" marR="68580" marT="0" marB="0" anchor="ctr"/>
                </a:tc>
              </a:tr>
              <a:tr h="190500">
                <a:tc>
                  <a:txBody>
                    <a:bodyPr/>
                    <a:lstStyle/>
                    <a:p>
                      <a:pPr marL="0" marR="0">
                        <a:spcBef>
                          <a:spcPts val="0"/>
                        </a:spcBef>
                        <a:spcAft>
                          <a:spcPts val="0"/>
                        </a:spcAft>
                      </a:pPr>
                      <a:r>
                        <a:rPr lang="en-US" sz="1050" dirty="0" smtClean="0">
                          <a:effectLst/>
                        </a:rPr>
                        <a:t>Altair</a:t>
                      </a:r>
                    </a:p>
                    <a:p>
                      <a:pPr marL="0" marR="0">
                        <a:spcBef>
                          <a:spcPts val="0"/>
                        </a:spcBef>
                        <a:spcAft>
                          <a:spcPts val="0"/>
                        </a:spcAft>
                      </a:pPr>
                      <a:r>
                        <a:rPr lang="en-CA" sz="1050" b="1" kern="1200" dirty="0" smtClean="0">
                          <a:solidFill>
                            <a:schemeClr val="lt1"/>
                          </a:solidFill>
                          <a:effectLst/>
                          <a:latin typeface="+mn-lt"/>
                          <a:ea typeface="+mn-ea"/>
                          <a:cs typeface="+mn-cs"/>
                        </a:rPr>
                        <a:t>UTC Aerospace Systems </a:t>
                      </a:r>
                      <a:endParaRPr lang="en-US" sz="105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392549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6</a:t>
            </a:fld>
            <a:endParaRPr lang="en-US"/>
          </a:p>
        </p:txBody>
      </p:sp>
      <p:sp>
        <p:nvSpPr>
          <p:cNvPr id="8" name="Rounded Rectangle 7"/>
          <p:cNvSpPr/>
          <p:nvPr/>
        </p:nvSpPr>
        <p:spPr>
          <a:xfrm>
            <a:off x="393107" y="380859"/>
            <a:ext cx="1623699" cy="366322"/>
          </a:xfrm>
          <a:prstGeom prst="roundRect">
            <a:avLst>
              <a:gd name="adj" fmla="val 10817"/>
            </a:avLst>
          </a:prstGeom>
          <a:solidFill>
            <a:schemeClr val="tx2">
              <a:lumMod val="7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r>
              <a:rPr lang="en-US" sz="1600" b="1" dirty="0"/>
              <a:t>The Drivers </a:t>
            </a:r>
            <a:endParaRPr lang="en-US" sz="1600" b="1" dirty="0"/>
          </a:p>
        </p:txBody>
      </p:sp>
      <p:sp>
        <p:nvSpPr>
          <p:cNvPr id="6" name="TextBox 5"/>
          <p:cNvSpPr txBox="1"/>
          <p:nvPr/>
        </p:nvSpPr>
        <p:spPr>
          <a:xfrm>
            <a:off x="454025" y="904875"/>
            <a:ext cx="8499475" cy="5355312"/>
          </a:xfrm>
          <a:prstGeom prst="rect">
            <a:avLst/>
          </a:prstGeom>
          <a:noFill/>
        </p:spPr>
        <p:txBody>
          <a:bodyPr wrap="square" rtlCol="0">
            <a:spAutoFit/>
          </a:bodyPr>
          <a:lstStyle/>
          <a:p>
            <a:pPr marL="285750" indent="-285750">
              <a:buFont typeface="Arial" pitchFamily="34" charset="0"/>
              <a:buChar char="•"/>
            </a:pPr>
            <a:r>
              <a:rPr lang="en-US" dirty="0" smtClean="0"/>
              <a:t>Concentrate </a:t>
            </a:r>
            <a:r>
              <a:rPr lang="en-US" dirty="0"/>
              <a:t>on aviation industry. Other industries encouraged to benchmark work. </a:t>
            </a:r>
          </a:p>
          <a:p>
            <a:pPr marL="285750" indent="-285750">
              <a:buFont typeface="Arial" pitchFamily="34" charset="0"/>
              <a:buChar char="•"/>
            </a:pPr>
            <a:r>
              <a:rPr lang="en-US" dirty="0" smtClean="0"/>
              <a:t>A </a:t>
            </a:r>
            <a:r>
              <a:rPr lang="en-US" dirty="0"/>
              <a:t>Standard to report essential weight &amp; CG data in an efficient manner. </a:t>
            </a:r>
          </a:p>
          <a:p>
            <a:pPr marL="285750" indent="-285750">
              <a:buFont typeface="Arial" pitchFamily="34" charset="0"/>
              <a:buChar char="•"/>
            </a:pPr>
            <a:r>
              <a:rPr lang="en-US" dirty="0" smtClean="0"/>
              <a:t>A </a:t>
            </a:r>
            <a:r>
              <a:rPr lang="en-US" dirty="0"/>
              <a:t>consistent format to be called out in a SOW that will facilitate understanding. </a:t>
            </a:r>
          </a:p>
          <a:p>
            <a:pPr marL="285750" indent="-285750">
              <a:buFont typeface="Arial" pitchFamily="34" charset="0"/>
              <a:buChar char="•"/>
            </a:pPr>
            <a:r>
              <a:rPr lang="en-US" dirty="0" smtClean="0"/>
              <a:t>A </a:t>
            </a:r>
            <a:r>
              <a:rPr lang="en-US" dirty="0"/>
              <a:t>standard which includes a recommended report format for each phase so primary contractors know where to look for a datum and can easily compare reports from multiple vendors. </a:t>
            </a:r>
          </a:p>
          <a:p>
            <a:pPr marL="285750" indent="-285750">
              <a:buFont typeface="Arial" pitchFamily="34" charset="0"/>
              <a:buChar char="•"/>
            </a:pPr>
            <a:r>
              <a:rPr lang="en-US" dirty="0" smtClean="0"/>
              <a:t>A </a:t>
            </a:r>
            <a:r>
              <a:rPr lang="en-US" dirty="0"/>
              <a:t>standard segmented enough to only require that data which is necessary for each phase of the lifecycle process including at a minimum; pre‐contract contractual maximum weight development, design status reporting, first article verification and production weight verification so the cost of vendor mass properties to the platform is no more than necessary. </a:t>
            </a:r>
          </a:p>
          <a:p>
            <a:pPr marL="285750" indent="-285750">
              <a:buFont typeface="Arial" pitchFamily="34" charset="0"/>
              <a:buChar char="•"/>
            </a:pPr>
            <a:r>
              <a:rPr lang="en-US" dirty="0" smtClean="0"/>
              <a:t>A </a:t>
            </a:r>
            <a:r>
              <a:rPr lang="en-US" dirty="0"/>
              <a:t>timeline driven Weight reporting method that would allow the Weight report to be reduced in size and scope as the design matures from Development to Production. </a:t>
            </a:r>
          </a:p>
          <a:p>
            <a:pPr marL="285750" indent="-285750">
              <a:buFont typeface="Arial" pitchFamily="34" charset="0"/>
              <a:buChar char="•"/>
            </a:pPr>
            <a:r>
              <a:rPr lang="en-US" dirty="0" smtClean="0"/>
              <a:t>A </a:t>
            </a:r>
            <a:r>
              <a:rPr lang="en-US" dirty="0"/>
              <a:t>value added Standard Practice for Weight Reporting that can be used to satisfy everyone involved without having to customize multiple report formats for various customers. </a:t>
            </a:r>
          </a:p>
          <a:p>
            <a:pPr marL="285750" indent="-285750">
              <a:buFont typeface="Arial" pitchFamily="34" charset="0"/>
              <a:buChar char="•"/>
            </a:pPr>
            <a:r>
              <a:rPr lang="en-US" dirty="0" smtClean="0"/>
              <a:t>To </a:t>
            </a:r>
            <a:r>
              <a:rPr lang="en-US" dirty="0"/>
              <a:t>develop a RP/Standard for establishing, maintaining and managing the Mass Properties data and reporting requirements for a system throughout it's lifecycle driven by customer needs. </a:t>
            </a:r>
          </a:p>
        </p:txBody>
      </p:sp>
    </p:spTree>
    <p:extLst>
      <p:ext uri="{BB962C8B-B14F-4D97-AF65-F5344CB8AC3E}">
        <p14:creationId xmlns:p14="http://schemas.microsoft.com/office/powerpoint/2010/main" val="1392549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7</a:t>
            </a:fld>
            <a:endParaRPr lang="en-US"/>
          </a:p>
        </p:txBody>
      </p:sp>
      <p:sp>
        <p:nvSpPr>
          <p:cNvPr id="9" name="Rounded Rectangle 8"/>
          <p:cNvSpPr/>
          <p:nvPr/>
        </p:nvSpPr>
        <p:spPr>
          <a:xfrm>
            <a:off x="393107" y="380859"/>
            <a:ext cx="1623699" cy="366322"/>
          </a:xfrm>
          <a:prstGeom prst="roundRect">
            <a:avLst>
              <a:gd name="adj" fmla="val 10817"/>
            </a:avLst>
          </a:prstGeom>
          <a:solidFill>
            <a:schemeClr val="tx2">
              <a:lumMod val="7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r>
              <a:rPr lang="en-US" sz="1600" b="1" dirty="0" smtClean="0"/>
              <a:t>Demonstration</a:t>
            </a:r>
            <a:endParaRPr lang="en-US" sz="1600" b="1" dirty="0"/>
          </a:p>
        </p:txBody>
      </p:sp>
      <p:graphicFrame>
        <p:nvGraphicFramePr>
          <p:cNvPr id="11" name="Object 10"/>
          <p:cNvGraphicFramePr>
            <a:graphicFrameLocks noChangeAspect="1"/>
          </p:cNvGraphicFramePr>
          <p:nvPr>
            <p:extLst>
              <p:ext uri="{D42A27DB-BD31-4B8C-83A1-F6EECF244321}">
                <p14:modId xmlns:p14="http://schemas.microsoft.com/office/powerpoint/2010/main" val="4095820492"/>
              </p:ext>
            </p:extLst>
          </p:nvPr>
        </p:nvGraphicFramePr>
        <p:xfrm>
          <a:off x="4114800" y="3071813"/>
          <a:ext cx="914400" cy="714375"/>
        </p:xfrm>
        <a:graphic>
          <a:graphicData uri="http://schemas.openxmlformats.org/presentationml/2006/ole">
            <mc:AlternateContent xmlns:mc="http://schemas.openxmlformats.org/markup-compatibility/2006">
              <mc:Choice xmlns:v="urn:schemas-microsoft-com:vml" Requires="v">
                <p:oleObj spid="_x0000_s1030" name="Worksheet" showAsIcon="1" r:id="rId3" imgW="914400" imgH="714240" progId="Excel.Sheet.8">
                  <p:embed/>
                </p:oleObj>
              </mc:Choice>
              <mc:Fallback>
                <p:oleObj name="Worksheet" showAsIcon="1" r:id="rId3" imgW="914400" imgH="714240" progId="Excel.Sheet.8">
                  <p:embed/>
                  <p:pic>
                    <p:nvPicPr>
                      <p:cNvPr id="0" name=""/>
                      <p:cNvPicPr/>
                      <p:nvPr/>
                    </p:nvPicPr>
                    <p:blipFill>
                      <a:blip r:embed="rId4"/>
                      <a:stretch>
                        <a:fillRect/>
                      </a:stretch>
                    </p:blipFill>
                    <p:spPr>
                      <a:xfrm>
                        <a:off x="4114800" y="3071813"/>
                        <a:ext cx="914400" cy="714375"/>
                      </a:xfrm>
                      <a:prstGeom prst="rect">
                        <a:avLst/>
                      </a:prstGeom>
                    </p:spPr>
                  </p:pic>
                </p:oleObj>
              </mc:Fallback>
            </mc:AlternateContent>
          </a:graphicData>
        </a:graphic>
      </p:graphicFrame>
    </p:spTree>
    <p:extLst>
      <p:ext uri="{BB962C8B-B14F-4D97-AF65-F5344CB8AC3E}">
        <p14:creationId xmlns:p14="http://schemas.microsoft.com/office/powerpoint/2010/main" val="107216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Q&amp;A ?</a:t>
            </a:r>
            <a:endParaRPr lang="en-US" dirty="0"/>
          </a:p>
        </p:txBody>
      </p:sp>
      <p:sp>
        <p:nvSpPr>
          <p:cNvPr id="4" name="Footer Placeholder 3"/>
          <p:cNvSpPr>
            <a:spLocks noGrp="1"/>
          </p:cNvSpPr>
          <p:nvPr>
            <p:ph type="ftr" sz="quarter" idx="11"/>
          </p:nvPr>
        </p:nvSpPr>
        <p:spPr/>
        <p:txBody>
          <a:bodyPr/>
          <a:lstStyle/>
          <a:p>
            <a:r>
              <a:rPr lang="nl-NL" smtClean="0"/>
              <a:t>SAWE Canada Chapter</a:t>
            </a:r>
            <a:endParaRPr lang="en-US"/>
          </a:p>
        </p:txBody>
      </p:sp>
      <p:sp>
        <p:nvSpPr>
          <p:cNvPr id="5" name="Slide Number Placeholder 4"/>
          <p:cNvSpPr>
            <a:spLocks noGrp="1"/>
          </p:cNvSpPr>
          <p:nvPr>
            <p:ph type="sldNum" sz="quarter" idx="12"/>
          </p:nvPr>
        </p:nvSpPr>
        <p:spPr/>
        <p:txBody>
          <a:bodyPr/>
          <a:lstStyle/>
          <a:p>
            <a:fld id="{A3A573E2-86A3-7F43-85F6-732C0BD8DE65}" type="slidenum">
              <a:rPr lang="en-US" smtClean="0"/>
              <a:t>8</a:t>
            </a:fld>
            <a:endParaRPr lang="en-US"/>
          </a:p>
        </p:txBody>
      </p:sp>
      <p:sp>
        <p:nvSpPr>
          <p:cNvPr id="9" name="Rounded Rectangle 8"/>
          <p:cNvSpPr/>
          <p:nvPr/>
        </p:nvSpPr>
        <p:spPr>
          <a:xfrm>
            <a:off x="393107" y="380859"/>
            <a:ext cx="1623699" cy="366322"/>
          </a:xfrm>
          <a:prstGeom prst="roundRect">
            <a:avLst>
              <a:gd name="adj" fmla="val 10817"/>
            </a:avLst>
          </a:prstGeom>
          <a:solidFill>
            <a:schemeClr val="tx2">
              <a:lumMod val="7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r>
              <a:rPr lang="en-US" sz="1600" b="1" dirty="0" smtClean="0"/>
              <a:t>Questions</a:t>
            </a:r>
            <a:endParaRPr lang="en-US" sz="1600" b="1" dirty="0"/>
          </a:p>
        </p:txBody>
      </p:sp>
    </p:spTree>
    <p:extLst>
      <p:ext uri="{BB962C8B-B14F-4D97-AF65-F5344CB8AC3E}">
        <p14:creationId xmlns:p14="http://schemas.microsoft.com/office/powerpoint/2010/main" val="1440575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258</TotalTime>
  <Words>533</Words>
  <Application>Microsoft Office PowerPoint</Application>
  <PresentationFormat>On-screen Show (4:3)</PresentationFormat>
  <Paragraphs>76</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Microsoft Excel 97-2003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dc:creator>
  <cp:lastModifiedBy>David Allan Stansfield</cp:lastModifiedBy>
  <cp:revision>16</cp:revision>
  <dcterms:created xsi:type="dcterms:W3CDTF">2013-08-07T02:12:56Z</dcterms:created>
  <dcterms:modified xsi:type="dcterms:W3CDTF">2014-09-15T16:41:58Z</dcterms:modified>
</cp:coreProperties>
</file>